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83" r:id="rId2"/>
    <p:sldId id="257" r:id="rId3"/>
    <p:sldId id="335" r:id="rId4"/>
    <p:sldId id="276" r:id="rId5"/>
    <p:sldId id="291" r:id="rId6"/>
    <p:sldId id="292" r:id="rId7"/>
    <p:sldId id="317" r:id="rId8"/>
    <p:sldId id="293" r:id="rId9"/>
    <p:sldId id="290" r:id="rId10"/>
    <p:sldId id="294" r:id="rId11"/>
    <p:sldId id="299" r:id="rId12"/>
    <p:sldId id="339" r:id="rId13"/>
    <p:sldId id="340" r:id="rId14"/>
    <p:sldId id="336" r:id="rId15"/>
    <p:sldId id="300" r:id="rId16"/>
    <p:sldId id="358" r:id="rId17"/>
    <p:sldId id="341" r:id="rId18"/>
    <p:sldId id="302" r:id="rId19"/>
    <p:sldId id="342" r:id="rId20"/>
    <p:sldId id="343" r:id="rId21"/>
    <p:sldId id="344" r:id="rId22"/>
    <p:sldId id="303" r:id="rId23"/>
    <p:sldId id="304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07" r:id="rId33"/>
    <p:sldId id="308" r:id="rId34"/>
    <p:sldId id="353" r:id="rId35"/>
    <p:sldId id="354" r:id="rId36"/>
    <p:sldId id="356" r:id="rId37"/>
    <p:sldId id="316" r:id="rId38"/>
    <p:sldId id="357" r:id="rId39"/>
    <p:sldId id="360" r:id="rId40"/>
    <p:sldId id="361" r:id="rId41"/>
    <p:sldId id="289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1D70B8"/>
    <a:srgbClr val="1D71B8"/>
    <a:srgbClr val="AAAAAA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8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666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7" d="100"/>
          <a:sy n="137" d="100"/>
        </p:scale>
        <p:origin x="353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18AB0A-7BED-45CC-8968-54C5D48470FD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8804BD3-7704-44DB-93A2-A6FB8DF386BF}">
      <dgm:prSet phldrT="[Text]" custT="1"/>
      <dgm:spPr/>
      <dgm:t>
        <a:bodyPr/>
        <a:lstStyle/>
        <a:p>
          <a:r>
            <a:rPr lang="cs-CZ" sz="1600" b="1" dirty="0" smtClean="0"/>
            <a:t>Prioritní osa 1 - Infrastruktura</a:t>
          </a:r>
          <a:endParaRPr lang="cs-CZ" sz="1600" b="1" dirty="0"/>
        </a:p>
      </dgm:t>
    </dgm:pt>
    <dgm:pt modelId="{5AECA738-EC58-4AD8-B30B-720E0E369E9D}" type="parTrans" cxnId="{B64F7126-809B-46FA-8512-AB45C1CB52DD}">
      <dgm:prSet/>
      <dgm:spPr/>
      <dgm:t>
        <a:bodyPr/>
        <a:lstStyle/>
        <a:p>
          <a:endParaRPr lang="cs-CZ"/>
        </a:p>
      </dgm:t>
    </dgm:pt>
    <dgm:pt modelId="{97E853D5-3B2B-4DCE-BF44-F459F80E6EE5}" type="sibTrans" cxnId="{B64F7126-809B-46FA-8512-AB45C1CB52DD}">
      <dgm:prSet/>
      <dgm:spPr/>
      <dgm:t>
        <a:bodyPr/>
        <a:lstStyle/>
        <a:p>
          <a:endParaRPr lang="cs-CZ"/>
        </a:p>
      </dgm:t>
    </dgm:pt>
    <dgm:pt modelId="{C5C86733-1C4E-4ABE-BC8B-70E73BF8076C}">
      <dgm:prSet phldrT="[Text]" custT="1"/>
      <dgm:spPr/>
      <dgm:t>
        <a:bodyPr/>
        <a:lstStyle/>
        <a:p>
          <a:r>
            <a:rPr lang="cs-CZ" sz="1200" dirty="0" smtClean="0"/>
            <a:t>Konkurenceschopné, dostupné a bezpečné regiony</a:t>
          </a:r>
          <a:endParaRPr lang="cs-CZ" sz="1200" dirty="0"/>
        </a:p>
      </dgm:t>
    </dgm:pt>
    <dgm:pt modelId="{AEF1FBBF-C95F-45ED-A8E1-CE69CDF9D44F}" type="parTrans" cxnId="{15A7B2A0-6A73-413A-BB86-87F351908914}">
      <dgm:prSet/>
      <dgm:spPr/>
      <dgm:t>
        <a:bodyPr/>
        <a:lstStyle/>
        <a:p>
          <a:endParaRPr lang="cs-CZ"/>
        </a:p>
      </dgm:t>
    </dgm:pt>
    <dgm:pt modelId="{286C2363-6DA5-4FB5-8346-569610400F7C}" type="sibTrans" cxnId="{15A7B2A0-6A73-413A-BB86-87F351908914}">
      <dgm:prSet/>
      <dgm:spPr/>
      <dgm:t>
        <a:bodyPr/>
        <a:lstStyle/>
        <a:p>
          <a:endParaRPr lang="cs-CZ"/>
        </a:p>
      </dgm:t>
    </dgm:pt>
    <dgm:pt modelId="{A8C219C7-9F00-4E75-8B16-481975849224}">
      <dgm:prSet phldrT="[Text]" custT="1"/>
      <dgm:spPr/>
      <dgm:t>
        <a:bodyPr/>
        <a:lstStyle/>
        <a:p>
          <a:r>
            <a:rPr lang="cs-CZ" sz="1200" dirty="0" smtClean="0"/>
            <a:t>Alokace 1,7 mld. EUR</a:t>
          </a:r>
          <a:endParaRPr lang="cs-CZ" sz="1200" dirty="0"/>
        </a:p>
      </dgm:t>
    </dgm:pt>
    <dgm:pt modelId="{3D529C3B-331C-4A53-8447-64F92C02A4C9}" type="parTrans" cxnId="{DC478773-C6CC-4E8E-9071-ECCDF2C2EF2E}">
      <dgm:prSet/>
      <dgm:spPr/>
      <dgm:t>
        <a:bodyPr/>
        <a:lstStyle/>
        <a:p>
          <a:endParaRPr lang="cs-CZ"/>
        </a:p>
      </dgm:t>
    </dgm:pt>
    <dgm:pt modelId="{7EDC45D9-79A5-434A-AB8A-41008476D2F4}" type="sibTrans" cxnId="{DC478773-C6CC-4E8E-9071-ECCDF2C2EF2E}">
      <dgm:prSet/>
      <dgm:spPr/>
      <dgm:t>
        <a:bodyPr/>
        <a:lstStyle/>
        <a:p>
          <a:endParaRPr lang="cs-CZ"/>
        </a:p>
      </dgm:t>
    </dgm:pt>
    <dgm:pt modelId="{855CB492-B9C1-4831-9453-D02DC01556CB}">
      <dgm:prSet phldrT="[Text]" custT="1"/>
      <dgm:spPr/>
      <dgm:t>
        <a:bodyPr/>
        <a:lstStyle/>
        <a:p>
          <a:r>
            <a:rPr lang="cs-CZ" sz="1600" b="1" dirty="0" smtClean="0"/>
            <a:t>Prioritní osa 2 - Lidé</a:t>
          </a:r>
          <a:endParaRPr lang="cs-CZ" sz="1600" b="1" dirty="0"/>
        </a:p>
      </dgm:t>
    </dgm:pt>
    <dgm:pt modelId="{46A500E4-F521-4FED-80BC-55EF97D6434D}" type="parTrans" cxnId="{E1E70704-B184-417B-9262-1209773EB354}">
      <dgm:prSet/>
      <dgm:spPr/>
      <dgm:t>
        <a:bodyPr/>
        <a:lstStyle/>
        <a:p>
          <a:endParaRPr lang="cs-CZ"/>
        </a:p>
      </dgm:t>
    </dgm:pt>
    <dgm:pt modelId="{89B1A5F6-0C83-44AA-BDC4-F0486C8FEB1C}" type="sibTrans" cxnId="{E1E70704-B184-417B-9262-1209773EB354}">
      <dgm:prSet/>
      <dgm:spPr/>
      <dgm:t>
        <a:bodyPr/>
        <a:lstStyle/>
        <a:p>
          <a:endParaRPr lang="cs-CZ"/>
        </a:p>
      </dgm:t>
    </dgm:pt>
    <dgm:pt modelId="{098ADAF1-68DC-4019-95EC-CF9DEA0595F5}">
      <dgm:prSet phldrT="[Text]" custT="1"/>
      <dgm:spPr/>
      <dgm:t>
        <a:bodyPr/>
        <a:lstStyle/>
        <a:p>
          <a:r>
            <a:rPr lang="cs-CZ" sz="1200" dirty="0" smtClean="0"/>
            <a:t>Zkvalitnění veřejných služeb a podmínek života pro obyvatele regionů</a:t>
          </a:r>
          <a:endParaRPr lang="cs-CZ" sz="1200" dirty="0"/>
        </a:p>
      </dgm:t>
    </dgm:pt>
    <dgm:pt modelId="{BBC28CAB-1411-42FD-AE69-490F5FA47BCC}" type="parTrans" cxnId="{0D1EA085-623E-4D57-808B-B23AF2C24995}">
      <dgm:prSet/>
      <dgm:spPr/>
      <dgm:t>
        <a:bodyPr/>
        <a:lstStyle/>
        <a:p>
          <a:endParaRPr lang="cs-CZ"/>
        </a:p>
      </dgm:t>
    </dgm:pt>
    <dgm:pt modelId="{3601A7EA-3FDB-4E9C-A299-B4AF145636B4}" type="sibTrans" cxnId="{0D1EA085-623E-4D57-808B-B23AF2C24995}">
      <dgm:prSet/>
      <dgm:spPr/>
      <dgm:t>
        <a:bodyPr/>
        <a:lstStyle/>
        <a:p>
          <a:endParaRPr lang="cs-CZ"/>
        </a:p>
      </dgm:t>
    </dgm:pt>
    <dgm:pt modelId="{75152ED6-09D4-4CB2-B330-0EBA2A1F6BEE}">
      <dgm:prSet phldrT="[Text]" custT="1"/>
      <dgm:spPr/>
      <dgm:t>
        <a:bodyPr/>
        <a:lstStyle/>
        <a:p>
          <a:r>
            <a:rPr lang="cs-CZ" sz="1200" dirty="0" smtClean="0"/>
            <a:t>Alokace 1,7 mld. EUR</a:t>
          </a:r>
          <a:endParaRPr lang="cs-CZ" sz="1200" dirty="0"/>
        </a:p>
      </dgm:t>
    </dgm:pt>
    <dgm:pt modelId="{CC109D3F-9445-4552-9CA0-A9E9B002361B}" type="parTrans" cxnId="{7442FBE8-417F-4111-B6ED-AEAE7C9C435B}">
      <dgm:prSet/>
      <dgm:spPr/>
      <dgm:t>
        <a:bodyPr/>
        <a:lstStyle/>
        <a:p>
          <a:endParaRPr lang="cs-CZ"/>
        </a:p>
      </dgm:t>
    </dgm:pt>
    <dgm:pt modelId="{C930B535-36DD-47E2-9858-8F6E44F2C9EA}" type="sibTrans" cxnId="{7442FBE8-417F-4111-B6ED-AEAE7C9C435B}">
      <dgm:prSet/>
      <dgm:spPr/>
      <dgm:t>
        <a:bodyPr/>
        <a:lstStyle/>
        <a:p>
          <a:endParaRPr lang="cs-CZ"/>
        </a:p>
      </dgm:t>
    </dgm:pt>
    <dgm:pt modelId="{D74C87B0-8199-4D82-97CA-8716D0810C88}">
      <dgm:prSet phldrT="[Text]" custT="1"/>
      <dgm:spPr/>
      <dgm:t>
        <a:bodyPr/>
        <a:lstStyle/>
        <a:p>
          <a:r>
            <a:rPr lang="cs-CZ" sz="1600" b="1" dirty="0" smtClean="0"/>
            <a:t>Prioritní osa 3 - Instituce</a:t>
          </a:r>
          <a:endParaRPr lang="cs-CZ" sz="1600" b="1" dirty="0"/>
        </a:p>
      </dgm:t>
    </dgm:pt>
    <dgm:pt modelId="{BA6FD47A-7786-47D8-9381-A1E3D218F4E4}" type="parTrans" cxnId="{CC11735D-CD9A-491C-AEF0-7073EE76FB85}">
      <dgm:prSet/>
      <dgm:spPr/>
      <dgm:t>
        <a:bodyPr/>
        <a:lstStyle/>
        <a:p>
          <a:endParaRPr lang="cs-CZ"/>
        </a:p>
      </dgm:t>
    </dgm:pt>
    <dgm:pt modelId="{63D68963-997E-49B1-9594-476FD97AA95B}" type="sibTrans" cxnId="{CC11735D-CD9A-491C-AEF0-7073EE76FB85}">
      <dgm:prSet/>
      <dgm:spPr/>
      <dgm:t>
        <a:bodyPr/>
        <a:lstStyle/>
        <a:p>
          <a:endParaRPr lang="cs-CZ"/>
        </a:p>
      </dgm:t>
    </dgm:pt>
    <dgm:pt modelId="{34C60AC1-3BAF-4349-9B04-1EBEAA6874AE}">
      <dgm:prSet phldrT="[Text]" custT="1"/>
      <dgm:spPr/>
      <dgm:t>
        <a:bodyPr/>
        <a:lstStyle/>
        <a:p>
          <a:r>
            <a:rPr lang="cs-CZ" sz="1200" dirty="0" smtClean="0"/>
            <a:t>Dobrá správa území a zefektivnění veřejných institucí</a:t>
          </a:r>
          <a:endParaRPr lang="cs-CZ" sz="1200" dirty="0"/>
        </a:p>
      </dgm:t>
    </dgm:pt>
    <dgm:pt modelId="{B31C10BD-BE4E-4EEF-981F-25C40EBC00D4}" type="parTrans" cxnId="{3D52D5DF-88CF-4499-8222-584F5AB467B0}">
      <dgm:prSet/>
      <dgm:spPr/>
      <dgm:t>
        <a:bodyPr/>
        <a:lstStyle/>
        <a:p>
          <a:endParaRPr lang="cs-CZ"/>
        </a:p>
      </dgm:t>
    </dgm:pt>
    <dgm:pt modelId="{23EAEF30-F210-45C2-A3C7-7E5016B64A98}" type="sibTrans" cxnId="{3D52D5DF-88CF-4499-8222-584F5AB467B0}">
      <dgm:prSet/>
      <dgm:spPr/>
      <dgm:t>
        <a:bodyPr/>
        <a:lstStyle/>
        <a:p>
          <a:endParaRPr lang="cs-CZ"/>
        </a:p>
      </dgm:t>
    </dgm:pt>
    <dgm:pt modelId="{273BDC39-9757-4293-83AA-A9E9CC915DA0}">
      <dgm:prSet phldrT="[Text]" custT="1"/>
      <dgm:spPr/>
      <dgm:t>
        <a:bodyPr/>
        <a:lstStyle/>
        <a:p>
          <a:r>
            <a:rPr lang="cs-CZ" sz="1200" dirty="0" smtClean="0"/>
            <a:t>Alokace 0,8 mld. EUR</a:t>
          </a:r>
          <a:endParaRPr lang="cs-CZ" sz="1200" dirty="0"/>
        </a:p>
      </dgm:t>
    </dgm:pt>
    <dgm:pt modelId="{982DFF29-8236-4E99-97CE-FD76D273CBEC}" type="parTrans" cxnId="{CF6D3D8A-7289-43F1-82F2-5F5C4672169C}">
      <dgm:prSet/>
      <dgm:spPr/>
      <dgm:t>
        <a:bodyPr/>
        <a:lstStyle/>
        <a:p>
          <a:endParaRPr lang="cs-CZ"/>
        </a:p>
      </dgm:t>
    </dgm:pt>
    <dgm:pt modelId="{13EEE600-D28C-4CBF-9128-6CDA52976D52}" type="sibTrans" cxnId="{CF6D3D8A-7289-43F1-82F2-5F5C4672169C}">
      <dgm:prSet/>
      <dgm:spPr/>
      <dgm:t>
        <a:bodyPr/>
        <a:lstStyle/>
        <a:p>
          <a:endParaRPr lang="cs-CZ"/>
        </a:p>
      </dgm:t>
    </dgm:pt>
    <dgm:pt modelId="{D3784C62-6E03-4E88-AA8E-EC0DCEAD96BC}">
      <dgm:prSet custT="1"/>
      <dgm:spPr/>
      <dgm:t>
        <a:bodyPr/>
        <a:lstStyle/>
        <a:p>
          <a:endParaRPr lang="cs-CZ" sz="1900" b="1" dirty="0" smtClean="0"/>
        </a:p>
        <a:p>
          <a:r>
            <a:rPr lang="cs-CZ" sz="1600" b="1" dirty="0" smtClean="0"/>
            <a:t>Prioritní osa 4 - Komunitně vedený místní rozvoj</a:t>
          </a:r>
        </a:p>
        <a:p>
          <a:r>
            <a:rPr lang="cs-CZ" sz="1400" dirty="0" smtClean="0"/>
            <a:t> - </a:t>
          </a:r>
          <a:r>
            <a:rPr lang="cs-CZ" sz="1200" dirty="0" smtClean="0"/>
            <a:t>Alokace 390 mil. EUR</a:t>
          </a:r>
        </a:p>
        <a:p>
          <a:r>
            <a:rPr lang="cs-CZ" sz="1200" dirty="0" smtClean="0"/>
            <a:t>  - Posílení CLLD, provozní a animační náklady</a:t>
          </a:r>
        </a:p>
        <a:p>
          <a:endParaRPr lang="cs-CZ" sz="1500" dirty="0" smtClean="0"/>
        </a:p>
        <a:p>
          <a:r>
            <a:rPr lang="cs-CZ" sz="1800" dirty="0" smtClean="0"/>
            <a:t> </a:t>
          </a:r>
          <a:endParaRPr lang="cs-CZ" sz="1800" dirty="0"/>
        </a:p>
      </dgm:t>
    </dgm:pt>
    <dgm:pt modelId="{7AF4961A-ED0F-4EDC-8D12-D24EE5DE0A42}" type="sibTrans" cxnId="{B38F51DE-8E25-4857-B3F8-75840DF3F177}">
      <dgm:prSet/>
      <dgm:spPr/>
      <dgm:t>
        <a:bodyPr/>
        <a:lstStyle/>
        <a:p>
          <a:endParaRPr lang="cs-CZ"/>
        </a:p>
      </dgm:t>
    </dgm:pt>
    <dgm:pt modelId="{9D3428C1-5D9B-4B48-89F0-11E980CE6367}" type="parTrans" cxnId="{B38F51DE-8E25-4857-B3F8-75840DF3F177}">
      <dgm:prSet/>
      <dgm:spPr/>
      <dgm:t>
        <a:bodyPr/>
        <a:lstStyle/>
        <a:p>
          <a:endParaRPr lang="cs-CZ"/>
        </a:p>
      </dgm:t>
    </dgm:pt>
    <dgm:pt modelId="{9BEAB610-B179-412C-A911-0AE990A76040}">
      <dgm:prSet phldrT="[Text]" custT="1"/>
      <dgm:spPr/>
      <dgm:t>
        <a:bodyPr/>
        <a:lstStyle/>
        <a:p>
          <a:r>
            <a:rPr lang="cs-CZ" sz="1200" dirty="0" smtClean="0"/>
            <a:t>Doprava, integrované dopravní systémy, IZS</a:t>
          </a:r>
          <a:endParaRPr lang="cs-CZ" sz="1200" dirty="0"/>
        </a:p>
      </dgm:t>
    </dgm:pt>
    <dgm:pt modelId="{B058C57C-1932-4F82-B960-E9ABCE39DA10}" type="parTrans" cxnId="{4B201E5A-B514-43A8-9FF2-13EE75C6267D}">
      <dgm:prSet/>
      <dgm:spPr/>
      <dgm:t>
        <a:bodyPr/>
        <a:lstStyle/>
        <a:p>
          <a:endParaRPr lang="cs-CZ"/>
        </a:p>
      </dgm:t>
    </dgm:pt>
    <dgm:pt modelId="{3EB8B75A-1CCF-4180-9542-77B7289E93F6}" type="sibTrans" cxnId="{4B201E5A-B514-43A8-9FF2-13EE75C6267D}">
      <dgm:prSet/>
      <dgm:spPr/>
      <dgm:t>
        <a:bodyPr/>
        <a:lstStyle/>
        <a:p>
          <a:endParaRPr lang="cs-CZ"/>
        </a:p>
      </dgm:t>
    </dgm:pt>
    <dgm:pt modelId="{CE8BA2DC-6A07-4136-AE2C-02E787173318}">
      <dgm:prSet phldrT="[Text]" custT="1"/>
      <dgm:spPr/>
      <dgm:t>
        <a:bodyPr/>
        <a:lstStyle/>
        <a:p>
          <a:r>
            <a:rPr lang="cs-CZ" sz="1200" dirty="0" smtClean="0"/>
            <a:t>Sociální služby/bydlení, sociální podnikání, zdravotní péče, vzdělávání, zateplování</a:t>
          </a:r>
          <a:endParaRPr lang="cs-CZ" sz="1200" dirty="0"/>
        </a:p>
      </dgm:t>
    </dgm:pt>
    <dgm:pt modelId="{2364E369-AC98-4AC6-8070-77B5CDF58140}" type="parTrans" cxnId="{2BE8E23A-86C2-47E7-AB01-A3AC2D35367C}">
      <dgm:prSet/>
      <dgm:spPr/>
      <dgm:t>
        <a:bodyPr/>
        <a:lstStyle/>
        <a:p>
          <a:endParaRPr lang="cs-CZ"/>
        </a:p>
      </dgm:t>
    </dgm:pt>
    <dgm:pt modelId="{1EF5AC0F-9C89-46BA-931D-093812BF1C36}" type="sibTrans" cxnId="{2BE8E23A-86C2-47E7-AB01-A3AC2D35367C}">
      <dgm:prSet/>
      <dgm:spPr/>
      <dgm:t>
        <a:bodyPr/>
        <a:lstStyle/>
        <a:p>
          <a:endParaRPr lang="cs-CZ"/>
        </a:p>
      </dgm:t>
    </dgm:pt>
    <dgm:pt modelId="{011776CB-E079-448D-8CBF-0D6A1B0031D4}">
      <dgm:prSet phldrT="[Text]"/>
      <dgm:spPr/>
      <dgm:t>
        <a:bodyPr/>
        <a:lstStyle/>
        <a:p>
          <a:endParaRPr lang="cs-CZ" sz="1100" dirty="0"/>
        </a:p>
      </dgm:t>
    </dgm:pt>
    <dgm:pt modelId="{96EFE842-57A1-4857-AB91-F6EC5AF4C58A}" type="parTrans" cxnId="{A37C4BF5-B775-4ED6-85F3-E253392DFE69}">
      <dgm:prSet/>
      <dgm:spPr/>
      <dgm:t>
        <a:bodyPr/>
        <a:lstStyle/>
        <a:p>
          <a:endParaRPr lang="cs-CZ"/>
        </a:p>
      </dgm:t>
    </dgm:pt>
    <dgm:pt modelId="{6E105E89-4A89-4F46-9629-6926A46E3211}" type="sibTrans" cxnId="{A37C4BF5-B775-4ED6-85F3-E253392DFE69}">
      <dgm:prSet/>
      <dgm:spPr/>
      <dgm:t>
        <a:bodyPr/>
        <a:lstStyle/>
        <a:p>
          <a:endParaRPr lang="cs-CZ"/>
        </a:p>
      </dgm:t>
    </dgm:pt>
    <dgm:pt modelId="{F883D463-9FC1-405D-86B6-DFDB1BF4DFD4}">
      <dgm:prSet phldrT="[Text]" custT="1"/>
      <dgm:spPr/>
      <dgm:t>
        <a:bodyPr/>
        <a:lstStyle/>
        <a:p>
          <a:r>
            <a:rPr lang="cs-CZ" sz="1200" dirty="0" smtClean="0"/>
            <a:t>Kulturní dědictví, e-Government, dokumenty územního rozvoje</a:t>
          </a:r>
          <a:endParaRPr lang="cs-CZ" sz="1200" dirty="0"/>
        </a:p>
      </dgm:t>
    </dgm:pt>
    <dgm:pt modelId="{4089294D-1236-4D90-A4CA-5ABFB48B4A69}" type="parTrans" cxnId="{C682256E-1973-4AC7-954E-3675913CCEA0}">
      <dgm:prSet/>
      <dgm:spPr/>
      <dgm:t>
        <a:bodyPr/>
        <a:lstStyle/>
        <a:p>
          <a:endParaRPr lang="cs-CZ"/>
        </a:p>
      </dgm:t>
    </dgm:pt>
    <dgm:pt modelId="{C7B43A55-CB70-4631-995C-E69EA77BC0FA}" type="sibTrans" cxnId="{C682256E-1973-4AC7-954E-3675913CCEA0}">
      <dgm:prSet/>
      <dgm:spPr/>
      <dgm:t>
        <a:bodyPr/>
        <a:lstStyle/>
        <a:p>
          <a:endParaRPr lang="cs-CZ"/>
        </a:p>
      </dgm:t>
    </dgm:pt>
    <dgm:pt modelId="{8A587B36-857B-41ED-B7A7-D47113F79935}" type="pres">
      <dgm:prSet presAssocID="{A518AB0A-7BED-45CC-8968-54C5D48470F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4EB5DFD-492E-47C2-A4DD-BBD451AF4F4E}" type="pres">
      <dgm:prSet presAssocID="{38804BD3-7704-44DB-93A2-A6FB8DF386BF}" presName="comp" presStyleCnt="0"/>
      <dgm:spPr/>
    </dgm:pt>
    <dgm:pt modelId="{50CD8E78-60B6-449B-AD20-121950675E4A}" type="pres">
      <dgm:prSet presAssocID="{38804BD3-7704-44DB-93A2-A6FB8DF386BF}" presName="box" presStyleLbl="node1" presStyleIdx="0" presStyleCnt="4" custLinFactNeighborX="-8126"/>
      <dgm:spPr/>
      <dgm:t>
        <a:bodyPr/>
        <a:lstStyle/>
        <a:p>
          <a:endParaRPr lang="cs-CZ"/>
        </a:p>
      </dgm:t>
    </dgm:pt>
    <dgm:pt modelId="{C72FE72D-A4DA-4420-9D63-39C025359A7F}" type="pres">
      <dgm:prSet presAssocID="{38804BD3-7704-44DB-93A2-A6FB8DF386BF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cs-CZ"/>
        </a:p>
      </dgm:t>
    </dgm:pt>
    <dgm:pt modelId="{66C8A01D-04C6-4396-8787-43DC36C8480A}" type="pres">
      <dgm:prSet presAssocID="{38804BD3-7704-44DB-93A2-A6FB8DF386B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AC31F7-E6D2-45E8-BD17-C2F01F80D57E}" type="pres">
      <dgm:prSet presAssocID="{97E853D5-3B2B-4DCE-BF44-F459F80E6EE5}" presName="spacer" presStyleCnt="0"/>
      <dgm:spPr/>
    </dgm:pt>
    <dgm:pt modelId="{B249F259-2691-44EA-A647-C688963D4FA1}" type="pres">
      <dgm:prSet presAssocID="{855CB492-B9C1-4831-9453-D02DC01556CB}" presName="comp" presStyleCnt="0"/>
      <dgm:spPr/>
    </dgm:pt>
    <dgm:pt modelId="{D220A56B-34B4-4DD0-B125-97D865139D92}" type="pres">
      <dgm:prSet presAssocID="{855CB492-B9C1-4831-9453-D02DC01556CB}" presName="box" presStyleLbl="node1" presStyleIdx="1" presStyleCnt="4"/>
      <dgm:spPr/>
      <dgm:t>
        <a:bodyPr/>
        <a:lstStyle/>
        <a:p>
          <a:endParaRPr lang="cs-CZ"/>
        </a:p>
      </dgm:t>
    </dgm:pt>
    <dgm:pt modelId="{AC85F51E-059B-4E4B-88C8-BEEAF6E6C8CB}" type="pres">
      <dgm:prSet presAssocID="{855CB492-B9C1-4831-9453-D02DC01556CB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cs-CZ"/>
        </a:p>
      </dgm:t>
    </dgm:pt>
    <dgm:pt modelId="{6E62D4D7-9191-4501-B151-D627F722878F}" type="pres">
      <dgm:prSet presAssocID="{855CB492-B9C1-4831-9453-D02DC01556C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1F83A2-5DE7-4DB3-AC2F-3437098DDD8C}" type="pres">
      <dgm:prSet presAssocID="{89B1A5F6-0C83-44AA-BDC4-F0486C8FEB1C}" presName="spacer" presStyleCnt="0"/>
      <dgm:spPr/>
    </dgm:pt>
    <dgm:pt modelId="{42D704DB-7DF6-440E-B7C9-644A864B0BFF}" type="pres">
      <dgm:prSet presAssocID="{D74C87B0-8199-4D82-97CA-8716D0810C88}" presName="comp" presStyleCnt="0"/>
      <dgm:spPr/>
    </dgm:pt>
    <dgm:pt modelId="{9A27448D-784B-4861-9334-121A223779B3}" type="pres">
      <dgm:prSet presAssocID="{D74C87B0-8199-4D82-97CA-8716D0810C88}" presName="box" presStyleLbl="node1" presStyleIdx="2" presStyleCnt="4"/>
      <dgm:spPr/>
      <dgm:t>
        <a:bodyPr/>
        <a:lstStyle/>
        <a:p>
          <a:endParaRPr lang="cs-CZ"/>
        </a:p>
      </dgm:t>
    </dgm:pt>
    <dgm:pt modelId="{CB3108F3-6AC6-46B9-815A-42013ADAA734}" type="pres">
      <dgm:prSet presAssocID="{D74C87B0-8199-4D82-97CA-8716D0810C88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cs-CZ"/>
        </a:p>
      </dgm:t>
    </dgm:pt>
    <dgm:pt modelId="{614AE268-84D0-4EF9-B74B-195569128116}" type="pres">
      <dgm:prSet presAssocID="{D74C87B0-8199-4D82-97CA-8716D0810C8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0D9C1A-F7EF-4C42-8E40-E43DCD410462}" type="pres">
      <dgm:prSet presAssocID="{63D68963-997E-49B1-9594-476FD97AA95B}" presName="spacer" presStyleCnt="0"/>
      <dgm:spPr/>
    </dgm:pt>
    <dgm:pt modelId="{8E18C6B9-65AB-4143-ACFB-F77B95B74E4A}" type="pres">
      <dgm:prSet presAssocID="{D3784C62-6E03-4E88-AA8E-EC0DCEAD96BC}" presName="comp" presStyleCnt="0"/>
      <dgm:spPr/>
    </dgm:pt>
    <dgm:pt modelId="{9E808720-DA3C-4D88-83BC-C88B0AC710F3}" type="pres">
      <dgm:prSet presAssocID="{D3784C62-6E03-4E88-AA8E-EC0DCEAD96BC}" presName="box" presStyleLbl="node1" presStyleIdx="3" presStyleCnt="4" custLinFactNeighborX="-6703" custLinFactNeighborY="252"/>
      <dgm:spPr/>
      <dgm:t>
        <a:bodyPr/>
        <a:lstStyle/>
        <a:p>
          <a:endParaRPr lang="cs-CZ"/>
        </a:p>
      </dgm:t>
    </dgm:pt>
    <dgm:pt modelId="{5C5B56BD-76A1-46D2-95E9-D7A31171320F}" type="pres">
      <dgm:prSet presAssocID="{D3784C62-6E03-4E88-AA8E-EC0DCEAD96BC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cs-CZ"/>
        </a:p>
      </dgm:t>
    </dgm:pt>
    <dgm:pt modelId="{C47FD7BB-128E-4643-98CA-3F319452AC98}" type="pres">
      <dgm:prSet presAssocID="{D3784C62-6E03-4E88-AA8E-EC0DCEAD96B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9055A07-57FD-41B0-B080-1E9B10E045E2}" type="presOf" srcId="{273BDC39-9757-4293-83AA-A9E9CC915DA0}" destId="{9A27448D-784B-4861-9334-121A223779B3}" srcOrd="0" destOrd="2" presId="urn:microsoft.com/office/officeart/2005/8/layout/vList4#1"/>
    <dgm:cxn modelId="{4B201E5A-B514-43A8-9FF2-13EE75C6267D}" srcId="{38804BD3-7704-44DB-93A2-A6FB8DF386BF}" destId="{9BEAB610-B179-412C-A911-0AE990A76040}" srcOrd="2" destOrd="0" parTransId="{B058C57C-1932-4F82-B960-E9ABCE39DA10}" sibTransId="{3EB8B75A-1CCF-4180-9542-77B7289E93F6}"/>
    <dgm:cxn modelId="{61775F13-727F-4FF7-8472-DED9CE94A49E}" type="presOf" srcId="{098ADAF1-68DC-4019-95EC-CF9DEA0595F5}" destId="{6E62D4D7-9191-4501-B151-D627F722878F}" srcOrd="1" destOrd="1" presId="urn:microsoft.com/office/officeart/2005/8/layout/vList4#1"/>
    <dgm:cxn modelId="{DC478773-C6CC-4E8E-9071-ECCDF2C2EF2E}" srcId="{38804BD3-7704-44DB-93A2-A6FB8DF386BF}" destId="{A8C219C7-9F00-4E75-8B16-481975849224}" srcOrd="1" destOrd="0" parTransId="{3D529C3B-331C-4A53-8447-64F92C02A4C9}" sibTransId="{7EDC45D9-79A5-434A-AB8A-41008476D2F4}"/>
    <dgm:cxn modelId="{26F35488-6FFD-474A-9BE4-BEC4E3502561}" type="presOf" srcId="{38804BD3-7704-44DB-93A2-A6FB8DF386BF}" destId="{66C8A01D-04C6-4396-8787-43DC36C8480A}" srcOrd="1" destOrd="0" presId="urn:microsoft.com/office/officeart/2005/8/layout/vList4#1"/>
    <dgm:cxn modelId="{C682256E-1973-4AC7-954E-3675913CCEA0}" srcId="{D74C87B0-8199-4D82-97CA-8716D0810C88}" destId="{F883D463-9FC1-405D-86B6-DFDB1BF4DFD4}" srcOrd="2" destOrd="0" parTransId="{4089294D-1236-4D90-A4CA-5ABFB48B4A69}" sibTransId="{C7B43A55-CB70-4631-995C-E69EA77BC0FA}"/>
    <dgm:cxn modelId="{15A7B2A0-6A73-413A-BB86-87F351908914}" srcId="{38804BD3-7704-44DB-93A2-A6FB8DF386BF}" destId="{C5C86733-1C4E-4ABE-BC8B-70E73BF8076C}" srcOrd="0" destOrd="0" parTransId="{AEF1FBBF-C95F-45ED-A8E1-CE69CDF9D44F}" sibTransId="{286C2363-6DA5-4FB5-8346-569610400F7C}"/>
    <dgm:cxn modelId="{79A24AC4-3FCD-47AB-B6D2-BD3AB6E575C0}" type="presOf" srcId="{011776CB-E079-448D-8CBF-0D6A1B0031D4}" destId="{614AE268-84D0-4EF9-B74B-195569128116}" srcOrd="1" destOrd="4" presId="urn:microsoft.com/office/officeart/2005/8/layout/vList4#1"/>
    <dgm:cxn modelId="{A37C4BF5-B775-4ED6-85F3-E253392DFE69}" srcId="{D74C87B0-8199-4D82-97CA-8716D0810C88}" destId="{011776CB-E079-448D-8CBF-0D6A1B0031D4}" srcOrd="3" destOrd="0" parTransId="{96EFE842-57A1-4857-AB91-F6EC5AF4C58A}" sibTransId="{6E105E89-4A89-4F46-9629-6926A46E3211}"/>
    <dgm:cxn modelId="{8BAB2ADA-1D42-48EB-8A9A-01D35550685E}" type="presOf" srcId="{C5C86733-1C4E-4ABE-BC8B-70E73BF8076C}" destId="{50CD8E78-60B6-449B-AD20-121950675E4A}" srcOrd="0" destOrd="1" presId="urn:microsoft.com/office/officeart/2005/8/layout/vList4#1"/>
    <dgm:cxn modelId="{83E402AC-E9CD-491A-8B99-B90317C18EA5}" type="presOf" srcId="{75152ED6-09D4-4CB2-B330-0EBA2A1F6BEE}" destId="{D220A56B-34B4-4DD0-B125-97D865139D92}" srcOrd="0" destOrd="2" presId="urn:microsoft.com/office/officeart/2005/8/layout/vList4#1"/>
    <dgm:cxn modelId="{186B8D37-B10C-411F-81EA-2AB2145D3BE0}" type="presOf" srcId="{855CB492-B9C1-4831-9453-D02DC01556CB}" destId="{6E62D4D7-9191-4501-B151-D627F722878F}" srcOrd="1" destOrd="0" presId="urn:microsoft.com/office/officeart/2005/8/layout/vList4#1"/>
    <dgm:cxn modelId="{75E5EC50-51A4-42AC-A777-81D618B92A91}" type="presOf" srcId="{34C60AC1-3BAF-4349-9B04-1EBEAA6874AE}" destId="{9A27448D-784B-4861-9334-121A223779B3}" srcOrd="0" destOrd="1" presId="urn:microsoft.com/office/officeart/2005/8/layout/vList4#1"/>
    <dgm:cxn modelId="{CC11735D-CD9A-491C-AEF0-7073EE76FB85}" srcId="{A518AB0A-7BED-45CC-8968-54C5D48470FD}" destId="{D74C87B0-8199-4D82-97CA-8716D0810C88}" srcOrd="2" destOrd="0" parTransId="{BA6FD47A-7786-47D8-9381-A1E3D218F4E4}" sibTransId="{63D68963-997E-49B1-9594-476FD97AA95B}"/>
    <dgm:cxn modelId="{655617E7-C2E9-422F-A8E8-7CF8E0842EAF}" type="presOf" srcId="{38804BD3-7704-44DB-93A2-A6FB8DF386BF}" destId="{50CD8E78-60B6-449B-AD20-121950675E4A}" srcOrd="0" destOrd="0" presId="urn:microsoft.com/office/officeart/2005/8/layout/vList4#1"/>
    <dgm:cxn modelId="{5B04A969-6049-42F0-AE27-CDFF5BA8DF96}" type="presOf" srcId="{CE8BA2DC-6A07-4136-AE2C-02E787173318}" destId="{6E62D4D7-9191-4501-B151-D627F722878F}" srcOrd="1" destOrd="3" presId="urn:microsoft.com/office/officeart/2005/8/layout/vList4#1"/>
    <dgm:cxn modelId="{61C0A3A2-9F33-47A7-874A-A40103BF657B}" type="presOf" srcId="{CE8BA2DC-6A07-4136-AE2C-02E787173318}" destId="{D220A56B-34B4-4DD0-B125-97D865139D92}" srcOrd="0" destOrd="3" presId="urn:microsoft.com/office/officeart/2005/8/layout/vList4#1"/>
    <dgm:cxn modelId="{8AE296E5-559B-4CB0-BEF4-8D8F4D968052}" type="presOf" srcId="{D74C87B0-8199-4D82-97CA-8716D0810C88}" destId="{614AE268-84D0-4EF9-B74B-195569128116}" srcOrd="1" destOrd="0" presId="urn:microsoft.com/office/officeart/2005/8/layout/vList4#1"/>
    <dgm:cxn modelId="{BEC5454B-934C-40FF-BAD4-1BA5F540D0D6}" type="presOf" srcId="{34C60AC1-3BAF-4349-9B04-1EBEAA6874AE}" destId="{614AE268-84D0-4EF9-B74B-195569128116}" srcOrd="1" destOrd="1" presId="urn:microsoft.com/office/officeart/2005/8/layout/vList4#1"/>
    <dgm:cxn modelId="{6E989659-994B-42ED-8649-790D8BD57A46}" type="presOf" srcId="{A8C219C7-9F00-4E75-8B16-481975849224}" destId="{50CD8E78-60B6-449B-AD20-121950675E4A}" srcOrd="0" destOrd="2" presId="urn:microsoft.com/office/officeart/2005/8/layout/vList4#1"/>
    <dgm:cxn modelId="{BA2B7962-E007-4EA5-BBD8-4C13AE187DBD}" type="presOf" srcId="{9BEAB610-B179-412C-A911-0AE990A76040}" destId="{50CD8E78-60B6-449B-AD20-121950675E4A}" srcOrd="0" destOrd="3" presId="urn:microsoft.com/office/officeart/2005/8/layout/vList4#1"/>
    <dgm:cxn modelId="{55ABEBAE-5A81-4A72-87FA-2E5980F21133}" type="presOf" srcId="{F883D463-9FC1-405D-86B6-DFDB1BF4DFD4}" destId="{9A27448D-784B-4861-9334-121A223779B3}" srcOrd="0" destOrd="3" presId="urn:microsoft.com/office/officeart/2005/8/layout/vList4#1"/>
    <dgm:cxn modelId="{3D52D5DF-88CF-4499-8222-584F5AB467B0}" srcId="{D74C87B0-8199-4D82-97CA-8716D0810C88}" destId="{34C60AC1-3BAF-4349-9B04-1EBEAA6874AE}" srcOrd="0" destOrd="0" parTransId="{B31C10BD-BE4E-4EEF-981F-25C40EBC00D4}" sibTransId="{23EAEF30-F210-45C2-A3C7-7E5016B64A98}"/>
    <dgm:cxn modelId="{B38F51DE-8E25-4857-B3F8-75840DF3F177}" srcId="{A518AB0A-7BED-45CC-8968-54C5D48470FD}" destId="{D3784C62-6E03-4E88-AA8E-EC0DCEAD96BC}" srcOrd="3" destOrd="0" parTransId="{9D3428C1-5D9B-4B48-89F0-11E980CE6367}" sibTransId="{7AF4961A-ED0F-4EDC-8D12-D24EE5DE0A42}"/>
    <dgm:cxn modelId="{CF6D3D8A-7289-43F1-82F2-5F5C4672169C}" srcId="{D74C87B0-8199-4D82-97CA-8716D0810C88}" destId="{273BDC39-9757-4293-83AA-A9E9CC915DA0}" srcOrd="1" destOrd="0" parTransId="{982DFF29-8236-4E99-97CE-FD76D273CBEC}" sibTransId="{13EEE600-D28C-4CBF-9128-6CDA52976D52}"/>
    <dgm:cxn modelId="{67115676-BCEB-4DC2-8586-2C669AFCF5BA}" type="presOf" srcId="{A518AB0A-7BED-45CC-8968-54C5D48470FD}" destId="{8A587B36-857B-41ED-B7A7-D47113F79935}" srcOrd="0" destOrd="0" presId="urn:microsoft.com/office/officeart/2005/8/layout/vList4#1"/>
    <dgm:cxn modelId="{2BE8E23A-86C2-47E7-AB01-A3AC2D35367C}" srcId="{855CB492-B9C1-4831-9453-D02DC01556CB}" destId="{CE8BA2DC-6A07-4136-AE2C-02E787173318}" srcOrd="2" destOrd="0" parTransId="{2364E369-AC98-4AC6-8070-77B5CDF58140}" sibTransId="{1EF5AC0F-9C89-46BA-931D-093812BF1C36}"/>
    <dgm:cxn modelId="{CFBF9EC5-C820-4679-9165-1E1B50E0C0BF}" type="presOf" srcId="{098ADAF1-68DC-4019-95EC-CF9DEA0595F5}" destId="{D220A56B-34B4-4DD0-B125-97D865139D92}" srcOrd="0" destOrd="1" presId="urn:microsoft.com/office/officeart/2005/8/layout/vList4#1"/>
    <dgm:cxn modelId="{DF6E3F2F-08C2-4BF4-9F93-FDCE0273E035}" type="presOf" srcId="{855CB492-B9C1-4831-9453-D02DC01556CB}" destId="{D220A56B-34B4-4DD0-B125-97D865139D92}" srcOrd="0" destOrd="0" presId="urn:microsoft.com/office/officeart/2005/8/layout/vList4#1"/>
    <dgm:cxn modelId="{D6E718B3-1B93-4EB3-BC3F-A4232330F605}" type="presOf" srcId="{F883D463-9FC1-405D-86B6-DFDB1BF4DFD4}" destId="{614AE268-84D0-4EF9-B74B-195569128116}" srcOrd="1" destOrd="3" presId="urn:microsoft.com/office/officeart/2005/8/layout/vList4#1"/>
    <dgm:cxn modelId="{0D1EA085-623E-4D57-808B-B23AF2C24995}" srcId="{855CB492-B9C1-4831-9453-D02DC01556CB}" destId="{098ADAF1-68DC-4019-95EC-CF9DEA0595F5}" srcOrd="0" destOrd="0" parTransId="{BBC28CAB-1411-42FD-AE69-490F5FA47BCC}" sibTransId="{3601A7EA-3FDB-4E9C-A299-B4AF145636B4}"/>
    <dgm:cxn modelId="{E43533A5-4655-448E-908B-C76EA1D8D577}" type="presOf" srcId="{273BDC39-9757-4293-83AA-A9E9CC915DA0}" destId="{614AE268-84D0-4EF9-B74B-195569128116}" srcOrd="1" destOrd="2" presId="urn:microsoft.com/office/officeart/2005/8/layout/vList4#1"/>
    <dgm:cxn modelId="{96C7BB6F-8A08-4A72-BE52-2A8E2E8A9A44}" type="presOf" srcId="{D74C87B0-8199-4D82-97CA-8716D0810C88}" destId="{9A27448D-784B-4861-9334-121A223779B3}" srcOrd="0" destOrd="0" presId="urn:microsoft.com/office/officeart/2005/8/layout/vList4#1"/>
    <dgm:cxn modelId="{231765D7-9EBD-472A-B75A-EAD7F1ECD638}" type="presOf" srcId="{75152ED6-09D4-4CB2-B330-0EBA2A1F6BEE}" destId="{6E62D4D7-9191-4501-B151-D627F722878F}" srcOrd="1" destOrd="2" presId="urn:microsoft.com/office/officeart/2005/8/layout/vList4#1"/>
    <dgm:cxn modelId="{72A3CAF6-1573-4732-B488-0DA6C6CB78EE}" type="presOf" srcId="{D3784C62-6E03-4E88-AA8E-EC0DCEAD96BC}" destId="{9E808720-DA3C-4D88-83BC-C88B0AC710F3}" srcOrd="0" destOrd="0" presId="urn:microsoft.com/office/officeart/2005/8/layout/vList4#1"/>
    <dgm:cxn modelId="{7442FBE8-417F-4111-B6ED-AEAE7C9C435B}" srcId="{855CB492-B9C1-4831-9453-D02DC01556CB}" destId="{75152ED6-09D4-4CB2-B330-0EBA2A1F6BEE}" srcOrd="1" destOrd="0" parTransId="{CC109D3F-9445-4552-9CA0-A9E9B002361B}" sibTransId="{C930B535-36DD-47E2-9858-8F6E44F2C9EA}"/>
    <dgm:cxn modelId="{81BE62DB-2DCF-42BD-9806-EC7AE031CEE0}" type="presOf" srcId="{C5C86733-1C4E-4ABE-BC8B-70E73BF8076C}" destId="{66C8A01D-04C6-4396-8787-43DC36C8480A}" srcOrd="1" destOrd="1" presId="urn:microsoft.com/office/officeart/2005/8/layout/vList4#1"/>
    <dgm:cxn modelId="{2A4BA2E8-11EA-4E4F-9307-AF67D36BAB17}" type="presOf" srcId="{A8C219C7-9F00-4E75-8B16-481975849224}" destId="{66C8A01D-04C6-4396-8787-43DC36C8480A}" srcOrd="1" destOrd="2" presId="urn:microsoft.com/office/officeart/2005/8/layout/vList4#1"/>
    <dgm:cxn modelId="{E1E70704-B184-417B-9262-1209773EB354}" srcId="{A518AB0A-7BED-45CC-8968-54C5D48470FD}" destId="{855CB492-B9C1-4831-9453-D02DC01556CB}" srcOrd="1" destOrd="0" parTransId="{46A500E4-F521-4FED-80BC-55EF97D6434D}" sibTransId="{89B1A5F6-0C83-44AA-BDC4-F0486C8FEB1C}"/>
    <dgm:cxn modelId="{DB19353A-CF69-488F-BA9E-0141F54762A8}" type="presOf" srcId="{011776CB-E079-448D-8CBF-0D6A1B0031D4}" destId="{9A27448D-784B-4861-9334-121A223779B3}" srcOrd="0" destOrd="4" presId="urn:microsoft.com/office/officeart/2005/8/layout/vList4#1"/>
    <dgm:cxn modelId="{4F338BD9-FEFA-40B6-A8B2-8EA28F3FADC4}" type="presOf" srcId="{D3784C62-6E03-4E88-AA8E-EC0DCEAD96BC}" destId="{C47FD7BB-128E-4643-98CA-3F319452AC98}" srcOrd="1" destOrd="0" presId="urn:microsoft.com/office/officeart/2005/8/layout/vList4#1"/>
    <dgm:cxn modelId="{F92D8931-D9CB-40FA-9C61-2EB8D2F7A8FE}" type="presOf" srcId="{9BEAB610-B179-412C-A911-0AE990A76040}" destId="{66C8A01D-04C6-4396-8787-43DC36C8480A}" srcOrd="1" destOrd="3" presId="urn:microsoft.com/office/officeart/2005/8/layout/vList4#1"/>
    <dgm:cxn modelId="{B64F7126-809B-46FA-8512-AB45C1CB52DD}" srcId="{A518AB0A-7BED-45CC-8968-54C5D48470FD}" destId="{38804BD3-7704-44DB-93A2-A6FB8DF386BF}" srcOrd="0" destOrd="0" parTransId="{5AECA738-EC58-4AD8-B30B-720E0E369E9D}" sibTransId="{97E853D5-3B2B-4DCE-BF44-F459F80E6EE5}"/>
    <dgm:cxn modelId="{E44C6C94-F333-46F0-B8ED-BFD2EEAAAE04}" type="presParOf" srcId="{8A587B36-857B-41ED-B7A7-D47113F79935}" destId="{64EB5DFD-492E-47C2-A4DD-BBD451AF4F4E}" srcOrd="0" destOrd="0" presId="urn:microsoft.com/office/officeart/2005/8/layout/vList4#1"/>
    <dgm:cxn modelId="{DA45B7A0-DADD-4C09-8193-40167853C48E}" type="presParOf" srcId="{64EB5DFD-492E-47C2-A4DD-BBD451AF4F4E}" destId="{50CD8E78-60B6-449B-AD20-121950675E4A}" srcOrd="0" destOrd="0" presId="urn:microsoft.com/office/officeart/2005/8/layout/vList4#1"/>
    <dgm:cxn modelId="{1259E42E-7679-48D1-8D87-2FFCB640F7BF}" type="presParOf" srcId="{64EB5DFD-492E-47C2-A4DD-BBD451AF4F4E}" destId="{C72FE72D-A4DA-4420-9D63-39C025359A7F}" srcOrd="1" destOrd="0" presId="urn:microsoft.com/office/officeart/2005/8/layout/vList4#1"/>
    <dgm:cxn modelId="{3B624D25-99FB-4E16-BC45-1A2B697AC213}" type="presParOf" srcId="{64EB5DFD-492E-47C2-A4DD-BBD451AF4F4E}" destId="{66C8A01D-04C6-4396-8787-43DC36C8480A}" srcOrd="2" destOrd="0" presId="urn:microsoft.com/office/officeart/2005/8/layout/vList4#1"/>
    <dgm:cxn modelId="{31756F2E-0635-472B-B47C-53E161999495}" type="presParOf" srcId="{8A587B36-857B-41ED-B7A7-D47113F79935}" destId="{93AC31F7-E6D2-45E8-BD17-C2F01F80D57E}" srcOrd="1" destOrd="0" presId="urn:microsoft.com/office/officeart/2005/8/layout/vList4#1"/>
    <dgm:cxn modelId="{C11B849A-3E7E-488A-A7D2-FF56BD3D05AE}" type="presParOf" srcId="{8A587B36-857B-41ED-B7A7-D47113F79935}" destId="{B249F259-2691-44EA-A647-C688963D4FA1}" srcOrd="2" destOrd="0" presId="urn:microsoft.com/office/officeart/2005/8/layout/vList4#1"/>
    <dgm:cxn modelId="{F944FF28-18FF-4CB3-9A4F-5CA6830AA0EC}" type="presParOf" srcId="{B249F259-2691-44EA-A647-C688963D4FA1}" destId="{D220A56B-34B4-4DD0-B125-97D865139D92}" srcOrd="0" destOrd="0" presId="urn:microsoft.com/office/officeart/2005/8/layout/vList4#1"/>
    <dgm:cxn modelId="{B89A673A-FBCA-4457-813A-3CFFC1B6031C}" type="presParOf" srcId="{B249F259-2691-44EA-A647-C688963D4FA1}" destId="{AC85F51E-059B-4E4B-88C8-BEEAF6E6C8CB}" srcOrd="1" destOrd="0" presId="urn:microsoft.com/office/officeart/2005/8/layout/vList4#1"/>
    <dgm:cxn modelId="{235B5526-CE04-4BC2-8644-92A3082552C8}" type="presParOf" srcId="{B249F259-2691-44EA-A647-C688963D4FA1}" destId="{6E62D4D7-9191-4501-B151-D627F722878F}" srcOrd="2" destOrd="0" presId="urn:microsoft.com/office/officeart/2005/8/layout/vList4#1"/>
    <dgm:cxn modelId="{9F480DA5-3AF4-49FD-B94C-B810815541CC}" type="presParOf" srcId="{8A587B36-857B-41ED-B7A7-D47113F79935}" destId="{821F83A2-5DE7-4DB3-AC2F-3437098DDD8C}" srcOrd="3" destOrd="0" presId="urn:microsoft.com/office/officeart/2005/8/layout/vList4#1"/>
    <dgm:cxn modelId="{098F4A8A-5A64-4A5A-9DF2-20CB157CAC0C}" type="presParOf" srcId="{8A587B36-857B-41ED-B7A7-D47113F79935}" destId="{42D704DB-7DF6-440E-B7C9-644A864B0BFF}" srcOrd="4" destOrd="0" presId="urn:microsoft.com/office/officeart/2005/8/layout/vList4#1"/>
    <dgm:cxn modelId="{BB5DF48D-1A9B-45DF-96F1-6744E488FA69}" type="presParOf" srcId="{42D704DB-7DF6-440E-B7C9-644A864B0BFF}" destId="{9A27448D-784B-4861-9334-121A223779B3}" srcOrd="0" destOrd="0" presId="urn:microsoft.com/office/officeart/2005/8/layout/vList4#1"/>
    <dgm:cxn modelId="{43270B36-D4D4-4879-B444-92924D776C15}" type="presParOf" srcId="{42D704DB-7DF6-440E-B7C9-644A864B0BFF}" destId="{CB3108F3-6AC6-46B9-815A-42013ADAA734}" srcOrd="1" destOrd="0" presId="urn:microsoft.com/office/officeart/2005/8/layout/vList4#1"/>
    <dgm:cxn modelId="{48759941-77FA-4CB9-9E69-E96C803871B4}" type="presParOf" srcId="{42D704DB-7DF6-440E-B7C9-644A864B0BFF}" destId="{614AE268-84D0-4EF9-B74B-195569128116}" srcOrd="2" destOrd="0" presId="urn:microsoft.com/office/officeart/2005/8/layout/vList4#1"/>
    <dgm:cxn modelId="{23BEF168-F362-4451-9E4B-4FE770A9205E}" type="presParOf" srcId="{8A587B36-857B-41ED-B7A7-D47113F79935}" destId="{540D9C1A-F7EF-4C42-8E40-E43DCD410462}" srcOrd="5" destOrd="0" presId="urn:microsoft.com/office/officeart/2005/8/layout/vList4#1"/>
    <dgm:cxn modelId="{A6E61751-A57A-47BE-8E8E-5C5D75B04F8E}" type="presParOf" srcId="{8A587B36-857B-41ED-B7A7-D47113F79935}" destId="{8E18C6B9-65AB-4143-ACFB-F77B95B74E4A}" srcOrd="6" destOrd="0" presId="urn:microsoft.com/office/officeart/2005/8/layout/vList4#1"/>
    <dgm:cxn modelId="{24A3EEF1-472A-447D-93EE-98C93B62D168}" type="presParOf" srcId="{8E18C6B9-65AB-4143-ACFB-F77B95B74E4A}" destId="{9E808720-DA3C-4D88-83BC-C88B0AC710F3}" srcOrd="0" destOrd="0" presId="urn:microsoft.com/office/officeart/2005/8/layout/vList4#1"/>
    <dgm:cxn modelId="{444B5B9D-BE67-4997-8478-08A85726099C}" type="presParOf" srcId="{8E18C6B9-65AB-4143-ACFB-F77B95B74E4A}" destId="{5C5B56BD-76A1-46D2-95E9-D7A31171320F}" srcOrd="1" destOrd="0" presId="urn:microsoft.com/office/officeart/2005/8/layout/vList4#1"/>
    <dgm:cxn modelId="{8050E740-8364-4ACA-AF56-FA48D5898F45}" type="presParOf" srcId="{8E18C6B9-65AB-4143-ACFB-F77B95B74E4A}" destId="{C47FD7BB-128E-4643-98CA-3F319452AC9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D8E78-60B6-449B-AD20-121950675E4A}">
      <dsp:nvSpPr>
        <dsp:cNvPr id="0" name=""/>
        <dsp:cNvSpPr/>
      </dsp:nvSpPr>
      <dsp:spPr>
        <a:xfrm>
          <a:off x="0" y="0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1 - Infrastruktura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Konkurenceschopné, dostupné a bezpečné regiony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1,7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Doprava, integrované dopravní systémy, IZS</a:t>
          </a:r>
          <a:endParaRPr lang="cs-CZ" sz="1200" kern="1200" dirty="0"/>
        </a:p>
      </dsp:txBody>
      <dsp:txXfrm>
        <a:off x="1751113" y="0"/>
        <a:ext cx="6478486" cy="1051932"/>
      </dsp:txXfrm>
    </dsp:sp>
    <dsp:sp modelId="{C72FE72D-A4DA-4420-9D63-39C025359A7F}">
      <dsp:nvSpPr>
        <dsp:cNvPr id="0" name=""/>
        <dsp:cNvSpPr/>
      </dsp:nvSpPr>
      <dsp:spPr>
        <a:xfrm>
          <a:off x="105193" y="105193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20A56B-34B4-4DD0-B125-97D865139D92}">
      <dsp:nvSpPr>
        <dsp:cNvPr id="0" name=""/>
        <dsp:cNvSpPr/>
      </dsp:nvSpPr>
      <dsp:spPr>
        <a:xfrm>
          <a:off x="0" y="1157126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2 - Lidé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Zkvalitnění veřejných služeb a podmínek života pro obyvatele regionů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1,7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Sociální služby/bydlení, sociální podnikání, zdravotní péče, vzdělávání, zateplování</a:t>
          </a:r>
          <a:endParaRPr lang="cs-CZ" sz="1200" kern="1200" dirty="0"/>
        </a:p>
      </dsp:txBody>
      <dsp:txXfrm>
        <a:off x="1751113" y="1157126"/>
        <a:ext cx="6478486" cy="1051932"/>
      </dsp:txXfrm>
    </dsp:sp>
    <dsp:sp modelId="{AC85F51E-059B-4E4B-88C8-BEEAF6E6C8CB}">
      <dsp:nvSpPr>
        <dsp:cNvPr id="0" name=""/>
        <dsp:cNvSpPr/>
      </dsp:nvSpPr>
      <dsp:spPr>
        <a:xfrm>
          <a:off x="105193" y="1262319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27448D-784B-4861-9334-121A223779B3}">
      <dsp:nvSpPr>
        <dsp:cNvPr id="0" name=""/>
        <dsp:cNvSpPr/>
      </dsp:nvSpPr>
      <dsp:spPr>
        <a:xfrm>
          <a:off x="0" y="2314252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3 - Instituce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Dobrá správa území a zefektivnění veřejných institucí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0,8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Kulturní dědictví, e-Government, dokumenty územního rozvoje</a:t>
          </a:r>
          <a:endParaRPr lang="cs-CZ" sz="12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100" kern="1200" dirty="0"/>
        </a:p>
      </dsp:txBody>
      <dsp:txXfrm>
        <a:off x="1751113" y="2314252"/>
        <a:ext cx="6478486" cy="1051932"/>
      </dsp:txXfrm>
    </dsp:sp>
    <dsp:sp modelId="{CB3108F3-6AC6-46B9-815A-42013ADAA734}">
      <dsp:nvSpPr>
        <dsp:cNvPr id="0" name=""/>
        <dsp:cNvSpPr/>
      </dsp:nvSpPr>
      <dsp:spPr>
        <a:xfrm>
          <a:off x="105193" y="2419445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808720-DA3C-4D88-83BC-C88B0AC710F3}">
      <dsp:nvSpPr>
        <dsp:cNvPr id="0" name=""/>
        <dsp:cNvSpPr/>
      </dsp:nvSpPr>
      <dsp:spPr>
        <a:xfrm>
          <a:off x="0" y="3474029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b="1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4 - Komunitně vedený místní rozvoj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 - </a:t>
          </a:r>
          <a:r>
            <a:rPr lang="cs-CZ" sz="1200" kern="1200" dirty="0" smtClean="0"/>
            <a:t>Alokace 390 mil. EUR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  - Posílení CLLD, provozní a animační náklady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 </a:t>
          </a:r>
          <a:endParaRPr lang="cs-CZ" sz="1800" kern="1200" dirty="0"/>
        </a:p>
      </dsp:txBody>
      <dsp:txXfrm>
        <a:off x="1751113" y="3474029"/>
        <a:ext cx="6478486" cy="1051932"/>
      </dsp:txXfrm>
    </dsp:sp>
    <dsp:sp modelId="{5C5B56BD-76A1-46D2-95E9-D7A31171320F}">
      <dsp:nvSpPr>
        <dsp:cNvPr id="0" name=""/>
        <dsp:cNvSpPr/>
      </dsp:nvSpPr>
      <dsp:spPr>
        <a:xfrm>
          <a:off x="105193" y="3576571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A828EF0-7CBA-D14D-8B93-4AEC502D1E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60A80E7-8FBD-DD48-987B-63C5EE2A5E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856ED-4A75-E14F-82F9-3E3A8AD014FD}" type="datetimeFigureOut">
              <a:rPr lang="cs-CZ" smtClean="0"/>
              <a:t>19.08.2020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1A00D05-E443-ED44-AA5F-6BE2623753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4666CAB-A58F-8B4D-9AF9-5F2D5B2377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CA9EE-A766-5048-BAAD-8086428685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53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1D0AC-43AB-41D4-86E8-17FEADBDF08C}" type="datetimeFigureOut">
              <a:rPr lang="cs-CZ" smtClean="0"/>
              <a:t>19.08.2020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AEC34-F7C9-4DC8-A740-BE07CA3057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1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6902"/>
            <a:ext cx="7772400" cy="1461244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rgbClr val="1D71B8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17356"/>
            <a:ext cx="6858000" cy="940443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C0C0C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19.08.2020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B0A7F68-D4D0-EE48-ADB6-74D619B2C7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88" y="695469"/>
            <a:ext cx="1842223" cy="184222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C0B2BF2-315A-B540-A0F1-D67C119C47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918" y="6079792"/>
            <a:ext cx="3874162" cy="87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59940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19.08.2020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467745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19.08.2020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265599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19.08.2020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782240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19.08.2020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388309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D71B8"/>
              </a:buClr>
              <a:buSzTx/>
              <a:buFont typeface="Arial" panose="020B0604020202020204" pitchFamily="34" charset="0"/>
              <a:buChar char="•"/>
              <a:tabLst/>
              <a:defRPr lang="cs-CZ" b="0" smtClean="0">
                <a:effectLst/>
              </a:defRPr>
            </a:lvl1pPr>
          </a:lstStyle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elit. </a:t>
            </a:r>
            <a:r>
              <a:rPr lang="cs-CZ" dirty="0" err="1"/>
              <a:t>Pellentesque</a:t>
            </a:r>
            <a:r>
              <a:rPr lang="cs-CZ" dirty="0"/>
              <a:t> </a:t>
            </a:r>
            <a:r>
              <a:rPr lang="cs-CZ" dirty="0" err="1"/>
              <a:t>commodo</a:t>
            </a:r>
            <a:r>
              <a:rPr lang="cs-CZ" dirty="0"/>
              <a:t> </a:t>
            </a:r>
            <a:r>
              <a:rPr lang="cs-CZ" dirty="0" err="1"/>
              <a:t>justo</a:t>
            </a:r>
            <a:r>
              <a:rPr lang="cs-CZ" dirty="0"/>
              <a:t> </a:t>
            </a:r>
            <a:r>
              <a:rPr lang="cs-CZ" dirty="0" err="1"/>
              <a:t>laoreet</a:t>
            </a:r>
            <a:r>
              <a:rPr lang="cs-CZ" dirty="0"/>
              <a:t>, </a:t>
            </a:r>
            <a:r>
              <a:rPr lang="cs-CZ" dirty="0" err="1"/>
              <a:t>consectetur</a:t>
            </a:r>
            <a:r>
              <a:rPr lang="cs-CZ" dirty="0"/>
              <a:t> </a:t>
            </a:r>
            <a:r>
              <a:rPr lang="cs-CZ" dirty="0" err="1"/>
              <a:t>metus</a:t>
            </a:r>
            <a:r>
              <a:rPr lang="cs-CZ" dirty="0"/>
              <a:t> vitae, </a:t>
            </a:r>
            <a:r>
              <a:rPr lang="cs-CZ" dirty="0" err="1"/>
              <a:t>bibendum</a:t>
            </a:r>
            <a:r>
              <a:rPr lang="cs-CZ" dirty="0"/>
              <a:t> </a:t>
            </a:r>
            <a:r>
              <a:rPr lang="cs-CZ" dirty="0" err="1"/>
              <a:t>orci</a:t>
            </a:r>
            <a:r>
              <a:rPr lang="cs-CZ" dirty="0"/>
              <a:t>. </a:t>
            </a:r>
            <a:r>
              <a:rPr lang="cs-CZ" dirty="0" err="1"/>
              <a:t>Maece-nas</a:t>
            </a:r>
            <a:r>
              <a:rPr lang="cs-CZ" dirty="0"/>
              <a:t> </a:t>
            </a:r>
            <a:r>
              <a:rPr lang="cs-CZ" dirty="0" err="1"/>
              <a:t>placerat</a:t>
            </a:r>
            <a:r>
              <a:rPr lang="cs-CZ" dirty="0"/>
              <a:t> </a:t>
            </a:r>
            <a:r>
              <a:rPr lang="cs-CZ" dirty="0" err="1"/>
              <a:t>rhoncus</a:t>
            </a:r>
            <a:r>
              <a:rPr lang="cs-CZ" dirty="0"/>
              <a:t> </a:t>
            </a:r>
            <a:r>
              <a:rPr lang="cs-CZ" dirty="0" err="1"/>
              <a:t>cursus</a:t>
            </a:r>
            <a:r>
              <a:rPr lang="cs-CZ" dirty="0"/>
              <a:t>. </a:t>
            </a:r>
            <a:r>
              <a:rPr lang="cs-CZ" dirty="0" err="1"/>
              <a:t>Fusce</a:t>
            </a:r>
            <a:r>
              <a:rPr lang="cs-CZ" dirty="0"/>
              <a:t> non </a:t>
            </a:r>
            <a:r>
              <a:rPr lang="cs-CZ" dirty="0" err="1"/>
              <a:t>tincidunt</a:t>
            </a:r>
            <a:r>
              <a:rPr lang="cs-CZ" dirty="0"/>
              <a:t> </a:t>
            </a:r>
            <a:r>
              <a:rPr lang="cs-CZ" dirty="0" err="1"/>
              <a:t>arcu</a:t>
            </a:r>
            <a:r>
              <a:rPr lang="cs-CZ" dirty="0"/>
              <a:t>, </a:t>
            </a:r>
            <a:r>
              <a:rPr lang="cs-CZ" dirty="0" err="1"/>
              <a:t>nec</a:t>
            </a:r>
            <a:r>
              <a:rPr lang="cs-CZ" dirty="0"/>
              <a:t> </a:t>
            </a:r>
            <a:r>
              <a:rPr lang="cs-CZ" dirty="0" err="1"/>
              <a:t>dignissim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. </a:t>
            </a:r>
            <a:r>
              <a:rPr lang="cs-CZ" dirty="0" err="1"/>
              <a:t>Nam</a:t>
            </a:r>
            <a:r>
              <a:rPr lang="cs-CZ" dirty="0"/>
              <a:t> </a:t>
            </a:r>
            <a:r>
              <a:rPr lang="cs-CZ" dirty="0" err="1"/>
              <a:t>eget</a:t>
            </a:r>
            <a:r>
              <a:rPr lang="cs-CZ" dirty="0"/>
              <a:t> </a:t>
            </a:r>
            <a:r>
              <a:rPr lang="cs-CZ" dirty="0" err="1"/>
              <a:t>luctus</a:t>
            </a:r>
            <a:r>
              <a:rPr lang="cs-CZ" dirty="0"/>
              <a:t> </a:t>
            </a:r>
            <a:r>
              <a:rPr lang="cs-CZ" dirty="0" err="1"/>
              <a:t>nunc</a:t>
            </a:r>
            <a:r>
              <a:rPr lang="cs-CZ" dirty="0"/>
              <a:t>, a </a:t>
            </a:r>
            <a:r>
              <a:rPr lang="cs-CZ" dirty="0" err="1"/>
              <a:t>tempor</a:t>
            </a:r>
            <a:r>
              <a:rPr lang="cs-CZ" dirty="0"/>
              <a:t> elit.</a:t>
            </a:r>
          </a:p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19.08.2020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8A1F98-B760-AE40-BB7A-7C3A16557D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44" y="6089279"/>
            <a:ext cx="3892711" cy="8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44257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6902"/>
            <a:ext cx="7772400" cy="1461244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rgbClr val="1D71B8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17356"/>
            <a:ext cx="6858000" cy="940443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C0C0C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19.08.2020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057EF51-3674-2346-A505-BFB4C7190E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44" y="6089279"/>
            <a:ext cx="3892711" cy="8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2475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695469"/>
            <a:ext cx="7772400" cy="1461244"/>
          </a:xfrm>
        </p:spPr>
        <p:txBody>
          <a:bodyPr anchor="b">
            <a:normAutofit/>
          </a:bodyPr>
          <a:lstStyle>
            <a:lvl1pPr algn="ctr">
              <a:defRPr sz="5000" b="1">
                <a:solidFill>
                  <a:srgbClr val="1D71B8"/>
                </a:solidFill>
              </a:defRPr>
            </a:lvl1pPr>
          </a:lstStyle>
          <a:p>
            <a:r>
              <a:rPr lang="cs-CZ" dirty="0"/>
              <a:t>Kontakt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2998" y="2317521"/>
            <a:ext cx="6858000" cy="1548944"/>
          </a:xfrm>
        </p:spPr>
        <p:txBody>
          <a:bodyPr>
            <a:noAutofit/>
          </a:bodyPr>
          <a:lstStyle>
            <a:lvl1pPr marL="0" indent="0" algn="ctr">
              <a:buNone/>
              <a:defRPr sz="1500">
                <a:solidFill>
                  <a:srgbClr val="C0C0C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Jméno Příjmení</a:t>
            </a:r>
          </a:p>
          <a:p>
            <a:r>
              <a:rPr lang="cs-CZ" dirty="0"/>
              <a:t>Funkce</a:t>
            </a:r>
          </a:p>
          <a:p>
            <a:r>
              <a:rPr lang="cs-CZ" dirty="0"/>
              <a:t>E-mail</a:t>
            </a:r>
          </a:p>
          <a:p>
            <a:r>
              <a:rPr lang="cs-CZ" dirty="0"/>
              <a:t>+420 XXX XXX XXX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19.08.2020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B0A7F68-D4D0-EE48-ADB6-74D619B2C7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87" y="3866465"/>
            <a:ext cx="1842223" cy="184222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C0B2BF2-315A-B540-A0F1-D67C119C47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918" y="6056642"/>
            <a:ext cx="3874162" cy="87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34593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19.08.2020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153924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19.08.2020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400163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19.08.2020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343669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19.08.2020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79257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19.08.2020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576516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5EB521AB-0A28-6B44-8E85-5B876EDAA7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" b="6089"/>
          <a:stretch/>
        </p:blipFill>
        <p:spPr>
          <a:xfrm>
            <a:off x="0" y="1"/>
            <a:ext cx="9143999" cy="613287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451158B-AD93-8643-9364-9E90D1BC706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848" y="360702"/>
            <a:ext cx="950400" cy="10792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09803C-109F-484A-83D6-FFACFBED6390}" type="datetimeFigureOut">
              <a:rPr lang="cs-CZ" smtClean="0"/>
              <a:pPr/>
              <a:t>19.08.2020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978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1D71B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AAAAA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AAAAA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AAAAA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AAAAA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AAAAA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irop.mmr.cz/cs/vyzvy/seznam/vyzva-c-95-vybrane-useky-silnic-ii-a-iii-tridy-iv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r.cz/" TargetMode="External"/><Relationship Id="rId2" Type="http://schemas.openxmlformats.org/officeDocument/2006/relationships/hyperlink" Target="http://www.irop.mmr.cz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mailto:martin.janda2@mmr.cz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p.mmr.cz/cs/Vyzvy" TargetMode="External"/><Relationship Id="rId2" Type="http://schemas.openxmlformats.org/officeDocument/2006/relationships/hyperlink" Target="http://www.irop.mmr.cz/cs/Zadatele-a-prijemci/Dokumenty/Dokumenty/Obecna-Pravidla-pro-zadatele-a-prijemc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a.brozova@crr.cz" TargetMode="External"/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88CFA9A-0363-4E48-9C5A-27F37F800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637061"/>
            <a:ext cx="7772400" cy="146124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95. VÝZVA IROP</a:t>
            </a:r>
            <a:br>
              <a:rPr lang="cs-CZ" dirty="0" smtClean="0"/>
            </a:br>
            <a:r>
              <a:rPr lang="cs-CZ" dirty="0" smtClean="0"/>
              <a:t>VYBRANÉ ÚSEKY SILNIC</a:t>
            </a:r>
            <a:br>
              <a:rPr lang="cs-CZ" dirty="0" smtClean="0"/>
            </a:br>
            <a:r>
              <a:rPr lang="cs-CZ" dirty="0" smtClean="0"/>
              <a:t>II. A III. TŘÍDY - IV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D96576B-4587-B84C-8ED8-FB87BB88BAC7}"/>
              </a:ext>
            </a:extLst>
          </p:cNvPr>
          <p:cNvSpPr txBox="1"/>
          <p:nvPr/>
        </p:nvSpPr>
        <p:spPr>
          <a:xfrm>
            <a:off x="2867558" y="5417009"/>
            <a:ext cx="34161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21. 8. 2020</a:t>
            </a:r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Praha  </a:t>
            </a:r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PhDr. Aleš Pekárek, Mgr. Martin Janda</a:t>
            </a:r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97225A0-1E58-2E45-9BAD-89EA1FC1E6D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126" y="273131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879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Specifický cíl 1.1</a:t>
            </a:r>
            <a:r>
              <a:rPr lang="cs-CZ" dirty="0"/>
              <a:t>: Zvýšení regionální mobility prostřednictvím modernizace a rozvoje sítí regionální silniční infrastruktury </a:t>
            </a:r>
            <a:r>
              <a:rPr lang="cs-CZ" dirty="0" smtClean="0"/>
              <a:t>navazující</a:t>
            </a:r>
            <a:br>
              <a:rPr lang="cs-CZ" dirty="0" smtClean="0"/>
            </a:br>
            <a:r>
              <a:rPr lang="cs-CZ" dirty="0" smtClean="0"/>
              <a:t>na </a:t>
            </a:r>
            <a:r>
              <a:rPr lang="cs-CZ" dirty="0"/>
              <a:t>síť TEN-T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</a:rPr>
              <a:t>Alokace:	</a:t>
            </a:r>
            <a:r>
              <a:rPr lang="cs-CZ" sz="1600" dirty="0" smtClean="0">
                <a:solidFill>
                  <a:schemeClr val="tx1"/>
                </a:solidFill>
              </a:rPr>
              <a:t>	945 </a:t>
            </a:r>
            <a:r>
              <a:rPr lang="cs-CZ" sz="1600" dirty="0">
                <a:solidFill>
                  <a:schemeClr val="tx1"/>
                </a:solidFill>
              </a:rPr>
              <a:t>mil. EUR z EFRR</a:t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	</a:t>
            </a:r>
            <a:r>
              <a:rPr lang="cs-CZ" sz="1600" dirty="0" smtClean="0">
                <a:solidFill>
                  <a:schemeClr val="tx1"/>
                </a:solidFill>
              </a:rPr>
              <a:t>	cca 30 </a:t>
            </a:r>
            <a:r>
              <a:rPr lang="cs-CZ" sz="1600" dirty="0">
                <a:solidFill>
                  <a:schemeClr val="tx1"/>
                </a:solidFill>
              </a:rPr>
              <a:t>mld. Kč včetně národního kofinancování</a:t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	</a:t>
            </a:r>
            <a:r>
              <a:rPr lang="cs-CZ" sz="1600" dirty="0" smtClean="0">
                <a:solidFill>
                  <a:schemeClr val="tx1"/>
                </a:solidFill>
              </a:rPr>
              <a:t>	</a:t>
            </a:r>
            <a:r>
              <a:rPr lang="cs-CZ" sz="1600" dirty="0">
                <a:solidFill>
                  <a:schemeClr val="tx1"/>
                </a:solidFill>
              </a:rPr>
              <a:t>8</a:t>
            </a:r>
            <a:r>
              <a:rPr lang="cs-CZ" sz="1600" dirty="0" smtClean="0">
                <a:solidFill>
                  <a:schemeClr val="tx1"/>
                </a:solidFill>
              </a:rPr>
              <a:t>5 </a:t>
            </a:r>
            <a:r>
              <a:rPr lang="cs-CZ" sz="1600" dirty="0">
                <a:solidFill>
                  <a:schemeClr val="tx1"/>
                </a:solidFill>
              </a:rPr>
              <a:t>% individuální / 15 </a:t>
            </a:r>
            <a:r>
              <a:rPr lang="cs-CZ" sz="1600" dirty="0" smtClean="0">
                <a:solidFill>
                  <a:schemeClr val="tx1"/>
                </a:solidFill>
              </a:rPr>
              <a:t>% integrované projekty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</a:rPr>
              <a:t>	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Aktivita:</a:t>
            </a:r>
            <a:r>
              <a:rPr lang="cs-CZ" sz="1600" dirty="0">
                <a:solidFill>
                  <a:schemeClr val="tx1"/>
                </a:solidFill>
              </a:rPr>
              <a:t>	</a:t>
            </a:r>
            <a:r>
              <a:rPr lang="cs-CZ" sz="1600" dirty="0" smtClean="0">
                <a:solidFill>
                  <a:schemeClr val="tx1"/>
                </a:solidFill>
              </a:rPr>
              <a:t>	</a:t>
            </a:r>
            <a:r>
              <a:rPr lang="cs-CZ" sz="1600" dirty="0">
                <a:solidFill>
                  <a:schemeClr val="tx1"/>
                </a:solidFill>
              </a:rPr>
              <a:t>Rekonstrukce, modernizace a výstavba vybraných úseků </a:t>
            </a:r>
            <a:r>
              <a:rPr lang="cs-CZ" sz="1600" dirty="0" smtClean="0">
                <a:solidFill>
                  <a:schemeClr val="tx1"/>
                </a:solidFill>
              </a:rPr>
              <a:t>silnic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		II</a:t>
            </a:r>
            <a:r>
              <a:rPr lang="cs-CZ" sz="1600" dirty="0">
                <a:solidFill>
                  <a:schemeClr val="tx1"/>
                </a:solidFill>
              </a:rPr>
              <a:t>. třídy a vybraných úseků silnic III. třídy, které plní funkce silnic </a:t>
            </a:r>
            <a:r>
              <a:rPr lang="cs-CZ" sz="1600" dirty="0" smtClean="0">
                <a:solidFill>
                  <a:schemeClr val="tx1"/>
                </a:solidFill>
              </a:rPr>
              <a:t>		vyšší třídy</a:t>
            </a: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Území:</a:t>
            </a:r>
            <a:r>
              <a:rPr lang="cs-CZ" sz="1600" dirty="0">
                <a:solidFill>
                  <a:schemeClr val="tx1"/>
                </a:solidFill>
              </a:rPr>
              <a:t>	</a:t>
            </a:r>
            <a:r>
              <a:rPr lang="cs-CZ" sz="1600" dirty="0" smtClean="0">
                <a:solidFill>
                  <a:schemeClr val="tx1"/>
                </a:solidFill>
              </a:rPr>
              <a:t>	</a:t>
            </a:r>
            <a:r>
              <a:rPr lang="cs-CZ" sz="1600" dirty="0">
                <a:solidFill>
                  <a:schemeClr val="tx1"/>
                </a:solidFill>
              </a:rPr>
              <a:t>Prioritní regionální silniční síť </a:t>
            </a:r>
            <a:r>
              <a:rPr lang="cs-CZ" sz="1600" dirty="0" smtClean="0">
                <a:solidFill>
                  <a:schemeClr val="tx1"/>
                </a:solidFill>
              </a:rPr>
              <a:t>na území </a:t>
            </a:r>
            <a:r>
              <a:rPr lang="cs-CZ" sz="1600" dirty="0">
                <a:solidFill>
                  <a:schemeClr val="tx1"/>
                </a:solidFill>
              </a:rPr>
              <a:t>celé </a:t>
            </a:r>
            <a:r>
              <a:rPr lang="cs-CZ" sz="1600" dirty="0" smtClean="0">
                <a:solidFill>
                  <a:schemeClr val="tx1"/>
                </a:solidFill>
              </a:rPr>
              <a:t>ČR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		mimo </a:t>
            </a:r>
            <a:r>
              <a:rPr lang="cs-CZ" sz="1600" dirty="0">
                <a:solidFill>
                  <a:schemeClr val="tx1"/>
                </a:solidFill>
              </a:rPr>
              <a:t>území hl. m. </a:t>
            </a:r>
            <a:r>
              <a:rPr lang="cs-CZ" sz="1600" dirty="0" smtClean="0">
                <a:solidFill>
                  <a:schemeClr val="tx1"/>
                </a:solidFill>
              </a:rPr>
              <a:t>Prahy (cca 16 % krajské silniční sítě)</a:t>
            </a: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1600" dirty="0">
                <a:solidFill>
                  <a:schemeClr val="tx1"/>
                </a:solidFill>
              </a:rPr>
              <a:t>Kritéria hodnocení</a:t>
            </a:r>
            <a:r>
              <a:rPr lang="pt-BR" sz="1600" dirty="0" smtClean="0">
                <a:solidFill>
                  <a:schemeClr val="tx1"/>
                </a:solidFill>
              </a:rPr>
              <a:t>:</a:t>
            </a:r>
            <a:r>
              <a:rPr lang="pt-BR" sz="1600" dirty="0">
                <a:solidFill>
                  <a:schemeClr val="tx1"/>
                </a:solidFill>
              </a:rPr>
              <a:t>	schválena na 1. </a:t>
            </a:r>
            <a:r>
              <a:rPr lang="pt-BR" sz="1600" dirty="0" smtClean="0">
                <a:solidFill>
                  <a:schemeClr val="tx1"/>
                </a:solidFill>
              </a:rPr>
              <a:t>zasedání </a:t>
            </a:r>
            <a:r>
              <a:rPr lang="pt-BR" sz="1600" dirty="0">
                <a:solidFill>
                  <a:schemeClr val="tx1"/>
                </a:solidFill>
              </a:rPr>
              <a:t>MV IROP </a:t>
            </a:r>
            <a:r>
              <a:rPr lang="cs-CZ" sz="1600" dirty="0" smtClean="0">
                <a:solidFill>
                  <a:schemeClr val="tx1"/>
                </a:solidFill>
              </a:rPr>
              <a:t>(</a:t>
            </a:r>
            <a:r>
              <a:rPr lang="pt-BR" sz="1600" dirty="0" smtClean="0">
                <a:solidFill>
                  <a:schemeClr val="tx1"/>
                </a:solidFill>
              </a:rPr>
              <a:t>2015</a:t>
            </a:r>
            <a:r>
              <a:rPr lang="cs-CZ" sz="1600" dirty="0" smtClean="0">
                <a:solidFill>
                  <a:schemeClr val="tx1"/>
                </a:solidFill>
              </a:rPr>
              <a:t>), 11. zasedání 			MV IROP (2019) </a:t>
            </a:r>
            <a:r>
              <a:rPr lang="cs-CZ" sz="1600" dirty="0">
                <a:solidFill>
                  <a:schemeClr val="tx1"/>
                </a:solidFill>
              </a:rPr>
              <a:t>a 13. jednání </a:t>
            </a:r>
            <a:r>
              <a:rPr lang="cs-CZ" sz="1600" dirty="0" smtClean="0">
                <a:solidFill>
                  <a:schemeClr val="tx1"/>
                </a:solidFill>
              </a:rPr>
              <a:t>MV IROP per </a:t>
            </a:r>
            <a:r>
              <a:rPr lang="cs-CZ" sz="1600" dirty="0" err="1">
                <a:solidFill>
                  <a:schemeClr val="tx1"/>
                </a:solidFill>
              </a:rPr>
              <a:t>rollam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smtClean="0">
                <a:solidFill>
                  <a:schemeClr val="tx1"/>
                </a:solidFill>
              </a:rPr>
              <a:t>(07/2020)</a:t>
            </a:r>
            <a:endParaRPr lang="pt-BR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885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Výzvy ŘO IROP ve specifickém cíli 1.1</a:t>
            </a:r>
            <a:endParaRPr lang="cs-CZ" dirty="0"/>
          </a:p>
        </p:txBody>
      </p:sp>
      <p:graphicFrame>
        <p:nvGraphicFramePr>
          <p:cNvPr id="5" name="Zástupný symbol pro obsah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6185336"/>
              </p:ext>
            </p:extLst>
          </p:nvPr>
        </p:nvGraphicFramePr>
        <p:xfrm>
          <a:off x="141907" y="1850878"/>
          <a:ext cx="8860186" cy="23088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9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6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9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4832">
                  <a:extLst>
                    <a:ext uri="{9D8B030D-6E8A-4147-A177-3AD203B41FA5}">
                      <a16:colId xmlns:a16="http://schemas.microsoft.com/office/drawing/2014/main" val="533266224"/>
                    </a:ext>
                  </a:extLst>
                </a:gridCol>
              </a:tblGrid>
              <a:tr h="60056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Číslo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Název výzvy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Podpořené projekty</a:t>
                      </a:r>
                      <a:br>
                        <a:rPr lang="cs-CZ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(Kč z EFRR)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Dokončené projekty</a:t>
                      </a:r>
                      <a:br>
                        <a:rPr lang="cs-CZ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(Kč z EFRR)</a:t>
                      </a:r>
                      <a:endParaRPr lang="cs-CZ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Vybrané úseky silnic II. a III. třídy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 za 5,876 mld.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 za 5,876 mld.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Vybrané úseky silnic II. a III. třídy – IPRÚ</a:t>
                      </a:r>
                      <a:endParaRPr lang="cs-CZ" sz="1600" b="0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za 0,334 mld.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za 0,131 mld.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Vybrané úseky silnic II. a III. třídy – ITI</a:t>
                      </a:r>
                      <a:endParaRPr lang="cs-CZ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za 1,844 mld.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za 0,657 mld.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Vybrané úseky silnic II. a III. třídy – II</a:t>
                      </a:r>
                    </a:p>
                  </a:txBody>
                  <a:tcPr marL="9525" marR="9525" marT="9525" marB="0" anchor="ctr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 za 16,393 mld.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za 3,825 mld.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Vybrané úseky silnic II. a III. třídy – III</a:t>
                      </a:r>
                    </a:p>
                  </a:txBody>
                  <a:tcPr marL="9525" marR="9525" marT="9525" marB="0" anchor="ctr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za 1,952 mld.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400757"/>
                  </a:ext>
                </a:extLst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608514" y="1568955"/>
            <a:ext cx="2476141" cy="4320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Stav k 31. 7. 2020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567" y="4315636"/>
            <a:ext cx="2725433" cy="1816955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5999467" y="4315636"/>
            <a:ext cx="3215290" cy="189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800" b="1" dirty="0" smtClean="0"/>
              <a:t>CZ.06.1.42/0.0/0.0/15_002/0002113</a:t>
            </a:r>
            <a:br>
              <a:rPr lang="cs-CZ" sz="800" b="1" dirty="0" smtClean="0"/>
            </a:br>
            <a:r>
              <a:rPr lang="pl-PL" sz="800" b="1" dirty="0" smtClean="0"/>
              <a:t>II/150 </a:t>
            </a:r>
            <a:r>
              <a:rPr lang="pl-PL" sz="800" b="1" dirty="0"/>
              <a:t>Brzotice, rekonstrukce mostu ev.č. </a:t>
            </a:r>
            <a:r>
              <a:rPr lang="pl-PL" sz="800" b="1" dirty="0" smtClean="0"/>
              <a:t>150-012</a:t>
            </a:r>
          </a:p>
          <a:p>
            <a:pPr marL="0" indent="0" algn="r">
              <a:buNone/>
            </a:pPr>
            <a:r>
              <a:rPr lang="pl-PL" sz="800" b="1" dirty="0" smtClean="0"/>
              <a:t>Středočeský kraj</a:t>
            </a:r>
            <a:endParaRPr lang="cs-CZ" sz="800" b="1" dirty="0" smtClean="0"/>
          </a:p>
        </p:txBody>
      </p:sp>
      <p:pic>
        <p:nvPicPr>
          <p:cNvPr id="1026" name="Picture 2" descr="IMG_4571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" b="15922"/>
          <a:stretch/>
        </p:blipFill>
        <p:spPr bwMode="auto">
          <a:xfrm>
            <a:off x="3221637" y="4324349"/>
            <a:ext cx="3196930" cy="180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2818168" y="4315635"/>
            <a:ext cx="3641595" cy="280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800" b="1" dirty="0" smtClean="0">
                <a:solidFill>
                  <a:schemeClr val="bg1"/>
                </a:solidFill>
              </a:rPr>
              <a:t>CZ.06.1.42/0.0/0.0/15_002/0004661</a:t>
            </a:r>
          </a:p>
          <a:p>
            <a:pPr marL="0" indent="0" algn="r">
              <a:buNone/>
            </a:pPr>
            <a:r>
              <a:rPr lang="cs-CZ" sz="800" b="1" dirty="0">
                <a:solidFill>
                  <a:schemeClr val="bg1"/>
                </a:solidFill>
              </a:rPr>
              <a:t>II/272 Lysá nad Labem, rekonstrukce mostu </a:t>
            </a:r>
            <a:r>
              <a:rPr lang="cs-CZ" sz="800" b="1" dirty="0" err="1">
                <a:solidFill>
                  <a:schemeClr val="bg1"/>
                </a:solidFill>
              </a:rPr>
              <a:t>ev.č</a:t>
            </a:r>
            <a:r>
              <a:rPr lang="cs-CZ" sz="800" b="1" dirty="0">
                <a:solidFill>
                  <a:schemeClr val="bg1"/>
                </a:solidFill>
              </a:rPr>
              <a:t>. 272-006 přes trať </a:t>
            </a:r>
            <a:r>
              <a:rPr lang="cs-CZ" sz="800" b="1" dirty="0" smtClean="0">
                <a:solidFill>
                  <a:schemeClr val="bg1"/>
                </a:solidFill>
              </a:rPr>
              <a:t>ČD</a:t>
            </a:r>
          </a:p>
          <a:p>
            <a:pPr marL="0" indent="0" algn="r">
              <a:buNone/>
            </a:pPr>
            <a:r>
              <a:rPr lang="cs-CZ" sz="800" b="1" dirty="0" smtClean="0">
                <a:solidFill>
                  <a:schemeClr val="bg1"/>
                </a:solidFill>
              </a:rPr>
              <a:t>Středočeský kraj </a:t>
            </a:r>
          </a:p>
          <a:p>
            <a:pPr marL="0" indent="0" algn="r">
              <a:buNone/>
            </a:pPr>
            <a:endParaRPr lang="cs-CZ" sz="800" dirty="0" smtClean="0">
              <a:solidFill>
                <a:schemeClr val="bg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9883"/>
            <a:ext cx="3221637" cy="1812708"/>
          </a:xfrm>
          <a:prstGeom prst="rect">
            <a:avLst/>
          </a:prstGeom>
        </p:spPr>
      </p:pic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63173" y="4316088"/>
            <a:ext cx="3215290" cy="189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800" b="1" dirty="0"/>
              <a:t>CZ.06.1.42/0.0/0.0/17_082/0005581</a:t>
            </a: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pl-PL" sz="800" b="1" dirty="0"/>
              <a:t>II/198 Modernizace silnice Kojšovice </a:t>
            </a:r>
            <a:r>
              <a:rPr lang="pl-PL" sz="800" b="1" dirty="0" smtClean="0"/>
              <a:t>– Toužim</a:t>
            </a:r>
          </a:p>
          <a:p>
            <a:pPr marL="0" indent="0" algn="r">
              <a:buNone/>
            </a:pPr>
            <a:r>
              <a:rPr lang="pl-PL" sz="800" b="1" dirty="0" smtClean="0"/>
              <a:t>Karlovarský kraj</a:t>
            </a:r>
            <a:endParaRPr lang="cs-CZ" sz="800" b="1" dirty="0" smtClean="0"/>
          </a:p>
        </p:txBody>
      </p:sp>
    </p:spTree>
    <p:extLst>
      <p:ext uri="{BB962C8B-B14F-4D97-AF65-F5344CB8AC3E}">
        <p14:creationId xmlns:p14="http://schemas.microsoft.com/office/powerpoint/2010/main" val="35137660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4091"/>
            <a:ext cx="7764975" cy="548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417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91. výzva IROP </a:t>
            </a:r>
            <a:r>
              <a:rPr lang="cs-CZ" dirty="0"/>
              <a:t>„Vybrané úseky </a:t>
            </a:r>
            <a:r>
              <a:rPr lang="cs-CZ" dirty="0" smtClean="0"/>
              <a:t>silnic</a:t>
            </a:r>
            <a:br>
              <a:rPr lang="cs-CZ" dirty="0" smtClean="0"/>
            </a:br>
            <a:r>
              <a:rPr lang="cs-CZ" dirty="0" smtClean="0"/>
              <a:t>II</a:t>
            </a:r>
            <a:r>
              <a:rPr lang="cs-CZ" dirty="0"/>
              <a:t>. a III. třídy – </a:t>
            </a:r>
            <a:r>
              <a:rPr lang="cs-CZ" dirty="0" smtClean="0"/>
              <a:t>III“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cs-CZ" sz="1600" dirty="0">
                <a:solidFill>
                  <a:schemeClr val="tx1"/>
                </a:solidFill>
              </a:rPr>
              <a:t>1. 11. 2019 – udělení výjimky ŘO IROP ze strany MF umožňující </a:t>
            </a:r>
            <a:r>
              <a:rPr lang="cs-CZ" sz="1600" dirty="0" err="1">
                <a:solidFill>
                  <a:schemeClr val="tx1"/>
                </a:solidFill>
              </a:rPr>
              <a:t>přezávazkování</a:t>
            </a:r>
            <a:r>
              <a:rPr lang="cs-CZ" sz="1600" dirty="0">
                <a:solidFill>
                  <a:schemeClr val="tx1"/>
                </a:solidFill>
              </a:rPr>
              <a:t> IROP o 10 % alokace </a:t>
            </a:r>
            <a:r>
              <a:rPr lang="cs-CZ" sz="1600" dirty="0" smtClean="0">
                <a:solidFill>
                  <a:schemeClr val="tx1"/>
                </a:solidFill>
              </a:rPr>
              <a:t>včetně:</a:t>
            </a:r>
          </a:p>
          <a:p>
            <a:pPr lvl="1">
              <a:lnSpc>
                <a:spcPct val="120000"/>
              </a:lnSpc>
            </a:pPr>
            <a:r>
              <a:rPr lang="cs-CZ" sz="1600" dirty="0" smtClean="0">
                <a:solidFill>
                  <a:schemeClr val="tx1"/>
                </a:solidFill>
              </a:rPr>
              <a:t>vyhlášení nových výzev </a:t>
            </a:r>
            <a:r>
              <a:rPr lang="cs-CZ" sz="1600" dirty="0">
                <a:solidFill>
                  <a:schemeClr val="tx1"/>
                </a:solidFill>
              </a:rPr>
              <a:t>na podporu </a:t>
            </a:r>
            <a:r>
              <a:rPr lang="cs-CZ" sz="1600" dirty="0" smtClean="0">
                <a:solidFill>
                  <a:schemeClr val="tx1"/>
                </a:solidFill>
              </a:rPr>
              <a:t>silnic</a:t>
            </a:r>
          </a:p>
          <a:p>
            <a:pPr lvl="1">
              <a:lnSpc>
                <a:spcPct val="120000"/>
              </a:lnSpc>
            </a:pPr>
            <a:r>
              <a:rPr lang="cs-CZ" sz="1600" dirty="0" smtClean="0">
                <a:solidFill>
                  <a:schemeClr val="tx1"/>
                </a:solidFill>
              </a:rPr>
              <a:t>konec </a:t>
            </a:r>
            <a:r>
              <a:rPr lang="cs-CZ" sz="1600" dirty="0">
                <a:solidFill>
                  <a:schemeClr val="tx1"/>
                </a:solidFill>
              </a:rPr>
              <a:t>oslovování </a:t>
            </a:r>
            <a:r>
              <a:rPr lang="cs-CZ" sz="1600" dirty="0" smtClean="0">
                <a:solidFill>
                  <a:schemeClr val="tx1"/>
                </a:solidFill>
              </a:rPr>
              <a:t>náhradníků, využívání úspor pouze ke krytí </a:t>
            </a:r>
            <a:r>
              <a:rPr lang="cs-CZ" sz="1600" dirty="0" err="1" smtClean="0">
                <a:solidFill>
                  <a:schemeClr val="tx1"/>
                </a:solidFill>
              </a:rPr>
              <a:t>přezávazkování</a:t>
            </a:r>
            <a:endParaRPr lang="cs-CZ" sz="16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1600" dirty="0" smtClean="0">
                <a:solidFill>
                  <a:schemeClr val="tx1"/>
                </a:solidFill>
              </a:rPr>
              <a:t>Alokace kolové výzvy 2,136 </a:t>
            </a:r>
            <a:r>
              <a:rPr lang="cs-CZ" sz="1600" dirty="0">
                <a:solidFill>
                  <a:schemeClr val="tx1"/>
                </a:solidFill>
              </a:rPr>
              <a:t>mld. Kč z </a:t>
            </a:r>
            <a:r>
              <a:rPr lang="cs-CZ" sz="1600" dirty="0" smtClean="0">
                <a:solidFill>
                  <a:schemeClr val="tx1"/>
                </a:solidFill>
              </a:rPr>
              <a:t>EFRR</a:t>
            </a:r>
            <a:endParaRPr lang="cs-CZ" sz="16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1600" dirty="0">
                <a:solidFill>
                  <a:schemeClr val="tx1"/>
                </a:solidFill>
              </a:rPr>
              <a:t>S</a:t>
            </a:r>
            <a:r>
              <a:rPr lang="cs-CZ" sz="1600" dirty="0" smtClean="0">
                <a:solidFill>
                  <a:schemeClr val="tx1"/>
                </a:solidFill>
              </a:rPr>
              <a:t>chváleno k </a:t>
            </a:r>
            <a:r>
              <a:rPr lang="cs-CZ" sz="1600" dirty="0">
                <a:solidFill>
                  <a:schemeClr val="tx1"/>
                </a:solidFill>
              </a:rPr>
              <a:t>financování </a:t>
            </a:r>
            <a:r>
              <a:rPr lang="cs-CZ" sz="1600" dirty="0" smtClean="0">
                <a:solidFill>
                  <a:schemeClr val="tx1"/>
                </a:solidFill>
              </a:rPr>
              <a:t>59 projektů za 2,136 mld. Kč z EFRR 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solidFill>
                  <a:schemeClr val="tx1"/>
                </a:solidFill>
              </a:rPr>
              <a:t>N</a:t>
            </a:r>
            <a:r>
              <a:rPr lang="cs-CZ" sz="1600" dirty="0" smtClean="0">
                <a:solidFill>
                  <a:schemeClr val="tx1"/>
                </a:solidFill>
              </a:rPr>
              <a:t>a seznam náhradníků zařazeno 7 projektů za </a:t>
            </a:r>
            <a:r>
              <a:rPr lang="pl-PL" sz="1600" dirty="0" smtClean="0">
                <a:solidFill>
                  <a:schemeClr val="tx1"/>
                </a:solidFill>
              </a:rPr>
              <a:t>0,318 </a:t>
            </a:r>
            <a:r>
              <a:rPr lang="pl-PL" sz="1600" dirty="0">
                <a:solidFill>
                  <a:schemeClr val="tx1"/>
                </a:solidFill>
              </a:rPr>
              <a:t>mld. Kč z </a:t>
            </a:r>
            <a:r>
              <a:rPr lang="pl-PL" sz="1600" dirty="0" smtClean="0">
                <a:solidFill>
                  <a:schemeClr val="tx1"/>
                </a:solidFill>
              </a:rPr>
              <a:t>EFRR</a:t>
            </a:r>
          </a:p>
          <a:p>
            <a:pPr>
              <a:lnSpc>
                <a:spcPct val="120000"/>
              </a:lnSpc>
            </a:pPr>
            <a:r>
              <a:rPr lang="pl-PL" sz="1600" dirty="0" smtClean="0">
                <a:solidFill>
                  <a:schemeClr val="tx1"/>
                </a:solidFill>
              </a:rPr>
              <a:t>Nehodnoceno zbývajících 31 projektů za 1,064 mld. Kč z EFRR</a:t>
            </a:r>
          </a:p>
          <a:p>
            <a:pPr>
              <a:lnSpc>
                <a:spcPct val="120000"/>
              </a:lnSpc>
            </a:pPr>
            <a:endParaRPr lang="pl-PL" sz="16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1600" dirty="0">
                <a:solidFill>
                  <a:schemeClr val="tx1"/>
                </a:solidFill>
              </a:rPr>
              <a:t>COVID-19 – návrat k modelu průběžné výzvy se standardním </a:t>
            </a:r>
            <a:r>
              <a:rPr lang="cs-CZ" sz="1600" dirty="0" smtClean="0">
                <a:solidFill>
                  <a:schemeClr val="tx1"/>
                </a:solidFill>
              </a:rPr>
              <a:t>financováním:</a:t>
            </a:r>
            <a:endParaRPr lang="cs-CZ" sz="2800" b="1" dirty="0">
              <a:solidFill>
                <a:srgbClr val="1D71B8"/>
              </a:solidFill>
              <a:ea typeface="+mj-ea"/>
            </a:endParaRPr>
          </a:p>
          <a:p>
            <a:pPr>
              <a:lnSpc>
                <a:spcPct val="120000"/>
              </a:lnSpc>
            </a:pPr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 txBox="1">
            <a:spLocks/>
          </p:cNvSpPr>
          <p:nvPr/>
        </p:nvSpPr>
        <p:spPr>
          <a:xfrm>
            <a:off x="5705475" y="5649118"/>
            <a:ext cx="2733675" cy="527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1D71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95. výzva IROP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56322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C2115800-D8FF-4C42-AF18-23745C15C9E7}"/>
              </a:ext>
            </a:extLst>
          </p:cNvPr>
          <p:cNvSpPr txBox="1"/>
          <p:nvPr/>
        </p:nvSpPr>
        <p:spPr>
          <a:xfrm>
            <a:off x="3226266" y="5417009"/>
            <a:ext cx="26914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Mgr. Martin Janda</a:t>
            </a:r>
            <a:endParaRPr lang="cs-CZ" sz="1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AF89158-2333-174F-8C3D-98F2E838FE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95. výzva IROP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22718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95. výzva IROP „Vybrané </a:t>
            </a:r>
            <a:r>
              <a:rPr lang="cs-CZ" dirty="0"/>
              <a:t>úseky silnic</a:t>
            </a:r>
            <a:br>
              <a:rPr lang="cs-CZ" dirty="0"/>
            </a:br>
            <a:r>
              <a:rPr lang="cs-CZ" dirty="0"/>
              <a:t>II. a III. třídy – </a:t>
            </a:r>
            <a:r>
              <a:rPr lang="cs-CZ" dirty="0" smtClean="0"/>
              <a:t>IV“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sz="1800" dirty="0">
                <a:solidFill>
                  <a:schemeClr val="tx1"/>
                </a:solidFill>
              </a:rPr>
              <a:t>Vyhlášení:  </a:t>
            </a:r>
            <a:r>
              <a:rPr lang="cs-CZ" sz="1800" dirty="0" smtClean="0">
                <a:solidFill>
                  <a:schemeClr val="tx1"/>
                </a:solidFill>
              </a:rPr>
              <a:t>3. 8. 2020</a:t>
            </a:r>
          </a:p>
          <a:p>
            <a:pPr>
              <a:lnSpc>
                <a:spcPct val="120000"/>
              </a:lnSpc>
            </a:pPr>
            <a:r>
              <a:rPr lang="cs-CZ" sz="1800" dirty="0" smtClean="0">
                <a:solidFill>
                  <a:schemeClr val="tx1"/>
                </a:solidFill>
              </a:rPr>
              <a:t>Zpřístupnění v MS2014+:   17. 8. 2020</a:t>
            </a:r>
            <a:endParaRPr lang="cs-CZ" sz="18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1800" dirty="0">
                <a:solidFill>
                  <a:schemeClr val="tx1"/>
                </a:solidFill>
              </a:rPr>
              <a:t>Příjem žádostí: </a:t>
            </a:r>
            <a:r>
              <a:rPr lang="cs-CZ" sz="1800" dirty="0" smtClean="0">
                <a:solidFill>
                  <a:schemeClr val="tx1"/>
                </a:solidFill>
              </a:rPr>
              <a:t>od </a:t>
            </a:r>
            <a:r>
              <a:rPr lang="cs-CZ" sz="1800" b="1" dirty="0" smtClean="0">
                <a:solidFill>
                  <a:schemeClr val="tx1"/>
                </a:solidFill>
              </a:rPr>
              <a:t>31. 8. 2020 </a:t>
            </a:r>
            <a:r>
              <a:rPr lang="cs-CZ" sz="1800" dirty="0">
                <a:solidFill>
                  <a:schemeClr val="tx1"/>
                </a:solidFill>
              </a:rPr>
              <a:t>do </a:t>
            </a:r>
            <a:r>
              <a:rPr lang="cs-CZ" sz="1800" b="1" dirty="0" smtClean="0">
                <a:solidFill>
                  <a:schemeClr val="tx1"/>
                </a:solidFill>
              </a:rPr>
              <a:t>26. 2. 2021</a:t>
            </a:r>
          </a:p>
          <a:p>
            <a:pPr>
              <a:lnSpc>
                <a:spcPct val="120000"/>
              </a:lnSpc>
            </a:pPr>
            <a:r>
              <a:rPr lang="cs-CZ" sz="1800" dirty="0" smtClean="0">
                <a:solidFill>
                  <a:schemeClr val="tx1"/>
                </a:solidFill>
              </a:rPr>
              <a:t>Typ podání žádostí:   ruční                                  </a:t>
            </a:r>
            <a:endParaRPr lang="cs-CZ" sz="18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1800" b="1" dirty="0" smtClean="0">
                <a:solidFill>
                  <a:schemeClr val="tx1"/>
                </a:solidFill>
              </a:rPr>
              <a:t>Průběžná </a:t>
            </a:r>
            <a:r>
              <a:rPr lang="cs-CZ" sz="1800" b="1" dirty="0">
                <a:solidFill>
                  <a:schemeClr val="tx1"/>
                </a:solidFill>
              </a:rPr>
              <a:t>výzva </a:t>
            </a:r>
            <a:r>
              <a:rPr lang="cs-CZ" sz="1800" b="1" dirty="0" smtClean="0">
                <a:solidFill>
                  <a:schemeClr val="tx1"/>
                </a:solidFill>
              </a:rPr>
              <a:t>bez věcného hodnocení </a:t>
            </a:r>
            <a:r>
              <a:rPr lang="cs-CZ" sz="1800" dirty="0" smtClean="0">
                <a:solidFill>
                  <a:schemeClr val="tx1"/>
                </a:solidFill>
              </a:rPr>
              <a:t>– </a:t>
            </a:r>
            <a:r>
              <a:rPr lang="cs-CZ" sz="1800" dirty="0">
                <a:solidFill>
                  <a:schemeClr val="tx1"/>
                </a:solidFill>
              </a:rPr>
              <a:t>vyhodnocení </a:t>
            </a:r>
            <a:r>
              <a:rPr lang="cs-CZ" sz="1800" dirty="0" smtClean="0">
                <a:solidFill>
                  <a:schemeClr val="tx1"/>
                </a:solidFill>
              </a:rPr>
              <a:t>průběžně</a:t>
            </a:r>
            <a:endParaRPr lang="cs-CZ" sz="18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1800" dirty="0" smtClean="0">
                <a:solidFill>
                  <a:schemeClr val="tx1"/>
                </a:solidFill>
              </a:rPr>
              <a:t>Alokace</a:t>
            </a:r>
            <a:r>
              <a:rPr lang="cs-CZ" sz="1800" dirty="0">
                <a:solidFill>
                  <a:schemeClr val="tx1"/>
                </a:solidFill>
              </a:rPr>
              <a:t>:  </a:t>
            </a:r>
            <a:r>
              <a:rPr lang="cs-CZ" sz="1800" b="1" dirty="0">
                <a:solidFill>
                  <a:schemeClr val="tx1"/>
                </a:solidFill>
              </a:rPr>
              <a:t>4</a:t>
            </a:r>
            <a:r>
              <a:rPr lang="cs-CZ" sz="1800" b="1" dirty="0" smtClean="0">
                <a:solidFill>
                  <a:schemeClr val="tx1"/>
                </a:solidFill>
              </a:rPr>
              <a:t> mld. </a:t>
            </a:r>
            <a:r>
              <a:rPr lang="cs-CZ" sz="1800" b="1" dirty="0">
                <a:solidFill>
                  <a:schemeClr val="tx1"/>
                </a:solidFill>
              </a:rPr>
              <a:t>Kč (</a:t>
            </a:r>
            <a:r>
              <a:rPr lang="cs-CZ" sz="1800" b="1" dirty="0" smtClean="0">
                <a:solidFill>
                  <a:schemeClr val="tx1"/>
                </a:solidFill>
              </a:rPr>
              <a:t>EFRR) </a:t>
            </a:r>
            <a:r>
              <a:rPr lang="cs-CZ" sz="1800" b="1" dirty="0">
                <a:solidFill>
                  <a:schemeClr val="tx1"/>
                </a:solidFill>
              </a:rPr>
              <a:t>+ </a:t>
            </a:r>
            <a:r>
              <a:rPr lang="cs-CZ" sz="1800" b="1" dirty="0" smtClean="0">
                <a:solidFill>
                  <a:schemeClr val="tx1"/>
                </a:solidFill>
              </a:rPr>
              <a:t>235 mil. Kč (SR</a:t>
            </a:r>
            <a:r>
              <a:rPr lang="cs-CZ" sz="1800" b="1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solidFill>
                  <a:schemeClr val="tx1"/>
                </a:solidFill>
              </a:rPr>
              <a:t>Celkové způsobilé výdaje:  </a:t>
            </a:r>
            <a:r>
              <a:rPr lang="cs-CZ" sz="1800" dirty="0" smtClean="0">
                <a:solidFill>
                  <a:schemeClr val="tx1"/>
                </a:solidFill>
              </a:rPr>
              <a:t>min</a:t>
            </a:r>
            <a:r>
              <a:rPr lang="cs-CZ" sz="1800" dirty="0">
                <a:solidFill>
                  <a:schemeClr val="tx1"/>
                </a:solidFill>
              </a:rPr>
              <a:t>. 5 mil. Kč </a:t>
            </a:r>
            <a:r>
              <a:rPr lang="cs-CZ" sz="1800" dirty="0" smtClean="0">
                <a:solidFill>
                  <a:schemeClr val="tx1"/>
                </a:solidFill>
              </a:rPr>
              <a:t>  </a:t>
            </a:r>
            <a:r>
              <a:rPr lang="cs-CZ" sz="1800" b="1" dirty="0">
                <a:solidFill>
                  <a:schemeClr val="tx1"/>
                </a:solidFill>
              </a:rPr>
              <a:t>max. </a:t>
            </a:r>
            <a:r>
              <a:rPr lang="cs-CZ" sz="1800" b="1" dirty="0" smtClean="0">
                <a:solidFill>
                  <a:schemeClr val="tx1"/>
                </a:solidFill>
              </a:rPr>
              <a:t>391,764 </a:t>
            </a:r>
            <a:r>
              <a:rPr lang="cs-CZ" sz="1800" b="1" dirty="0">
                <a:solidFill>
                  <a:schemeClr val="tx1"/>
                </a:solidFill>
              </a:rPr>
              <a:t>mil. </a:t>
            </a:r>
            <a:r>
              <a:rPr lang="cs-CZ" sz="1800" b="1" dirty="0" smtClean="0">
                <a:solidFill>
                  <a:schemeClr val="tx1"/>
                </a:solidFill>
              </a:rPr>
              <a:t>Kč</a:t>
            </a:r>
          </a:p>
          <a:p>
            <a:pPr>
              <a:lnSpc>
                <a:spcPct val="120000"/>
              </a:lnSpc>
            </a:pPr>
            <a:r>
              <a:rPr lang="cs-CZ" sz="1800" b="1" dirty="0" smtClean="0">
                <a:solidFill>
                  <a:schemeClr val="tx1"/>
                </a:solidFill>
              </a:rPr>
              <a:t>Podpora na území jednoho kraje: celkem max. 333 mil. Kč z EFRR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solidFill>
                  <a:schemeClr val="tx1"/>
                </a:solidFill>
              </a:rPr>
              <a:t>Nezakládá veřejnou podporu ve smyslu čl. 107 odst. 1 SFEU</a:t>
            </a:r>
          </a:p>
          <a:p>
            <a:pPr>
              <a:lnSpc>
                <a:spcPct val="120000"/>
              </a:lnSpc>
            </a:pPr>
            <a:endParaRPr lang="cs-CZ" sz="18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cs-CZ" sz="18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cs-CZ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129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95. výzva IROP „Vybrané </a:t>
            </a:r>
            <a:r>
              <a:rPr lang="cs-CZ" dirty="0"/>
              <a:t>úseky silnic</a:t>
            </a:r>
            <a:br>
              <a:rPr lang="cs-CZ" dirty="0"/>
            </a:br>
            <a:r>
              <a:rPr lang="cs-CZ" dirty="0"/>
              <a:t>II. a III. třídy – </a:t>
            </a:r>
            <a:r>
              <a:rPr lang="cs-CZ" dirty="0" smtClean="0"/>
              <a:t>IV“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sz="1800" dirty="0" smtClean="0">
                <a:solidFill>
                  <a:schemeClr val="tx1"/>
                </a:solidFill>
              </a:rPr>
              <a:t>Realizace </a:t>
            </a:r>
            <a:r>
              <a:rPr lang="cs-CZ" sz="1800" dirty="0">
                <a:solidFill>
                  <a:schemeClr val="tx1"/>
                </a:solidFill>
              </a:rPr>
              <a:t>projektů:  1. 1. 2014 </a:t>
            </a:r>
            <a:r>
              <a:rPr lang="cs-CZ" sz="1800" dirty="0" smtClean="0">
                <a:solidFill>
                  <a:schemeClr val="tx1"/>
                </a:solidFill>
              </a:rPr>
              <a:t>– </a:t>
            </a:r>
            <a:r>
              <a:rPr lang="cs-CZ" sz="1800" b="1" dirty="0" smtClean="0">
                <a:solidFill>
                  <a:schemeClr val="tx1"/>
                </a:solidFill>
              </a:rPr>
              <a:t>30. 6. 2023</a:t>
            </a:r>
            <a:endParaRPr lang="cs-CZ" sz="1800" b="1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1800" dirty="0" smtClean="0">
                <a:solidFill>
                  <a:schemeClr val="tx1"/>
                </a:solidFill>
              </a:rPr>
              <a:t>Ukončení realizace projektu: </a:t>
            </a:r>
          </a:p>
          <a:p>
            <a:pPr lvl="1">
              <a:lnSpc>
                <a:spcPct val="120000"/>
              </a:lnSpc>
            </a:pPr>
            <a:r>
              <a:rPr lang="cs-CZ" sz="1800" dirty="0" smtClean="0">
                <a:solidFill>
                  <a:schemeClr val="tx1"/>
                </a:solidFill>
              </a:rPr>
              <a:t>uzavření všech aktivit projektu,</a:t>
            </a:r>
          </a:p>
          <a:p>
            <a:pPr lvl="1">
              <a:lnSpc>
                <a:spcPct val="120000"/>
              </a:lnSpc>
            </a:pPr>
            <a:r>
              <a:rPr lang="cs-CZ" sz="1800" dirty="0" smtClean="0">
                <a:solidFill>
                  <a:schemeClr val="tx1"/>
                </a:solidFill>
              </a:rPr>
              <a:t>doložení předávacích protokolů, fotodokumentace výstupů, kolaudační souhlas/rozhodnutí nebo rozhodnutí o povolení zkušebního provozu nebo rozhodnutí o povolení k předčasnému užívání stavby,</a:t>
            </a:r>
          </a:p>
          <a:p>
            <a:pPr lvl="1">
              <a:lnSpc>
                <a:spcPct val="120000"/>
              </a:lnSpc>
            </a:pPr>
            <a:r>
              <a:rPr lang="cs-CZ" sz="1800" dirty="0">
                <a:solidFill>
                  <a:schemeClr val="tx1"/>
                </a:solidFill>
              </a:rPr>
              <a:t>realizace projektu nesmí být ukončena před podáním žádosti o podporu,</a:t>
            </a:r>
          </a:p>
          <a:p>
            <a:pPr lvl="1">
              <a:lnSpc>
                <a:spcPct val="120000"/>
              </a:lnSpc>
            </a:pPr>
            <a:r>
              <a:rPr lang="cs-CZ" sz="1800" dirty="0" smtClean="0">
                <a:solidFill>
                  <a:schemeClr val="tx1"/>
                </a:solidFill>
              </a:rPr>
              <a:t>datum nesmí překročit termín ukončení realizace projektu uvedený</a:t>
            </a:r>
            <a:br>
              <a:rPr lang="cs-CZ" sz="1800" dirty="0" smtClean="0">
                <a:solidFill>
                  <a:schemeClr val="tx1"/>
                </a:solidFill>
              </a:rPr>
            </a:br>
            <a:r>
              <a:rPr lang="cs-CZ" sz="1800" dirty="0" smtClean="0">
                <a:solidFill>
                  <a:schemeClr val="tx1"/>
                </a:solidFill>
              </a:rPr>
              <a:t>v Rozhodnutí.</a:t>
            </a:r>
            <a:endParaRPr lang="cs-CZ" sz="18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cs-CZ" sz="18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cs-CZ" sz="18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cs-CZ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3712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600" b="1" dirty="0">
                <a:solidFill>
                  <a:srgbClr val="1D70B8"/>
                </a:solidFill>
              </a:rPr>
              <a:t>Oprávnění </a:t>
            </a:r>
            <a:r>
              <a:rPr lang="cs-CZ" sz="1600" b="1" dirty="0" smtClean="0">
                <a:solidFill>
                  <a:srgbClr val="1D70B8"/>
                </a:solidFill>
              </a:rPr>
              <a:t>žadatelé</a:t>
            </a:r>
            <a:endParaRPr lang="cs-CZ" sz="1600" b="1" dirty="0">
              <a:solidFill>
                <a:srgbClr val="1D70B8"/>
              </a:solidFill>
            </a:endParaRPr>
          </a:p>
          <a:p>
            <a:r>
              <a:rPr lang="cs-CZ" sz="1600" dirty="0" smtClean="0">
                <a:solidFill>
                  <a:schemeClr val="tx1"/>
                </a:solidFill>
              </a:rPr>
              <a:t>Kraje</a:t>
            </a:r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dirty="0" smtClean="0">
                <a:solidFill>
                  <a:schemeClr val="tx1"/>
                </a:solidFill>
              </a:rPr>
              <a:t>Organizace </a:t>
            </a:r>
            <a:r>
              <a:rPr lang="cs-CZ" sz="1600" dirty="0">
                <a:solidFill>
                  <a:schemeClr val="tx1"/>
                </a:solidFill>
              </a:rPr>
              <a:t>zřizované kraji za účelem výkonu vlastnických </a:t>
            </a:r>
            <a:r>
              <a:rPr lang="cs-CZ" sz="1600" dirty="0" smtClean="0">
                <a:solidFill>
                  <a:schemeClr val="tx1"/>
                </a:solidFill>
              </a:rPr>
              <a:t>práv a povinností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k </a:t>
            </a:r>
            <a:r>
              <a:rPr lang="cs-CZ" sz="1600" dirty="0">
                <a:solidFill>
                  <a:schemeClr val="tx1"/>
                </a:solidFill>
              </a:rPr>
              <a:t>silnicím II. a III. </a:t>
            </a:r>
            <a:r>
              <a:rPr lang="cs-CZ" sz="1600" dirty="0" smtClean="0">
                <a:solidFill>
                  <a:schemeClr val="tx1"/>
                </a:solidFill>
              </a:rPr>
              <a:t>třídy</a:t>
            </a: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Míra podpory</a:t>
            </a:r>
          </a:p>
          <a:p>
            <a:r>
              <a:rPr lang="cs-CZ" sz="1600" b="1" dirty="0" smtClean="0">
                <a:solidFill>
                  <a:schemeClr val="tx1"/>
                </a:solidFill>
              </a:rPr>
              <a:t>EFRR		85 %	</a:t>
            </a:r>
            <a:endParaRPr lang="cs-CZ" sz="1600" b="1" dirty="0">
              <a:solidFill>
                <a:schemeClr val="tx1"/>
              </a:solidFill>
            </a:endParaRPr>
          </a:p>
          <a:p>
            <a:r>
              <a:rPr lang="cs-CZ" sz="1600" b="1" dirty="0" smtClean="0">
                <a:solidFill>
                  <a:schemeClr val="tx1"/>
                </a:solidFill>
              </a:rPr>
              <a:t>státní rozpočet	5 %</a:t>
            </a:r>
            <a:endParaRPr lang="cs-CZ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b="1" dirty="0" smtClean="0">
              <a:solidFill>
                <a:srgbClr val="1D70B8"/>
              </a:solidFill>
            </a:endParaRPr>
          </a:p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Území realizace</a:t>
            </a:r>
            <a:endParaRPr lang="cs-CZ" sz="1600" b="1" dirty="0">
              <a:solidFill>
                <a:srgbClr val="1D70B8"/>
              </a:solidFill>
            </a:endParaRPr>
          </a:p>
          <a:p>
            <a:r>
              <a:rPr lang="cs-CZ" sz="1600" dirty="0">
                <a:solidFill>
                  <a:schemeClr val="tx1"/>
                </a:solidFill>
              </a:rPr>
              <a:t>Prioritní regionální silniční síť na území celé ČR mimo </a:t>
            </a:r>
            <a:r>
              <a:rPr lang="cs-CZ" sz="1600" dirty="0" smtClean="0">
                <a:solidFill>
                  <a:schemeClr val="tx1"/>
                </a:solidFill>
              </a:rPr>
              <a:t>území hl</a:t>
            </a:r>
            <a:r>
              <a:rPr lang="cs-CZ" sz="1600" dirty="0">
                <a:solidFill>
                  <a:schemeClr val="tx1"/>
                </a:solidFill>
              </a:rPr>
              <a:t>. m. </a:t>
            </a:r>
            <a:r>
              <a:rPr lang="cs-CZ" sz="1600" dirty="0" smtClean="0">
                <a:solidFill>
                  <a:schemeClr val="tx1"/>
                </a:solidFill>
              </a:rPr>
              <a:t>Prahy</a:t>
            </a:r>
          </a:p>
          <a:p>
            <a:r>
              <a:rPr lang="cs-CZ" sz="1600" b="1" dirty="0">
                <a:solidFill>
                  <a:schemeClr val="tx1"/>
                </a:solidFill>
              </a:rPr>
              <a:t>Projekt nesmí být zaměřen na část úseku Prioritní regionální silniční </a:t>
            </a:r>
            <a:r>
              <a:rPr lang="cs-CZ" sz="1600" b="1" dirty="0" smtClean="0">
                <a:solidFill>
                  <a:schemeClr val="tx1"/>
                </a:solidFill>
              </a:rPr>
              <a:t>sítě,</a:t>
            </a:r>
            <a:br>
              <a:rPr lang="cs-CZ" sz="1600" b="1" dirty="0" smtClean="0">
                <a:solidFill>
                  <a:schemeClr val="tx1"/>
                </a:solidFill>
              </a:rPr>
            </a:br>
            <a:r>
              <a:rPr lang="cs-CZ" sz="1600" b="1" dirty="0" smtClean="0">
                <a:solidFill>
                  <a:schemeClr val="tx1"/>
                </a:solidFill>
              </a:rPr>
              <a:t>jejíž </a:t>
            </a:r>
            <a:r>
              <a:rPr lang="cs-CZ" sz="1600" b="1" dirty="0">
                <a:solidFill>
                  <a:schemeClr val="tx1"/>
                </a:solidFill>
              </a:rPr>
              <a:t>rekonstrukce, modernizace nebo výstavba již byla z IROP podpořena</a:t>
            </a:r>
          </a:p>
          <a:p>
            <a:endParaRPr lang="cs-CZ" sz="1600" dirty="0" smtClean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 dirty="0" smtClean="0"/>
              <a:t>95. výzva IROP „Vybrané </a:t>
            </a:r>
            <a:r>
              <a:rPr lang="cs-CZ" dirty="0"/>
              <a:t>úseky silnic</a:t>
            </a:r>
            <a:br>
              <a:rPr lang="cs-CZ" dirty="0"/>
            </a:br>
            <a:r>
              <a:rPr lang="cs-CZ" dirty="0"/>
              <a:t>II. a III. třídy – </a:t>
            </a:r>
            <a:r>
              <a:rPr lang="cs-CZ" dirty="0" smtClean="0"/>
              <a:t>IV“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91469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Hlavní podporovaná aktivita</a:t>
            </a:r>
            <a:endParaRPr lang="cs-CZ" sz="1600" b="1" dirty="0">
              <a:solidFill>
                <a:srgbClr val="1D70B8"/>
              </a:solidFill>
            </a:endParaRPr>
          </a:p>
          <a:p>
            <a:r>
              <a:rPr lang="cs-CZ" sz="1600" b="1" dirty="0" smtClean="0">
                <a:solidFill>
                  <a:schemeClr val="tx1"/>
                </a:solidFill>
              </a:rPr>
              <a:t>Rekonstrukce</a:t>
            </a:r>
            <a:r>
              <a:rPr lang="cs-CZ" sz="1600" b="1" dirty="0">
                <a:solidFill>
                  <a:schemeClr val="tx1"/>
                </a:solidFill>
              </a:rPr>
              <a:t>, modernizace a výstavba vybraných úseků silnic</a:t>
            </a:r>
            <a:br>
              <a:rPr lang="cs-CZ" sz="1600" b="1" dirty="0">
                <a:solidFill>
                  <a:schemeClr val="tx1"/>
                </a:solidFill>
              </a:rPr>
            </a:br>
            <a:r>
              <a:rPr lang="cs-CZ" sz="1600" b="1" dirty="0">
                <a:solidFill>
                  <a:schemeClr val="tx1"/>
                </a:solidFill>
              </a:rPr>
              <a:t>II. třídy a vybraných úseků silnic III. třídy, které plní funkce silnic vyšší třídy</a:t>
            </a:r>
            <a:r>
              <a:rPr lang="cs-CZ" sz="1600" dirty="0">
                <a:solidFill>
                  <a:schemeClr val="tx1"/>
                </a:solidFill>
              </a:rPr>
              <a:t>, včetně budování obchvatů sídel, technického zhodnocení a výstavby mostů, zklidnění průtahů a výstavby okružních křižovatek, s cílem zvýšit konektivitu k síti TEN-T či sekundárnímu nebo terciárnímu </a:t>
            </a:r>
            <a:r>
              <a:rPr lang="cs-CZ" sz="1600" dirty="0" smtClean="0">
                <a:solidFill>
                  <a:schemeClr val="tx1"/>
                </a:solidFill>
              </a:rPr>
              <a:t>uzlu.</a:t>
            </a: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</a:rPr>
              <a:t>Na hlavní aktivitu projektu musí být </a:t>
            </a:r>
            <a:r>
              <a:rPr lang="cs-CZ" sz="1600" dirty="0" smtClean="0">
                <a:solidFill>
                  <a:schemeClr val="tx1"/>
                </a:solidFill>
              </a:rPr>
              <a:t>zaměřeno </a:t>
            </a:r>
            <a:r>
              <a:rPr lang="cs-CZ" sz="1600" b="1" dirty="0" smtClean="0">
                <a:solidFill>
                  <a:schemeClr val="tx1"/>
                </a:solidFill>
              </a:rPr>
              <a:t>minimálně </a:t>
            </a:r>
            <a:r>
              <a:rPr lang="cs-CZ" sz="1600" b="1" dirty="0">
                <a:solidFill>
                  <a:schemeClr val="tx1"/>
                </a:solidFill>
              </a:rPr>
              <a:t>85 % způsobilých výdajů </a:t>
            </a:r>
            <a:r>
              <a:rPr lang="cs-CZ" sz="1600" dirty="0" smtClean="0">
                <a:solidFill>
                  <a:schemeClr val="tx1"/>
                </a:solidFill>
              </a:rPr>
              <a:t>projektu. Jedná </a:t>
            </a:r>
            <a:r>
              <a:rPr lang="cs-CZ" sz="1600" dirty="0">
                <a:solidFill>
                  <a:schemeClr val="tx1"/>
                </a:solidFill>
              </a:rPr>
              <a:t>se o specifické kritérium přijatelnosti </a:t>
            </a:r>
            <a:r>
              <a:rPr lang="cs-CZ" sz="1600" dirty="0" smtClean="0">
                <a:solidFill>
                  <a:schemeClr val="tx1"/>
                </a:solidFill>
              </a:rPr>
              <a:t>projektu.</a:t>
            </a:r>
            <a:endParaRPr lang="cs-CZ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 dirty="0" smtClean="0"/>
              <a:t>95. výzva IROP „Vybrané </a:t>
            </a:r>
            <a:r>
              <a:rPr lang="cs-CZ" dirty="0"/>
              <a:t>úseky silnic</a:t>
            </a:r>
            <a:br>
              <a:rPr lang="cs-CZ" dirty="0"/>
            </a:br>
            <a:r>
              <a:rPr lang="cs-CZ" dirty="0"/>
              <a:t>II. a III. třídy – </a:t>
            </a:r>
            <a:r>
              <a:rPr lang="cs-CZ" dirty="0" smtClean="0"/>
              <a:t>IV“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60766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Hlavní podporovaná aktivita – rekonstrukce/modernizace</a:t>
            </a:r>
            <a:endParaRPr lang="cs-CZ" sz="1600" b="1" dirty="0">
              <a:solidFill>
                <a:srgbClr val="1D70B8"/>
              </a:solidFill>
            </a:endParaRPr>
          </a:p>
          <a:p>
            <a:r>
              <a:rPr lang="cs-CZ" sz="1600" dirty="0">
                <a:solidFill>
                  <a:schemeClr val="tx1"/>
                </a:solidFill>
              </a:rPr>
              <a:t>Pojem rekonstrukce/modernizace pozemní komunikace zahrnuje stavební a montážní práce, úpravy a dodávky, kterými se v celém řešeném úseku provádí </a:t>
            </a:r>
            <a:r>
              <a:rPr lang="cs-CZ" sz="1600" b="1" dirty="0">
                <a:solidFill>
                  <a:schemeClr val="tx1"/>
                </a:solidFill>
              </a:rPr>
              <a:t>zvýšení únosnosti stávající vozovky </a:t>
            </a:r>
            <a:r>
              <a:rPr lang="cs-CZ" sz="1600" dirty="0">
                <a:solidFill>
                  <a:schemeClr val="tx1"/>
                </a:solidFill>
              </a:rPr>
              <a:t>směrově nerozdělené pozemní komunikace nebo jízdního pásu směrově rozdělené </a:t>
            </a:r>
            <a:r>
              <a:rPr lang="cs-CZ" sz="1600" dirty="0" err="1">
                <a:solidFill>
                  <a:schemeClr val="tx1"/>
                </a:solidFill>
              </a:rPr>
              <a:t>čtyřpruhové</a:t>
            </a:r>
            <a:r>
              <a:rPr lang="cs-CZ" sz="1600" dirty="0">
                <a:solidFill>
                  <a:schemeClr val="tx1"/>
                </a:solidFill>
              </a:rPr>
              <a:t> pozemní komunikace </a:t>
            </a:r>
            <a:r>
              <a:rPr lang="cs-CZ" sz="1600" b="1" dirty="0">
                <a:solidFill>
                  <a:schemeClr val="tx1"/>
                </a:solidFill>
              </a:rPr>
              <a:t>v celé šířce</a:t>
            </a:r>
            <a:r>
              <a:rPr lang="cs-CZ" sz="1600" dirty="0">
                <a:solidFill>
                  <a:schemeClr val="tx1"/>
                </a:solidFill>
              </a:rPr>
              <a:t> a zároveň:</a:t>
            </a:r>
            <a:endParaRPr lang="cs-CZ" sz="1600" b="1" dirty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lphaLcParenR"/>
            </a:pPr>
            <a:r>
              <a:rPr lang="cs-CZ" sz="1600" b="1" dirty="0">
                <a:solidFill>
                  <a:schemeClr val="tx1"/>
                </a:solidFill>
              </a:rPr>
              <a:t>účelné úpravy směrového či výškového vedení nebo šířkového uspořádání</a:t>
            </a:r>
            <a:r>
              <a:rPr lang="cs-CZ" sz="1600" dirty="0">
                <a:solidFill>
                  <a:schemeClr val="tx1"/>
                </a:solidFill>
              </a:rPr>
              <a:t> komunikace,</a:t>
            </a:r>
          </a:p>
          <a:p>
            <a:pPr marL="457200" lvl="0" indent="-457200">
              <a:buFont typeface="+mj-lt"/>
              <a:buAutoNum type="alphaLcParenR"/>
            </a:pPr>
            <a:r>
              <a:rPr lang="cs-CZ" sz="1600" b="1" dirty="0">
                <a:solidFill>
                  <a:schemeClr val="tx1"/>
                </a:solidFill>
              </a:rPr>
              <a:t>nebo úpravy celého krytu </a:t>
            </a:r>
            <a:r>
              <a:rPr lang="cs-CZ" sz="1600" dirty="0">
                <a:solidFill>
                  <a:schemeClr val="tx1"/>
                </a:solidFill>
              </a:rPr>
              <a:t>(obrusné a ložné vrstvy) </a:t>
            </a:r>
            <a:r>
              <a:rPr lang="cs-CZ" sz="1600" b="1" dirty="0">
                <a:solidFill>
                  <a:schemeClr val="tx1"/>
                </a:solidFill>
              </a:rPr>
              <a:t>a zároveň podkladních vrstev </a:t>
            </a:r>
            <a:r>
              <a:rPr lang="cs-CZ" sz="1600" dirty="0">
                <a:solidFill>
                  <a:schemeClr val="tx1"/>
                </a:solidFill>
              </a:rPr>
              <a:t>v celé šířce vozovky.</a:t>
            </a: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 dirty="0" smtClean="0"/>
              <a:t>95. výzva IROP „Vybrané </a:t>
            </a:r>
            <a:r>
              <a:rPr lang="cs-CZ" dirty="0"/>
              <a:t>úseky silnic</a:t>
            </a:r>
            <a:br>
              <a:rPr lang="cs-CZ" dirty="0"/>
            </a:br>
            <a:r>
              <a:rPr lang="cs-CZ" dirty="0"/>
              <a:t>II. a III. třídy – </a:t>
            </a:r>
            <a:r>
              <a:rPr lang="cs-CZ" dirty="0" smtClean="0"/>
              <a:t>IV“</a:t>
            </a:r>
            <a:endParaRPr lang="cs-CZ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4058408" y="5124503"/>
            <a:ext cx="1008000" cy="0"/>
          </a:xfrm>
          <a:prstGeom prst="line">
            <a:avLst/>
          </a:prstGeom>
          <a:ln w="5080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5056984" y="5181367"/>
            <a:ext cx="1008000" cy="0"/>
          </a:xfrm>
          <a:prstGeom prst="line">
            <a:avLst/>
          </a:prstGeom>
          <a:ln w="7620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059832" y="5292047"/>
            <a:ext cx="1008000" cy="0"/>
          </a:xfrm>
          <a:prstGeom prst="line">
            <a:avLst/>
          </a:prstGeom>
          <a:ln w="825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H="1" flipV="1">
            <a:off x="6084168" y="4871303"/>
            <a:ext cx="720080" cy="864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2339752" y="4871303"/>
            <a:ext cx="720080" cy="864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3059832" y="4871303"/>
            <a:ext cx="30243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2699792" y="5303351"/>
            <a:ext cx="37444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6654719" y="5749047"/>
            <a:ext cx="3327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2151024" y="5735399"/>
            <a:ext cx="3327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8850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1F154147-A87E-7D48-B739-31E1DD342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</a:t>
            </a:r>
            <a:endParaRPr lang="cs-CZ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99C3137F-82EF-EF44-8BB0-17E869E31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9:30 – 10:00	Prezence účastníků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10:00 – 10:15	Zahájení</a:t>
            </a:r>
            <a:r>
              <a:rPr lang="cs-CZ" sz="1600" dirty="0">
                <a:solidFill>
                  <a:schemeClr val="tx1"/>
                </a:solidFill>
              </a:rPr>
              <a:t>, představení Integrovaného regionálního </a:t>
            </a:r>
            <a:r>
              <a:rPr lang="cs-CZ" sz="1600" dirty="0" smtClean="0">
                <a:solidFill>
                  <a:schemeClr val="tx1"/>
                </a:solidFill>
              </a:rPr>
              <a:t>operačního 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		programu</a:t>
            </a:r>
            <a:r>
              <a:rPr lang="cs-CZ" sz="1600" dirty="0">
                <a:solidFill>
                  <a:schemeClr val="tx1"/>
                </a:solidFill>
              </a:rPr>
              <a:t>, Řídicího orgánu IROP a Centra pro regionální rozvoj </a:t>
            </a:r>
            <a:r>
              <a:rPr lang="cs-CZ" sz="1600" dirty="0" smtClean="0">
                <a:solidFill>
                  <a:schemeClr val="tx1"/>
                </a:solidFill>
              </a:rPr>
              <a:t>		České republiky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10:15 – 11:15	95. </a:t>
            </a:r>
            <a:r>
              <a:rPr lang="cs-CZ" sz="1600" dirty="0">
                <a:solidFill>
                  <a:schemeClr val="tx1"/>
                </a:solidFill>
              </a:rPr>
              <a:t>výzva IROP „Vybrané úseky silnic II. a III. třídy </a:t>
            </a:r>
            <a:r>
              <a:rPr lang="cs-CZ" sz="1600" dirty="0" smtClean="0">
                <a:solidFill>
                  <a:schemeClr val="tx1"/>
                </a:solidFill>
              </a:rPr>
              <a:t>– IV“ </a:t>
            </a:r>
            <a:r>
              <a:rPr lang="cs-CZ" sz="1600" dirty="0">
                <a:solidFill>
                  <a:schemeClr val="tx1"/>
                </a:solidFill>
              </a:rPr>
              <a:t>– </a:t>
            </a:r>
            <a:r>
              <a:rPr lang="cs-CZ" sz="1600" dirty="0" smtClean="0">
                <a:solidFill>
                  <a:schemeClr val="tx1"/>
                </a:solidFill>
              </a:rPr>
              <a:t>			parametry </a:t>
            </a:r>
            <a:r>
              <a:rPr lang="cs-CZ" sz="1600" dirty="0">
                <a:solidFill>
                  <a:schemeClr val="tx1"/>
                </a:solidFill>
              </a:rPr>
              <a:t>výzvy, podporované aktivity, </a:t>
            </a:r>
            <a:r>
              <a:rPr lang="cs-CZ" sz="1600" dirty="0" smtClean="0">
                <a:solidFill>
                  <a:schemeClr val="tx1"/>
                </a:solidFill>
              </a:rPr>
              <a:t>způsobilé výdaje,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		povinné </a:t>
            </a:r>
            <a:r>
              <a:rPr lang="cs-CZ" sz="1600" dirty="0">
                <a:solidFill>
                  <a:schemeClr val="tx1"/>
                </a:solidFill>
              </a:rPr>
              <a:t>přílohy žádosti o podporu</a:t>
            </a:r>
            <a:r>
              <a:rPr lang="cs-CZ" sz="1600" dirty="0" smtClean="0">
                <a:solidFill>
                  <a:schemeClr val="tx1"/>
                </a:solidFill>
              </a:rPr>
              <a:t>, dotazy 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11:15 </a:t>
            </a:r>
            <a:r>
              <a:rPr lang="cs-CZ" sz="1600" dirty="0">
                <a:solidFill>
                  <a:schemeClr val="tx1"/>
                </a:solidFill>
              </a:rPr>
              <a:t>– </a:t>
            </a:r>
            <a:r>
              <a:rPr lang="cs-CZ" sz="1600" dirty="0" smtClean="0">
                <a:solidFill>
                  <a:schemeClr val="tx1"/>
                </a:solidFill>
              </a:rPr>
              <a:t>12:00</a:t>
            </a:r>
            <a:r>
              <a:rPr lang="cs-CZ" sz="1600" dirty="0">
                <a:solidFill>
                  <a:schemeClr val="tx1"/>
                </a:solidFill>
              </a:rPr>
              <a:t>	</a:t>
            </a:r>
            <a:r>
              <a:rPr lang="pl-PL" sz="1600" dirty="0">
                <a:solidFill>
                  <a:schemeClr val="tx1"/>
                </a:solidFill>
              </a:rPr>
              <a:t>Systém hodnocení projektů a další administrace projektu, dotazy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12:00		Závěr</a:t>
            </a: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12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Hlavní podporovaná aktivita – rekonstrukce/modernizace</a:t>
            </a:r>
            <a:endParaRPr lang="cs-CZ" sz="1600" b="1" dirty="0">
              <a:solidFill>
                <a:srgbClr val="1D70B8"/>
              </a:solidFill>
            </a:endParaRPr>
          </a:p>
          <a:p>
            <a:r>
              <a:rPr lang="cs-CZ" sz="1600" dirty="0">
                <a:solidFill>
                  <a:schemeClr val="tx1"/>
                </a:solidFill>
              </a:rPr>
              <a:t>Účelnými úpravami </a:t>
            </a:r>
            <a:r>
              <a:rPr lang="cs-CZ" sz="1600" b="1" dirty="0">
                <a:solidFill>
                  <a:schemeClr val="tx1"/>
                </a:solidFill>
              </a:rPr>
              <a:t>směrového vedení </a:t>
            </a:r>
            <a:r>
              <a:rPr lang="cs-CZ" sz="1600" dirty="0">
                <a:solidFill>
                  <a:schemeClr val="tx1"/>
                </a:solidFill>
              </a:rPr>
              <a:t>komunikace jsou úpravy/posunutí osy komunikace (optimalizace trasy řešené komunikace, zvětšení poloměru směrových oblouků průběžně v dotčeném úseku komunikace apod.).</a:t>
            </a:r>
          </a:p>
          <a:p>
            <a:r>
              <a:rPr lang="cs-CZ" sz="1600" dirty="0">
                <a:solidFill>
                  <a:schemeClr val="tx1"/>
                </a:solidFill>
              </a:rPr>
              <a:t>Účelnými úpravami </a:t>
            </a:r>
            <a:r>
              <a:rPr lang="cs-CZ" sz="1600" b="1" dirty="0">
                <a:solidFill>
                  <a:schemeClr val="tx1"/>
                </a:solidFill>
              </a:rPr>
              <a:t>výškového vedení </a:t>
            </a:r>
            <a:r>
              <a:rPr lang="cs-CZ" sz="1600" dirty="0">
                <a:solidFill>
                  <a:schemeClr val="tx1"/>
                </a:solidFill>
              </a:rPr>
              <a:t>komunikace jsou úpravy nivelety komunikace (optimalizace podélného profilu řešené komunikace, zvětšení poloměru výškových oblouků průběžně v dotčeném úseku komunikace apod.). Za účelné úpravy výškového vedení se považuje také </a:t>
            </a:r>
            <a:r>
              <a:rPr lang="cs-CZ" sz="1600" b="1" dirty="0">
                <a:solidFill>
                  <a:schemeClr val="tx1"/>
                </a:solidFill>
              </a:rPr>
              <a:t>zesílení krytu vozovky </a:t>
            </a:r>
            <a:r>
              <a:rPr lang="cs-CZ" sz="1600" b="1" dirty="0" smtClean="0">
                <a:solidFill>
                  <a:schemeClr val="tx1"/>
                </a:solidFill>
              </a:rPr>
              <a:t>odpovídající návrhu </a:t>
            </a:r>
            <a:r>
              <a:rPr lang="cs-CZ" sz="1600" b="1" dirty="0">
                <a:solidFill>
                  <a:schemeClr val="tx1"/>
                </a:solidFill>
              </a:rPr>
              <a:t>řešení rekonstrukce komunikace podle diagnostického posudku k předložené projektové dokumentaci </a:t>
            </a:r>
            <a:r>
              <a:rPr lang="cs-CZ" sz="1600" b="1" dirty="0" smtClean="0">
                <a:solidFill>
                  <a:schemeClr val="tx1"/>
                </a:solidFill>
              </a:rPr>
              <a:t>stavby </a:t>
            </a:r>
            <a:r>
              <a:rPr lang="cs-CZ" sz="1600" dirty="0" smtClean="0">
                <a:solidFill>
                  <a:schemeClr val="tx1"/>
                </a:solidFill>
              </a:rPr>
              <a:t>v</a:t>
            </a:r>
            <a:r>
              <a:rPr lang="cs-CZ" sz="1600" dirty="0">
                <a:solidFill>
                  <a:schemeClr val="tx1"/>
                </a:solidFill>
              </a:rPr>
              <a:t> celé šířce vozovky.</a:t>
            </a: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 dirty="0" smtClean="0"/>
              <a:t>95. výzva IROP „Vybrané </a:t>
            </a:r>
            <a:r>
              <a:rPr lang="cs-CZ" dirty="0"/>
              <a:t>úseky silnic</a:t>
            </a:r>
            <a:br>
              <a:rPr lang="cs-CZ" dirty="0"/>
            </a:br>
            <a:r>
              <a:rPr lang="cs-CZ" dirty="0"/>
              <a:t>II. a III. třídy – </a:t>
            </a:r>
            <a:r>
              <a:rPr lang="cs-CZ" dirty="0" smtClean="0"/>
              <a:t>IV“</a:t>
            </a:r>
            <a:endParaRPr lang="cs-CZ" dirty="0"/>
          </a:p>
        </p:txBody>
      </p:sp>
      <p:cxnSp>
        <p:nvCxnSpPr>
          <p:cNvPr id="15" name="Přímá spojnice 14"/>
          <p:cNvCxnSpPr/>
          <p:nvPr/>
        </p:nvCxnSpPr>
        <p:spPr>
          <a:xfrm>
            <a:off x="4058408" y="5129372"/>
            <a:ext cx="1008000" cy="0"/>
          </a:xfrm>
          <a:prstGeom prst="line">
            <a:avLst/>
          </a:prstGeom>
          <a:ln w="3810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5056984" y="5268124"/>
            <a:ext cx="1008000" cy="0"/>
          </a:xfrm>
          <a:prstGeom prst="line">
            <a:avLst/>
          </a:prstGeom>
          <a:ln w="7620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3059832" y="5187732"/>
            <a:ext cx="1008000" cy="0"/>
          </a:xfrm>
          <a:prstGeom prst="line">
            <a:avLst/>
          </a:prstGeom>
          <a:ln w="5080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 flipH="1" flipV="1">
            <a:off x="6084168" y="5026300"/>
            <a:ext cx="720080" cy="864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2339752" y="5026300"/>
            <a:ext cx="720080" cy="864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3059832" y="5026300"/>
            <a:ext cx="30243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2699792" y="5458348"/>
            <a:ext cx="37444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2164672" y="5890396"/>
            <a:ext cx="3327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>
            <a:off x="6641071" y="5890396"/>
            <a:ext cx="3327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00433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Hlavní podporovaná aktivita – rekonstrukce/modernizace</a:t>
            </a:r>
            <a:endParaRPr lang="cs-CZ" sz="1600" b="1" dirty="0">
              <a:solidFill>
                <a:srgbClr val="1D70B8"/>
              </a:solidFill>
            </a:endParaRPr>
          </a:p>
          <a:p>
            <a:r>
              <a:rPr lang="cs-CZ" sz="1600" dirty="0">
                <a:solidFill>
                  <a:schemeClr val="tx1"/>
                </a:solidFill>
              </a:rPr>
              <a:t>Účelnými úpravami </a:t>
            </a:r>
            <a:r>
              <a:rPr lang="cs-CZ" sz="1600" b="1" dirty="0">
                <a:solidFill>
                  <a:schemeClr val="tx1"/>
                </a:solidFill>
              </a:rPr>
              <a:t>šířkového uspořádání </a:t>
            </a:r>
            <a:r>
              <a:rPr lang="cs-CZ" sz="1600" dirty="0">
                <a:solidFill>
                  <a:schemeClr val="tx1"/>
                </a:solidFill>
              </a:rPr>
              <a:t>komunikace jsou úpravy šířky nebo počtu jízdních pruhů nebo krajnic komunikace (optimalizace </a:t>
            </a:r>
            <a:r>
              <a:rPr lang="cs-CZ" sz="1600" dirty="0" err="1">
                <a:solidFill>
                  <a:schemeClr val="tx1"/>
                </a:solidFill>
              </a:rPr>
              <a:t>kategorijní</a:t>
            </a:r>
            <a:r>
              <a:rPr lang="cs-CZ" sz="1600" dirty="0">
                <a:solidFill>
                  <a:schemeClr val="tx1"/>
                </a:solidFill>
              </a:rPr>
              <a:t> šířky řešené komunikace, rozšíření nevyhovujících jízdních pruhů nebo přidání jízdního pruhu průběžně v dotčeném úseku komunikace apod.).</a:t>
            </a:r>
          </a:p>
          <a:p>
            <a:r>
              <a:rPr lang="cs-CZ" sz="1600" dirty="0">
                <a:solidFill>
                  <a:schemeClr val="tx1"/>
                </a:solidFill>
              </a:rPr>
              <a:t>Účelné úpravy směrového vedení, výškového vedení nebo šířkového uspořádání komunikace musí představovat komplexní řešení vedoucí ke zkapacitnění/zrychlení průjezdnosti a zvýšení bezpečnosti dané komunikace.</a:t>
            </a:r>
          </a:p>
          <a:p>
            <a:r>
              <a:rPr lang="cs-CZ" sz="1600" dirty="0">
                <a:solidFill>
                  <a:schemeClr val="tx1"/>
                </a:solidFill>
              </a:rPr>
              <a:t>Za rekonstrukci/modernizaci pozemní komunikace se rovněž považují stavební úpravy nevyhovujících mostních objektů či křižovatek včetně vozovky v celé její šířce.</a:t>
            </a:r>
          </a:p>
          <a:p>
            <a:r>
              <a:rPr lang="cs-CZ" sz="1600" dirty="0">
                <a:solidFill>
                  <a:schemeClr val="tx1"/>
                </a:solidFill>
              </a:rPr>
              <a:t>Souvrství vozovky rekonstruované/modernizované pozemní komunikace musí být navrženo na </a:t>
            </a:r>
            <a:r>
              <a:rPr lang="cs-CZ" sz="1600" dirty="0" smtClean="0">
                <a:solidFill>
                  <a:schemeClr val="tx1"/>
                </a:solidFill>
              </a:rPr>
              <a:t>období minimálně </a:t>
            </a:r>
            <a:r>
              <a:rPr lang="cs-CZ" sz="1600" dirty="0">
                <a:solidFill>
                  <a:schemeClr val="tx1"/>
                </a:solidFill>
              </a:rPr>
              <a:t>25 let.</a:t>
            </a: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 dirty="0" smtClean="0"/>
              <a:t>95. výzva IROP „Vybrané </a:t>
            </a:r>
            <a:r>
              <a:rPr lang="cs-CZ" dirty="0"/>
              <a:t>úseky silnic</a:t>
            </a:r>
            <a:br>
              <a:rPr lang="cs-CZ" dirty="0"/>
            </a:br>
            <a:r>
              <a:rPr lang="cs-CZ" dirty="0"/>
              <a:t>II. a III. třídy – </a:t>
            </a:r>
            <a:r>
              <a:rPr lang="cs-CZ" dirty="0" smtClean="0"/>
              <a:t>IV“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40659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Vedlejší podporované aktivity</a:t>
            </a:r>
            <a:endParaRPr lang="cs-CZ" sz="1600" b="1" dirty="0">
              <a:solidFill>
                <a:srgbClr val="1D70B8"/>
              </a:solidFill>
            </a:endParaRPr>
          </a:p>
          <a:p>
            <a:r>
              <a:rPr lang="cs-CZ" sz="1600" dirty="0" smtClean="0">
                <a:solidFill>
                  <a:schemeClr val="tx1"/>
                </a:solidFill>
              </a:rPr>
              <a:t>Stavby - realizace </a:t>
            </a:r>
            <a:r>
              <a:rPr lang="cs-CZ" sz="1600" dirty="0">
                <a:solidFill>
                  <a:schemeClr val="tx1"/>
                </a:solidFill>
              </a:rPr>
              <a:t>vyvolaných investic (úpravy </a:t>
            </a:r>
            <a:r>
              <a:rPr lang="cs-CZ" sz="1600" dirty="0" smtClean="0">
                <a:solidFill>
                  <a:schemeClr val="tx1"/>
                </a:solidFill>
              </a:rPr>
              <a:t>komunikací</a:t>
            </a:r>
            <a:r>
              <a:rPr lang="cs-CZ" sz="1600" dirty="0">
                <a:solidFill>
                  <a:schemeClr val="tx1"/>
                </a:solidFill>
              </a:rPr>
              <a:t>, </a:t>
            </a:r>
            <a:r>
              <a:rPr lang="cs-CZ" sz="1600" dirty="0" err="1">
                <a:solidFill>
                  <a:schemeClr val="tx1"/>
                </a:solidFill>
              </a:rPr>
              <a:t>inž</a:t>
            </a:r>
            <a:r>
              <a:rPr lang="cs-CZ" sz="1600" dirty="0">
                <a:solidFill>
                  <a:schemeClr val="tx1"/>
                </a:solidFill>
              </a:rPr>
              <a:t>. </a:t>
            </a:r>
            <a:r>
              <a:rPr lang="cs-CZ" sz="1600" dirty="0" smtClean="0">
                <a:solidFill>
                  <a:schemeClr val="tx1"/>
                </a:solidFill>
              </a:rPr>
              <a:t>sítí, pomocná opatření),</a:t>
            </a:r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dirty="0" smtClean="0">
                <a:solidFill>
                  <a:schemeClr val="tx1"/>
                </a:solidFill>
              </a:rPr>
              <a:t>Zpracování </a:t>
            </a:r>
            <a:r>
              <a:rPr lang="cs-CZ" sz="1600" dirty="0">
                <a:solidFill>
                  <a:schemeClr val="tx1"/>
                </a:solidFill>
              </a:rPr>
              <a:t>projektových dokumentací (vč. dokumentací v procesu EIA a nesouvisejících doplňujících </a:t>
            </a:r>
            <a:r>
              <a:rPr lang="cs-CZ" sz="1600" dirty="0" smtClean="0">
                <a:solidFill>
                  <a:schemeClr val="tx1"/>
                </a:solidFill>
              </a:rPr>
              <a:t>průzkumů),</a:t>
            </a:r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dirty="0" smtClean="0">
                <a:solidFill>
                  <a:schemeClr val="tx1"/>
                </a:solidFill>
              </a:rPr>
              <a:t>Nákup nemovitostí </a:t>
            </a:r>
            <a:r>
              <a:rPr lang="cs-CZ" sz="1600" dirty="0">
                <a:solidFill>
                  <a:schemeClr val="tx1"/>
                </a:solidFill>
              </a:rPr>
              <a:t>podmiňujících výstavbu (pozemky do 10% CZV</a:t>
            </a:r>
            <a:r>
              <a:rPr lang="cs-CZ" sz="1600" dirty="0" smtClean="0">
                <a:solidFill>
                  <a:schemeClr val="tx1"/>
                </a:solidFill>
              </a:rPr>
              <a:t>, stavby k demolici),</a:t>
            </a:r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dirty="0">
                <a:solidFill>
                  <a:schemeClr val="tx1"/>
                </a:solidFill>
              </a:rPr>
              <a:t>Z</a:t>
            </a:r>
            <a:r>
              <a:rPr lang="cs-CZ" sz="1600" dirty="0" smtClean="0">
                <a:solidFill>
                  <a:schemeClr val="tx1"/>
                </a:solidFill>
              </a:rPr>
              <a:t>abezpečení </a:t>
            </a:r>
            <a:r>
              <a:rPr lang="cs-CZ" sz="1600" dirty="0">
                <a:solidFill>
                  <a:schemeClr val="tx1"/>
                </a:solidFill>
              </a:rPr>
              <a:t>výstavby (TDI, AD, BOZP, geodetické práce, </a:t>
            </a:r>
            <a:r>
              <a:rPr lang="cs-CZ" sz="1600" dirty="0" err="1">
                <a:solidFill>
                  <a:schemeClr val="tx1"/>
                </a:solidFill>
              </a:rPr>
              <a:t>inženýring</a:t>
            </a:r>
            <a:r>
              <a:rPr lang="cs-CZ" sz="1600" dirty="0">
                <a:solidFill>
                  <a:schemeClr val="tx1"/>
                </a:solidFill>
              </a:rPr>
              <a:t>),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Pořízení služeb bezprostředně souvisejících s realizací projektu </a:t>
            </a:r>
            <a:r>
              <a:rPr lang="cs-CZ" sz="1600" dirty="0">
                <a:solidFill>
                  <a:schemeClr val="tx1"/>
                </a:solidFill>
              </a:rPr>
              <a:t>(studie proveditelnosti, zadávací a výběrová řízení),</a:t>
            </a:r>
          </a:p>
          <a:p>
            <a:r>
              <a:rPr lang="cs-CZ" sz="1600" dirty="0">
                <a:solidFill>
                  <a:schemeClr val="tx1"/>
                </a:solidFill>
              </a:rPr>
              <a:t>P</a:t>
            </a:r>
            <a:r>
              <a:rPr lang="cs-CZ" sz="1600" dirty="0" smtClean="0">
                <a:solidFill>
                  <a:schemeClr val="tx1"/>
                </a:solidFill>
              </a:rPr>
              <a:t>ovinná </a:t>
            </a:r>
            <a:r>
              <a:rPr lang="cs-CZ" sz="1600" dirty="0">
                <a:solidFill>
                  <a:schemeClr val="tx1"/>
                </a:solidFill>
              </a:rPr>
              <a:t>publicita.</a:t>
            </a:r>
          </a:p>
          <a:p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</a:rPr>
              <a:t>Na </a:t>
            </a:r>
            <a:r>
              <a:rPr lang="cs-CZ" sz="1600" dirty="0" smtClean="0">
                <a:solidFill>
                  <a:schemeClr val="tx1"/>
                </a:solidFill>
              </a:rPr>
              <a:t>vedlejší </a:t>
            </a:r>
            <a:r>
              <a:rPr lang="cs-CZ" sz="1600" dirty="0">
                <a:solidFill>
                  <a:schemeClr val="tx1"/>
                </a:solidFill>
              </a:rPr>
              <a:t>aktivity projektu </a:t>
            </a:r>
            <a:r>
              <a:rPr lang="cs-CZ" sz="1600" dirty="0" smtClean="0">
                <a:solidFill>
                  <a:schemeClr val="tx1"/>
                </a:solidFill>
              </a:rPr>
              <a:t>může </a:t>
            </a:r>
            <a:r>
              <a:rPr lang="cs-CZ" sz="1600" dirty="0">
                <a:solidFill>
                  <a:schemeClr val="tx1"/>
                </a:solidFill>
              </a:rPr>
              <a:t>být vynaloženo </a:t>
            </a:r>
            <a:r>
              <a:rPr lang="cs-CZ" sz="1600" b="1" dirty="0" smtClean="0">
                <a:solidFill>
                  <a:schemeClr val="tx1"/>
                </a:solidFill>
              </a:rPr>
              <a:t>maximálně 15 </a:t>
            </a:r>
            <a:r>
              <a:rPr lang="cs-CZ" sz="1600" b="1" dirty="0">
                <a:solidFill>
                  <a:schemeClr val="tx1"/>
                </a:solidFill>
              </a:rPr>
              <a:t>% způsobilých výdajů</a:t>
            </a:r>
            <a:r>
              <a:rPr lang="cs-CZ" sz="1600" dirty="0">
                <a:solidFill>
                  <a:schemeClr val="tx1"/>
                </a:solidFill>
              </a:rPr>
              <a:t> projektu.</a:t>
            </a: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 dirty="0" smtClean="0"/>
              <a:t>95. výzva IROP „Vybrané </a:t>
            </a:r>
            <a:r>
              <a:rPr lang="cs-CZ" dirty="0"/>
              <a:t>úseky silnic</a:t>
            </a:r>
            <a:br>
              <a:rPr lang="cs-CZ" dirty="0"/>
            </a:br>
            <a:r>
              <a:rPr lang="cs-CZ" dirty="0"/>
              <a:t>II. a III. třídy – </a:t>
            </a:r>
            <a:r>
              <a:rPr lang="cs-CZ" dirty="0" smtClean="0"/>
              <a:t>IV“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66632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Způsobilé výdaje na hlavní aktivitu projektu – Stavby I</a:t>
            </a:r>
            <a:endParaRPr lang="cs-CZ" sz="1600" b="1" dirty="0">
              <a:solidFill>
                <a:srgbClr val="1D70B8"/>
              </a:solidFill>
            </a:endParaRPr>
          </a:p>
          <a:p>
            <a:pPr lvl="0"/>
            <a:r>
              <a:rPr lang="cs-CZ" sz="1600" b="1" dirty="0">
                <a:solidFill>
                  <a:schemeClr val="tx1"/>
                </a:solidFill>
              </a:rPr>
              <a:t>výdaje na realizaci vybraných součástí a příslušenství silnice podle zákona č. 13/1997 </a:t>
            </a:r>
            <a:r>
              <a:rPr lang="cs-CZ" sz="1600" b="1" dirty="0" err="1">
                <a:solidFill>
                  <a:schemeClr val="tx1"/>
                </a:solidFill>
              </a:rPr>
              <a:t>Sb</a:t>
            </a:r>
            <a:r>
              <a:rPr lang="cs-CZ" sz="1600" b="1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všechny konstrukční vrstvy vozovek a krajnic, přidružené a přídatné pruhy, včetně zastávkových pruhů linkové osobní dopravy,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mostní objekty, po nichž je komunikace vedena, včetně chodníků, revizních zařízení, ochranných štítů a sítí na nich, strojní vybavení sklopných mostů, ledolamy, propustky, lávky pro chodce nebo cyklisty,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tunely, galérie, opěrné, zárubní, obkladní a parapetní zdi, tarasy, násypy a svahy, dělicí pásy, příkopy a ostatní povrchová odvodňovací zařízení, silniční pomocné pozemky,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svislé dopravní značky a dopravní zařízení, zábradlí na mostech, zdech a mimo průjezdní úsek silnice, odrazníky, svodidla, pružidla, směrové sloupky, dopravní knoflíky, staničníky, mezníky, vodorovná dopravní značení, dopravní ostrůvky, odrazné a vodicí proužky a zpomalovací prahy,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únikové zóny, protihlukové stěny a protihlukové valy, umístěné na silničním pozemku</a:t>
            </a:r>
            <a:r>
              <a:rPr lang="cs-CZ" sz="1600" dirty="0" smtClean="0">
                <a:solidFill>
                  <a:schemeClr val="tx1"/>
                </a:solidFill>
              </a:rPr>
              <a:t>,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 dirty="0" smtClean="0"/>
              <a:t>95. výzva IROP „Vybrané </a:t>
            </a:r>
            <a:r>
              <a:rPr lang="cs-CZ" dirty="0"/>
              <a:t>úseky silnic</a:t>
            </a:r>
            <a:br>
              <a:rPr lang="cs-CZ" dirty="0"/>
            </a:br>
            <a:r>
              <a:rPr lang="cs-CZ" dirty="0"/>
              <a:t>II. a III. třídy – </a:t>
            </a:r>
            <a:r>
              <a:rPr lang="cs-CZ" dirty="0" smtClean="0"/>
              <a:t>IV“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70290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Způsobilé výdaje na hlavní aktivitu projektu – Stavby II</a:t>
            </a:r>
            <a:endParaRPr lang="cs-CZ" sz="1600" b="1" dirty="0">
              <a:solidFill>
                <a:srgbClr val="1D70B8"/>
              </a:solidFill>
            </a:endParaRPr>
          </a:p>
          <a:p>
            <a:pPr lvl="0"/>
            <a:r>
              <a:rPr lang="cs-CZ" sz="1600" b="1" dirty="0">
                <a:solidFill>
                  <a:schemeClr val="tx1"/>
                </a:solidFill>
              </a:rPr>
              <a:t>výdaje na realizaci vybraných součástí a příslušenství silnice podle zákona č. 13/1997 </a:t>
            </a:r>
            <a:r>
              <a:rPr lang="cs-CZ" sz="1600" b="1" dirty="0" err="1">
                <a:solidFill>
                  <a:schemeClr val="tx1"/>
                </a:solidFill>
              </a:rPr>
              <a:t>Sb</a:t>
            </a:r>
            <a:r>
              <a:rPr lang="cs-CZ" sz="1600" b="1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dešťové </a:t>
            </a:r>
            <a:r>
              <a:rPr lang="cs-CZ" sz="1600" dirty="0">
                <a:solidFill>
                  <a:schemeClr val="tx1"/>
                </a:solidFill>
              </a:rPr>
              <a:t>vpusti s šachtou a přípojkou do kanalizačního řadu,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kanalizace, včetně úprav k odvádění vody, </a:t>
            </a:r>
            <a:r>
              <a:rPr lang="cs-CZ" sz="1600" dirty="0" err="1">
                <a:solidFill>
                  <a:schemeClr val="tx1"/>
                </a:solidFill>
              </a:rPr>
              <a:t>lapolů</a:t>
            </a:r>
            <a:r>
              <a:rPr lang="cs-CZ" sz="1600" dirty="0">
                <a:solidFill>
                  <a:schemeClr val="tx1"/>
                </a:solidFill>
              </a:rPr>
              <a:t> a sedimentačních nádrží, sloužící </a:t>
            </a:r>
            <a:r>
              <a:rPr lang="cs-CZ" sz="1600" dirty="0" smtClean="0">
                <a:solidFill>
                  <a:schemeClr val="tx1"/>
                </a:solidFill>
              </a:rPr>
              <a:t>výlučně k </a:t>
            </a:r>
            <a:r>
              <a:rPr lang="cs-CZ" sz="1600" dirty="0">
                <a:solidFill>
                  <a:schemeClr val="tx1"/>
                </a:solidFill>
              </a:rPr>
              <a:t>odvádění povrchových vod z komunikace,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podchody a zařízení pro zajištění a zabezpečení přechodů pro chodce mimo průjezdní úsek,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hlásiče náledí, hlásky a jiná zařízení pro provozní informace,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veřejné osvětlení mimo průjezdní úsek silnice pouze jako bezpečnostní opatření (k přesvětlení přechodů pro chodce, k zajištění bezpečnosti na mostních </a:t>
            </a:r>
            <a:r>
              <a:rPr lang="cs-CZ" sz="1600" dirty="0" smtClean="0">
                <a:solidFill>
                  <a:schemeClr val="tx1"/>
                </a:solidFill>
              </a:rPr>
              <a:t>objektech, </a:t>
            </a:r>
            <a:r>
              <a:rPr lang="cs-CZ" sz="1600" dirty="0">
                <a:solidFill>
                  <a:schemeClr val="tx1"/>
                </a:solidFill>
              </a:rPr>
              <a:t>v tunelech, na křižovatkách a jejich přilehlých úsecích</a:t>
            </a:r>
            <a:r>
              <a:rPr lang="cs-CZ" sz="1600" dirty="0" smtClean="0">
                <a:solidFill>
                  <a:schemeClr val="tx1"/>
                </a:solidFill>
              </a:rPr>
              <a:t>), světelná </a:t>
            </a:r>
            <a:r>
              <a:rPr lang="cs-CZ" sz="1600" dirty="0">
                <a:solidFill>
                  <a:schemeClr val="tx1"/>
                </a:solidFill>
              </a:rPr>
              <a:t>signalizační zařízení sloužící k řízení provozu mimo průjezdní úsek silnice,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silniční vegetace mimo průjezdní úsek silnice,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zařízení zabraňující vniknutí volně žijících </a:t>
            </a:r>
            <a:r>
              <a:rPr lang="cs-CZ" sz="1600" dirty="0" smtClean="0">
                <a:solidFill>
                  <a:schemeClr val="tx1"/>
                </a:solidFill>
              </a:rPr>
              <a:t>živočichů,</a:t>
            </a:r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 dirty="0" smtClean="0"/>
              <a:t>95. výzva IROP „Vybrané </a:t>
            </a:r>
            <a:r>
              <a:rPr lang="cs-CZ" dirty="0"/>
              <a:t>úseky silnic</a:t>
            </a:r>
            <a:br>
              <a:rPr lang="cs-CZ" dirty="0"/>
            </a:br>
            <a:r>
              <a:rPr lang="cs-CZ" dirty="0"/>
              <a:t>II. a III. třídy – </a:t>
            </a:r>
            <a:r>
              <a:rPr lang="cs-CZ" dirty="0" smtClean="0"/>
              <a:t>IV“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19044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Způsobilé výdaje na hlavní aktivitu projektu – Stavby III</a:t>
            </a:r>
            <a:endParaRPr lang="cs-CZ" sz="1600" b="1" dirty="0">
              <a:solidFill>
                <a:srgbClr val="1D70B8"/>
              </a:solidFill>
            </a:endParaRPr>
          </a:p>
          <a:p>
            <a:pPr lvl="0"/>
            <a:r>
              <a:rPr lang="cs-CZ" sz="1600" b="1" dirty="0">
                <a:solidFill>
                  <a:schemeClr val="tx1"/>
                </a:solidFill>
              </a:rPr>
              <a:t>výdaje na </a:t>
            </a:r>
            <a:r>
              <a:rPr lang="cs-CZ" sz="1600" b="1" dirty="0" smtClean="0">
                <a:solidFill>
                  <a:schemeClr val="tx1"/>
                </a:solidFill>
              </a:rPr>
              <a:t>realizaci:</a:t>
            </a:r>
            <a:endParaRPr lang="cs-CZ" sz="1600" b="1" dirty="0">
              <a:solidFill>
                <a:schemeClr val="tx1"/>
              </a:solidFill>
            </a:endParaRP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podchodů a zařízení pro zajištění a zabezpečení přechodů pro chodce</a:t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v průjezdním úseku silnice,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veřejného osvětlení v průjezdním úseku silnice pouze jako bezpečnostního opatření (k přesvětlení přechodů pro chodce, k zajištění bezpečnosti na mostních </a:t>
            </a:r>
            <a:r>
              <a:rPr lang="cs-CZ" sz="1600" dirty="0" smtClean="0">
                <a:solidFill>
                  <a:schemeClr val="tx1"/>
                </a:solidFill>
              </a:rPr>
              <a:t>objektech, </a:t>
            </a:r>
            <a:r>
              <a:rPr lang="cs-CZ" sz="1600" dirty="0">
                <a:solidFill>
                  <a:schemeClr val="tx1"/>
                </a:solidFill>
              </a:rPr>
              <a:t>v tunelech, na křižovatkách a jejich přilehlých úsecích),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souvislého veřejného osvětlení v průjezdním úseku </a:t>
            </a:r>
            <a:r>
              <a:rPr lang="cs-CZ" sz="1600" dirty="0" smtClean="0">
                <a:solidFill>
                  <a:schemeClr val="tx1"/>
                </a:solidFill>
              </a:rPr>
              <a:t>ve </a:t>
            </a:r>
            <a:r>
              <a:rPr lang="cs-CZ" sz="1600" dirty="0">
                <a:solidFill>
                  <a:schemeClr val="tx1"/>
                </a:solidFill>
              </a:rPr>
              <a:t>vlastnictví žadatele, 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světelných signalizačních zařízení sloužících k řízení provozu v průjezdním úseku silnice,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silniční vegetace v průjezdním úseku silnice a vegetačních úprav stavbou dotčených nezpevněných pozemků,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únikových zón, protihlukových stěn a protihlukových valů umístěných mimo silniční pozemek,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části kanalizace, včetně úprav k odvádění vody, </a:t>
            </a:r>
            <a:r>
              <a:rPr lang="cs-CZ" sz="1600" dirty="0" err="1">
                <a:solidFill>
                  <a:schemeClr val="tx1"/>
                </a:solidFill>
              </a:rPr>
              <a:t>lapolů</a:t>
            </a:r>
            <a:r>
              <a:rPr lang="cs-CZ" sz="1600" dirty="0">
                <a:solidFill>
                  <a:schemeClr val="tx1"/>
                </a:solidFill>
              </a:rPr>
              <a:t> a sedimentačních nádrží, sloužící k odvádění povrchových vod z komunikace,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 dirty="0" smtClean="0"/>
              <a:t>95. výzva IROP „Vybrané </a:t>
            </a:r>
            <a:r>
              <a:rPr lang="cs-CZ" dirty="0"/>
              <a:t>úseky silnic</a:t>
            </a:r>
            <a:br>
              <a:rPr lang="cs-CZ" dirty="0"/>
            </a:br>
            <a:r>
              <a:rPr lang="cs-CZ" dirty="0"/>
              <a:t>II. a III. třídy – </a:t>
            </a:r>
            <a:r>
              <a:rPr lang="cs-CZ" dirty="0" smtClean="0"/>
              <a:t>IV“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27784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42122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Způsobilé výdaje na hlavní aktivitu projektu – Stavby IV</a:t>
            </a:r>
            <a:endParaRPr lang="cs-CZ" sz="1600" b="1" dirty="0">
              <a:solidFill>
                <a:srgbClr val="1D70B8"/>
              </a:solidFill>
            </a:endParaRPr>
          </a:p>
          <a:p>
            <a:pPr lvl="0"/>
            <a:r>
              <a:rPr lang="pl-PL" sz="1600" b="1" dirty="0">
                <a:solidFill>
                  <a:schemeClr val="tx1"/>
                </a:solidFill>
              </a:rPr>
              <a:t>další výdaje spojené s realizací stavby silnice</a:t>
            </a:r>
            <a:r>
              <a:rPr lang="cs-CZ" sz="1600" b="1" dirty="0" smtClean="0">
                <a:solidFill>
                  <a:schemeClr val="tx1"/>
                </a:solidFill>
              </a:rPr>
              <a:t>:</a:t>
            </a:r>
            <a:endParaRPr lang="cs-CZ" sz="1600" b="1" dirty="0">
              <a:solidFill>
                <a:schemeClr val="tx1"/>
              </a:solidFill>
            </a:endParaRP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výdaje na přípravu staveniště, včetně demolice objektů podmiňujících výstavbu, sanace skalních stěn, manipulace s kulturními vrstvami zeminy a přesunu pomníků,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výdaje na rekultivaci ploch původně zastavěných stavbou dotčených pozemků,</a:t>
            </a:r>
          </a:p>
          <a:p>
            <a:r>
              <a:rPr lang="cs-CZ" sz="1600" dirty="0">
                <a:solidFill>
                  <a:schemeClr val="tx1"/>
                </a:solidFill>
              </a:rPr>
              <a:t>musí být součástí položkového rozpočtu stavby vztahujícího se k příslušné projektové dokumentaci; projektová dokumentace musí všechny položky zahrnovat v rámci stavebních objektů nebo provozních souborů stavby; příjemce bude se žádostí o platbu </a:t>
            </a:r>
            <a:r>
              <a:rPr lang="cs-CZ" sz="1600" dirty="0" smtClean="0">
                <a:solidFill>
                  <a:schemeClr val="tx1"/>
                </a:solidFill>
              </a:rPr>
              <a:t>předkládat </a:t>
            </a:r>
            <a:r>
              <a:rPr lang="cs-CZ" sz="1600" dirty="0">
                <a:solidFill>
                  <a:schemeClr val="tx1"/>
                </a:solidFill>
              </a:rPr>
              <a:t>přehled čerpání z jednotlivých položek </a:t>
            </a:r>
            <a:r>
              <a:rPr lang="cs-CZ" sz="1600" dirty="0" smtClean="0">
                <a:solidFill>
                  <a:schemeClr val="tx1"/>
                </a:solidFill>
              </a:rPr>
              <a:t>rozpočtu.</a:t>
            </a:r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Výdaje </a:t>
            </a:r>
            <a:r>
              <a:rPr lang="cs-CZ" sz="1600" dirty="0">
                <a:solidFill>
                  <a:schemeClr val="tx1"/>
                </a:solidFill>
              </a:rPr>
              <a:t>na rekonstrukci, modernizaci nebo výstavbu silnice jako hlavní aktivitu projektu jsou </a:t>
            </a:r>
            <a:r>
              <a:rPr lang="cs-CZ" sz="1600" b="1" dirty="0">
                <a:solidFill>
                  <a:schemeClr val="tx1"/>
                </a:solidFill>
              </a:rPr>
              <a:t>způsobilé pouze</a:t>
            </a:r>
            <a:r>
              <a:rPr lang="cs-CZ" sz="1600" dirty="0">
                <a:solidFill>
                  <a:schemeClr val="tx1"/>
                </a:solidFill>
              </a:rPr>
              <a:t> v úsecích silnic II. a III. třídy </a:t>
            </a:r>
            <a:r>
              <a:rPr lang="cs-CZ" sz="1600" dirty="0" smtClean="0">
                <a:solidFill>
                  <a:schemeClr val="tx1"/>
                </a:solidFill>
              </a:rPr>
              <a:t>zařazených </a:t>
            </a:r>
            <a:r>
              <a:rPr lang="cs-CZ" sz="1600" b="1" dirty="0" smtClean="0">
                <a:solidFill>
                  <a:schemeClr val="tx1"/>
                </a:solidFill>
              </a:rPr>
              <a:t>v</a:t>
            </a:r>
            <a:r>
              <a:rPr lang="cs-CZ" sz="1600" b="1" dirty="0">
                <a:solidFill>
                  <a:schemeClr val="tx1"/>
                </a:solidFill>
              </a:rPr>
              <a:t> Prioritní regionální silniční síti</a:t>
            </a:r>
            <a:r>
              <a:rPr lang="cs-CZ" sz="1600" dirty="0">
                <a:solidFill>
                  <a:schemeClr val="tx1"/>
                </a:solidFill>
              </a:rPr>
              <a:t> podle těchto Pravidel</a:t>
            </a:r>
            <a:r>
              <a:rPr lang="cs-CZ" sz="16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cs-CZ" sz="600" dirty="0"/>
          </a:p>
          <a:p>
            <a:pPr marL="0" indent="0">
              <a:buNone/>
            </a:pPr>
            <a:r>
              <a:rPr lang="cs-CZ" sz="1600" b="1" dirty="0">
                <a:solidFill>
                  <a:srgbClr val="1D70B8"/>
                </a:solidFill>
              </a:rPr>
              <a:t>Způsobilé výdaje na hlavní aktivitu projektu – </a:t>
            </a:r>
            <a:r>
              <a:rPr lang="cs-CZ" sz="1600" b="1" dirty="0" smtClean="0">
                <a:solidFill>
                  <a:srgbClr val="1D70B8"/>
                </a:solidFill>
              </a:rPr>
              <a:t>DPH</a:t>
            </a:r>
            <a:endParaRPr lang="cs-CZ" sz="1800" b="1" dirty="0"/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 dirty="0" smtClean="0"/>
              <a:t>95. výzva IROP „Vybrané </a:t>
            </a:r>
            <a:r>
              <a:rPr lang="cs-CZ" dirty="0"/>
              <a:t>úseky silnic</a:t>
            </a:r>
            <a:br>
              <a:rPr lang="cs-CZ" dirty="0"/>
            </a:br>
            <a:r>
              <a:rPr lang="cs-CZ" dirty="0"/>
              <a:t>II. a III. třídy – </a:t>
            </a:r>
            <a:r>
              <a:rPr lang="cs-CZ" dirty="0" smtClean="0"/>
              <a:t>IV“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20147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42122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Způsobilé výdaje na vedlejší aktivity projektu – Stavby</a:t>
            </a:r>
            <a:endParaRPr lang="cs-CZ" sz="1600" b="1" dirty="0">
              <a:solidFill>
                <a:srgbClr val="1D70B8"/>
              </a:solidFill>
            </a:endParaRPr>
          </a:p>
          <a:p>
            <a:r>
              <a:rPr lang="cs-CZ" sz="1600" b="1" dirty="0">
                <a:solidFill>
                  <a:schemeClr val="tx1"/>
                </a:solidFill>
              </a:rPr>
              <a:t>výdaje na realizaci odůvodněných stavbou vyvolaných investic: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výdaje na stavbou vyvolané úpravy a přeložky stávajících pozemních komunikací</a:t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a připojení sousedních nemovitostí,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výdaje na stavbou vyvolané úpravy a přeložky stávajících inženýrských sítí, </a:t>
            </a:r>
            <a:r>
              <a:rPr lang="cs-CZ" sz="1600" dirty="0" smtClean="0">
                <a:solidFill>
                  <a:schemeClr val="tx1"/>
                </a:solidFill>
              </a:rPr>
              <a:t>vodotečí, </a:t>
            </a:r>
            <a:r>
              <a:rPr lang="cs-CZ" sz="1600" dirty="0">
                <a:solidFill>
                  <a:schemeClr val="tx1"/>
                </a:solidFill>
              </a:rPr>
              <a:t>drážních </a:t>
            </a:r>
            <a:r>
              <a:rPr lang="cs-CZ" sz="1600" dirty="0" smtClean="0">
                <a:solidFill>
                  <a:schemeClr val="tx1"/>
                </a:solidFill>
              </a:rPr>
              <a:t>objektů </a:t>
            </a:r>
            <a:r>
              <a:rPr lang="cs-CZ" sz="1600" smtClean="0">
                <a:solidFill>
                  <a:schemeClr val="tx1"/>
                </a:solidFill>
              </a:rPr>
              <a:t>a oplocení,</a:t>
            </a:r>
            <a:endParaRPr lang="cs-CZ" sz="1600" dirty="0">
              <a:solidFill>
                <a:schemeClr val="tx1"/>
              </a:solidFill>
            </a:endParaRP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výdaje na pomocné dopravní stavby a </a:t>
            </a:r>
            <a:r>
              <a:rPr lang="cs-CZ" sz="1600" dirty="0" smtClean="0">
                <a:solidFill>
                  <a:schemeClr val="tx1"/>
                </a:solidFill>
              </a:rPr>
              <a:t>opatření (provizorní </a:t>
            </a:r>
            <a:r>
              <a:rPr lang="cs-CZ" sz="1600" dirty="0">
                <a:solidFill>
                  <a:schemeClr val="tx1"/>
                </a:solidFill>
              </a:rPr>
              <a:t>dopravní značení, výhybny, provizorní mosty, obslužné lávky, </a:t>
            </a:r>
            <a:r>
              <a:rPr lang="cs-CZ" sz="1600" dirty="0" smtClean="0">
                <a:solidFill>
                  <a:schemeClr val="tx1"/>
                </a:solidFill>
              </a:rPr>
              <a:t>obslužné komunikace mostních objektů, zesílení </a:t>
            </a:r>
            <a:r>
              <a:rPr lang="cs-CZ" sz="1600" dirty="0">
                <a:solidFill>
                  <a:schemeClr val="tx1"/>
                </a:solidFill>
              </a:rPr>
              <a:t>konstrukčních vrstev objízdné komunikace stejné nebo nižší kategorie a zvýšení únosnosti mostu z důvodu převedení vyšších intenzit </a:t>
            </a:r>
            <a:r>
              <a:rPr lang="cs-CZ" sz="1600" dirty="0" smtClean="0">
                <a:solidFill>
                  <a:schemeClr val="tx1"/>
                </a:solidFill>
              </a:rPr>
              <a:t>dopravy, </a:t>
            </a:r>
            <a:r>
              <a:rPr lang="cs-CZ" sz="1600" dirty="0">
                <a:solidFill>
                  <a:schemeClr val="tx1"/>
                </a:solidFill>
              </a:rPr>
              <a:t>než na jaké byla stávající konstrukce dimenzována, úpravy výškových a směrových parametrů objízdných </a:t>
            </a:r>
            <a:r>
              <a:rPr lang="cs-CZ" sz="1600" dirty="0" smtClean="0">
                <a:solidFill>
                  <a:schemeClr val="tx1"/>
                </a:solidFill>
              </a:rPr>
              <a:t>tras, úprava </a:t>
            </a:r>
            <a:r>
              <a:rPr lang="cs-CZ" sz="1600" dirty="0">
                <a:solidFill>
                  <a:schemeClr val="tx1"/>
                </a:solidFill>
              </a:rPr>
              <a:t>staveništní komunikace, výstavba provizorní objízdné </a:t>
            </a:r>
            <a:r>
              <a:rPr lang="cs-CZ" sz="1600" dirty="0" smtClean="0">
                <a:solidFill>
                  <a:schemeClr val="tx1"/>
                </a:solidFill>
              </a:rPr>
              <a:t>komunikace), </a:t>
            </a:r>
            <a:r>
              <a:rPr lang="cs-CZ" sz="1600" dirty="0">
                <a:solidFill>
                  <a:schemeClr val="tx1"/>
                </a:solidFill>
              </a:rPr>
              <a:t>jejichž návrh je v projektové dokumentaci řádně zdůvodněn, a protihluková </a:t>
            </a:r>
            <a:r>
              <a:rPr lang="cs-CZ" sz="1600" dirty="0" smtClean="0">
                <a:solidFill>
                  <a:schemeClr val="tx1"/>
                </a:solidFill>
              </a:rPr>
              <a:t>opatření (výměna </a:t>
            </a:r>
            <a:r>
              <a:rPr lang="cs-CZ" sz="1600" dirty="0">
                <a:solidFill>
                  <a:schemeClr val="tx1"/>
                </a:solidFill>
              </a:rPr>
              <a:t>oken objektů chráněných před nadlimitním hlukem podle zákona </a:t>
            </a:r>
            <a:r>
              <a:rPr lang="cs-CZ" sz="1600" dirty="0" smtClean="0">
                <a:solidFill>
                  <a:schemeClr val="tx1"/>
                </a:solidFill>
              </a:rPr>
              <a:t>č. 258/2000 Sb.), jejichž </a:t>
            </a:r>
            <a:r>
              <a:rPr lang="cs-CZ" sz="1600" dirty="0">
                <a:solidFill>
                  <a:schemeClr val="tx1"/>
                </a:solidFill>
              </a:rPr>
              <a:t>návrh je řádně zdůvodněn a podložen stanoviskem orgánu ochrany veřejného zdraví v projektové dokumentaci, opatření zabezpečující pohyb chodců na staveništi a provizorní přístup k nemovitostem</a:t>
            </a:r>
            <a:r>
              <a:rPr lang="cs-CZ" sz="1600" dirty="0" smtClean="0">
                <a:solidFill>
                  <a:schemeClr val="tx1"/>
                </a:solidFill>
              </a:rPr>
              <a:t>,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 dirty="0" smtClean="0"/>
              <a:t>95. výzva IROP „Vybrané </a:t>
            </a:r>
            <a:r>
              <a:rPr lang="cs-CZ" dirty="0"/>
              <a:t>úseky silnic</a:t>
            </a:r>
            <a:br>
              <a:rPr lang="cs-CZ" dirty="0"/>
            </a:br>
            <a:r>
              <a:rPr lang="cs-CZ" dirty="0"/>
              <a:t>II. a III. třídy – </a:t>
            </a:r>
            <a:r>
              <a:rPr lang="cs-CZ" dirty="0" smtClean="0"/>
              <a:t>IV“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6672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42122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Způsobilé výdaje na vedlejší aktivity projektu – Projektová dokumentace</a:t>
            </a:r>
            <a:endParaRPr lang="cs-CZ" sz="1600" b="1" dirty="0">
              <a:solidFill>
                <a:srgbClr val="1D70B8"/>
              </a:solidFill>
            </a:endParaRPr>
          </a:p>
          <a:p>
            <a:r>
              <a:rPr lang="cs-CZ" sz="1600" b="1" dirty="0">
                <a:solidFill>
                  <a:schemeClr val="tx1"/>
                </a:solidFill>
              </a:rPr>
              <a:t>výdaje na </a:t>
            </a:r>
            <a:r>
              <a:rPr lang="cs-CZ" sz="1600" b="1" dirty="0" smtClean="0">
                <a:solidFill>
                  <a:schemeClr val="tx1"/>
                </a:solidFill>
              </a:rPr>
              <a:t>zpracování:</a:t>
            </a:r>
            <a:endParaRPr lang="cs-CZ" sz="1600" b="1" dirty="0">
              <a:solidFill>
                <a:schemeClr val="tx1"/>
              </a:solidFill>
            </a:endParaRP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dokumentací v procesu EIA (oznámení, dokumentace),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dokumentace pro vydání územního rozhodnutí (DUR), dokumentace k oznámení o záměru v území (DOZU),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projektové dokumentace pro vydání stavebního povolení (DSP), projektové dokumentace pro ohlášení stavby (DOS),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projektové dokumentace pro provádění stavby (PDPS), zadávací dokumentace stavby (ZDS), realizační dokumentace stavby (RDS),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dokumentace skutečného provedení stavby (DSPS),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souvisejících průzkumů, geodetických zaměření, studií a posouzení</a:t>
            </a:r>
            <a:r>
              <a:rPr lang="cs-CZ" sz="1600" dirty="0" smtClean="0">
                <a:solidFill>
                  <a:schemeClr val="tx1"/>
                </a:solidFill>
              </a:rPr>
              <a:t>,</a:t>
            </a:r>
          </a:p>
          <a:p>
            <a:r>
              <a:rPr lang="cs-CZ" sz="1600" dirty="0">
                <a:solidFill>
                  <a:schemeClr val="tx1"/>
                </a:solidFill>
              </a:rPr>
              <a:t>výdaje na zpracování doplňujících průzkumů, studií a posouzení ke stavbě nesouvisejících s projektovými dokumentacemi do data kolaudace stavby.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 dirty="0" smtClean="0"/>
              <a:t>95. výzva IROP „Vybrané </a:t>
            </a:r>
            <a:r>
              <a:rPr lang="cs-CZ" dirty="0"/>
              <a:t>úseky silnic</a:t>
            </a:r>
            <a:br>
              <a:rPr lang="cs-CZ" dirty="0"/>
            </a:br>
            <a:r>
              <a:rPr lang="cs-CZ" dirty="0"/>
              <a:t>II. a III. třídy – </a:t>
            </a:r>
            <a:r>
              <a:rPr lang="cs-CZ" dirty="0" smtClean="0"/>
              <a:t>IV“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10603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42122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Způsobilé výdaje na vedlejší aktivity projektu – Nákup nemovitostí</a:t>
            </a:r>
            <a:endParaRPr lang="cs-CZ" sz="1600" b="1" dirty="0">
              <a:solidFill>
                <a:srgbClr val="1D70B8"/>
              </a:solidFill>
            </a:endParaRPr>
          </a:p>
          <a:p>
            <a:r>
              <a:rPr lang="cs-CZ" sz="1600" b="1" dirty="0" smtClean="0">
                <a:solidFill>
                  <a:schemeClr val="tx1"/>
                </a:solidFill>
              </a:rPr>
              <a:t>nákup pozemku </a:t>
            </a:r>
            <a:r>
              <a:rPr lang="cs-CZ" sz="1600" dirty="0" smtClean="0">
                <a:solidFill>
                  <a:schemeClr val="tx1"/>
                </a:solidFill>
              </a:rPr>
              <a:t>určeného k realizaci projektu za podmínek:</a:t>
            </a:r>
            <a:endParaRPr lang="cs-CZ" sz="1600" dirty="0">
              <a:solidFill>
                <a:schemeClr val="tx1"/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cs-CZ" sz="1600" dirty="0" smtClean="0">
                <a:solidFill>
                  <a:schemeClr val="tx1"/>
                </a:solidFill>
              </a:rPr>
              <a:t>Pořizovací </a:t>
            </a:r>
            <a:r>
              <a:rPr lang="cs-CZ" sz="1600" u="sng" dirty="0">
                <a:solidFill>
                  <a:schemeClr val="tx1"/>
                </a:solidFill>
              </a:rPr>
              <a:t>cena pozemku včetně ceny případné stavby určené k demolici</a:t>
            </a:r>
            <a:r>
              <a:rPr lang="cs-CZ" sz="1600" dirty="0">
                <a:solidFill>
                  <a:schemeClr val="tx1"/>
                </a:solidFill>
              </a:rPr>
              <a:t>, která je jeho součástí, </a:t>
            </a:r>
            <a:r>
              <a:rPr lang="cs-CZ" sz="1600" dirty="0" smtClean="0">
                <a:solidFill>
                  <a:schemeClr val="tx1"/>
                </a:solidFill>
              </a:rPr>
              <a:t>maximálně </a:t>
            </a:r>
            <a:r>
              <a:rPr lang="cs-CZ" sz="1600" u="sng" dirty="0">
                <a:solidFill>
                  <a:schemeClr val="tx1"/>
                </a:solidFill>
              </a:rPr>
              <a:t>do výše 10 % </a:t>
            </a:r>
            <a:r>
              <a:rPr lang="cs-CZ" sz="1600" dirty="0">
                <a:solidFill>
                  <a:schemeClr val="tx1"/>
                </a:solidFill>
              </a:rPr>
              <a:t>celkových způsobilých výdajů na projekt.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sz="1600" dirty="0" smtClean="0">
                <a:solidFill>
                  <a:schemeClr val="tx1"/>
                </a:solidFill>
              </a:rPr>
              <a:t>Pozemek </a:t>
            </a:r>
            <a:r>
              <a:rPr lang="cs-CZ" sz="1600" dirty="0">
                <a:solidFill>
                  <a:schemeClr val="tx1"/>
                </a:solidFill>
              </a:rPr>
              <a:t>včetně případné stavby určené k demolici, která je jeho součástí, musí být oceněn znaleckým posudkem, který nesmí být starší než 6 měsíců před pořízením nemovitosti a který musí být vyhotoven podle zákona č. 151/1997 </a:t>
            </a:r>
            <a:r>
              <a:rPr lang="cs-CZ" sz="1600" dirty="0" smtClean="0">
                <a:solidFill>
                  <a:schemeClr val="tx1"/>
                </a:solidFill>
              </a:rPr>
              <a:t>Sb.</a:t>
            </a:r>
            <a:endParaRPr lang="cs-CZ" sz="1600" dirty="0">
              <a:solidFill>
                <a:schemeClr val="tx1"/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cs-CZ" sz="1600" dirty="0" smtClean="0">
                <a:solidFill>
                  <a:schemeClr val="tx1"/>
                </a:solidFill>
              </a:rPr>
              <a:t>Způsobilým </a:t>
            </a:r>
            <a:r>
              <a:rPr lang="cs-CZ" sz="1600" dirty="0">
                <a:solidFill>
                  <a:schemeClr val="tx1"/>
                </a:solidFill>
              </a:rPr>
              <a:t>výdajem je pořizovací cena, </a:t>
            </a:r>
            <a:r>
              <a:rPr lang="cs-CZ" sz="1600" dirty="0" smtClean="0">
                <a:solidFill>
                  <a:schemeClr val="tx1"/>
                </a:solidFill>
              </a:rPr>
              <a:t>max. do výše ceny dle posudku.</a:t>
            </a:r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b="1" dirty="0" smtClean="0">
                <a:solidFill>
                  <a:schemeClr val="tx1"/>
                </a:solidFill>
              </a:rPr>
              <a:t>nákup stavby určené k demolici </a:t>
            </a:r>
            <a:r>
              <a:rPr lang="cs-CZ" sz="1600" dirty="0" smtClean="0">
                <a:solidFill>
                  <a:schemeClr val="tx1"/>
                </a:solidFill>
              </a:rPr>
              <a:t>z důvodu realizace projektu </a:t>
            </a:r>
            <a:r>
              <a:rPr lang="cs-CZ" sz="1600" dirty="0">
                <a:solidFill>
                  <a:schemeClr val="tx1"/>
                </a:solidFill>
              </a:rPr>
              <a:t>za podmínek: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sz="1600" u="sng" dirty="0" smtClean="0">
                <a:solidFill>
                  <a:schemeClr val="tx1"/>
                </a:solidFill>
              </a:rPr>
              <a:t>Stavba určená </a:t>
            </a:r>
            <a:r>
              <a:rPr lang="cs-CZ" sz="1600" u="sng" dirty="0">
                <a:solidFill>
                  <a:schemeClr val="tx1"/>
                </a:solidFill>
              </a:rPr>
              <a:t>k demolici bude </a:t>
            </a:r>
            <a:r>
              <a:rPr lang="cs-CZ" sz="1600" u="sng" dirty="0" smtClean="0">
                <a:solidFill>
                  <a:schemeClr val="tx1"/>
                </a:solidFill>
              </a:rPr>
              <a:t>oceněna (</a:t>
            </a:r>
            <a:r>
              <a:rPr lang="cs-CZ" sz="1600" u="sng" dirty="0">
                <a:solidFill>
                  <a:schemeClr val="tx1"/>
                </a:solidFill>
              </a:rPr>
              <a:t>odděleně od pozemku)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>
                <a:solidFill>
                  <a:schemeClr val="tx1"/>
                </a:solidFill>
              </a:rPr>
              <a:t>znaleckým </a:t>
            </a:r>
            <a:r>
              <a:rPr lang="cs-CZ" sz="1600" dirty="0" smtClean="0">
                <a:solidFill>
                  <a:schemeClr val="tx1"/>
                </a:solidFill>
              </a:rPr>
              <a:t>posudkem, </a:t>
            </a:r>
            <a:r>
              <a:rPr lang="cs-CZ" sz="1600" dirty="0">
                <a:solidFill>
                  <a:schemeClr val="tx1"/>
                </a:solidFill>
              </a:rPr>
              <a:t>který nesmí být starší než 6 měsíců před pořízením stavby a který musí být vyhotoven dle zákona č. 151/1997 </a:t>
            </a:r>
            <a:r>
              <a:rPr lang="cs-CZ" sz="1600" dirty="0" smtClean="0">
                <a:solidFill>
                  <a:schemeClr val="tx1"/>
                </a:solidFill>
              </a:rPr>
              <a:t>Sb.</a:t>
            </a:r>
            <a:endParaRPr lang="cs-CZ" sz="1600" dirty="0">
              <a:solidFill>
                <a:schemeClr val="tx1"/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cs-CZ" sz="1600" dirty="0">
                <a:solidFill>
                  <a:schemeClr val="tx1"/>
                </a:solidFill>
              </a:rPr>
              <a:t>Způsobilým výdajem je pořizovací cena, max. do výše ceny dle posudku</a:t>
            </a:r>
            <a:r>
              <a:rPr lang="cs-CZ" sz="1600" dirty="0" smtClean="0">
                <a:solidFill>
                  <a:schemeClr val="tx1"/>
                </a:solidFill>
              </a:rPr>
              <a:t>.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 dirty="0" smtClean="0"/>
              <a:t>95. výzva IROP „Vybrané </a:t>
            </a:r>
            <a:r>
              <a:rPr lang="cs-CZ" dirty="0"/>
              <a:t>úseky silnic</a:t>
            </a:r>
            <a:br>
              <a:rPr lang="cs-CZ" dirty="0"/>
            </a:br>
            <a:r>
              <a:rPr lang="cs-CZ" dirty="0"/>
              <a:t>II. a III. třídy – </a:t>
            </a:r>
            <a:r>
              <a:rPr lang="cs-CZ" dirty="0" smtClean="0"/>
              <a:t>IV“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86818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C2115800-D8FF-4C42-AF18-23745C15C9E7}"/>
              </a:ext>
            </a:extLst>
          </p:cNvPr>
          <p:cNvSpPr txBox="1"/>
          <p:nvPr/>
        </p:nvSpPr>
        <p:spPr>
          <a:xfrm>
            <a:off x="3226266" y="5417009"/>
            <a:ext cx="26914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PhDr. Aleš Pekárek</a:t>
            </a:r>
            <a:endParaRPr lang="cs-CZ" sz="1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AF89158-2333-174F-8C3D-98F2E838FE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Představení IROP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06314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42122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Způsobilé výdaje na vedlejší aktivity projektu – Nákup nemovitostí</a:t>
            </a:r>
            <a:endParaRPr lang="cs-CZ" sz="1600" b="1" dirty="0">
              <a:solidFill>
                <a:srgbClr val="1D70B8"/>
              </a:solidFill>
            </a:endParaRPr>
          </a:p>
          <a:p>
            <a:r>
              <a:rPr lang="cs-CZ" sz="1600" b="1" dirty="0">
                <a:solidFill>
                  <a:schemeClr val="tx1"/>
                </a:solidFill>
              </a:rPr>
              <a:t>p</a:t>
            </a:r>
            <a:r>
              <a:rPr lang="cs-CZ" sz="1600" b="1" dirty="0" smtClean="0">
                <a:solidFill>
                  <a:schemeClr val="tx1"/>
                </a:solidFill>
              </a:rPr>
              <a:t>ořízení nemovitosti </a:t>
            </a:r>
            <a:r>
              <a:rPr lang="cs-CZ" sz="1600" dirty="0">
                <a:solidFill>
                  <a:schemeClr val="tx1"/>
                </a:solidFill>
              </a:rPr>
              <a:t>určené k realizaci </a:t>
            </a:r>
            <a:r>
              <a:rPr lang="cs-CZ" sz="1600" dirty="0" smtClean="0">
                <a:solidFill>
                  <a:schemeClr val="tx1"/>
                </a:solidFill>
              </a:rPr>
              <a:t>projektu (</a:t>
            </a:r>
            <a:r>
              <a:rPr lang="cs-CZ" sz="1600" u="sng" dirty="0" smtClean="0">
                <a:solidFill>
                  <a:schemeClr val="tx1"/>
                </a:solidFill>
              </a:rPr>
              <a:t>pozemku</a:t>
            </a:r>
            <a:r>
              <a:rPr lang="cs-CZ" sz="1600" dirty="0" smtClean="0">
                <a:solidFill>
                  <a:schemeClr val="tx1"/>
                </a:solidFill>
              </a:rPr>
              <a:t> nebo </a:t>
            </a:r>
            <a:r>
              <a:rPr lang="cs-CZ" sz="1600" u="sng" dirty="0" smtClean="0">
                <a:solidFill>
                  <a:schemeClr val="tx1"/>
                </a:solidFill>
              </a:rPr>
              <a:t>stavby určené k demolici</a:t>
            </a:r>
            <a:r>
              <a:rPr lang="cs-CZ" sz="1600" dirty="0" smtClean="0">
                <a:solidFill>
                  <a:schemeClr val="tx1"/>
                </a:solidFill>
              </a:rPr>
              <a:t>) </a:t>
            </a:r>
            <a:r>
              <a:rPr lang="cs-CZ" sz="1600" b="1" dirty="0" smtClean="0">
                <a:solidFill>
                  <a:schemeClr val="tx1"/>
                </a:solidFill>
              </a:rPr>
              <a:t>prostřednictvím vyvlastnění </a:t>
            </a:r>
            <a:r>
              <a:rPr lang="cs-CZ" sz="1600" dirty="0" smtClean="0">
                <a:solidFill>
                  <a:schemeClr val="tx1"/>
                </a:solidFill>
              </a:rPr>
              <a:t>za podmínek:</a:t>
            </a:r>
            <a:endParaRPr lang="cs-CZ" sz="1600" dirty="0">
              <a:solidFill>
                <a:schemeClr val="tx1"/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cs-CZ" sz="1600" dirty="0" smtClean="0">
                <a:solidFill>
                  <a:schemeClr val="tx1"/>
                </a:solidFill>
              </a:rPr>
              <a:t>Vyvlastnění </a:t>
            </a:r>
            <a:r>
              <a:rPr lang="cs-CZ" sz="1600" dirty="0">
                <a:solidFill>
                  <a:schemeClr val="tx1"/>
                </a:solidFill>
              </a:rPr>
              <a:t>je realizováno na základě pravomocného rozhodnutí o vyvlastnění podle zvláštního zákona.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sz="1600" dirty="0" smtClean="0">
                <a:solidFill>
                  <a:schemeClr val="tx1"/>
                </a:solidFill>
              </a:rPr>
              <a:t>Způsobilým </a:t>
            </a:r>
            <a:r>
              <a:rPr lang="cs-CZ" sz="1600" dirty="0">
                <a:solidFill>
                  <a:schemeClr val="tx1"/>
                </a:solidFill>
              </a:rPr>
              <a:t>výdajem je nejvýše náhrada stanovená v </a:t>
            </a:r>
            <a:r>
              <a:rPr lang="cs-CZ" sz="1600" dirty="0" smtClean="0">
                <a:solidFill>
                  <a:schemeClr val="tx1"/>
                </a:solidFill>
              </a:rPr>
              <a:t>rozhodnutí o </a:t>
            </a:r>
            <a:r>
              <a:rPr lang="cs-CZ" sz="1600" dirty="0">
                <a:solidFill>
                  <a:schemeClr val="tx1"/>
                </a:solidFill>
              </a:rPr>
              <a:t>vyvlastnění.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sz="1600" dirty="0" smtClean="0">
                <a:solidFill>
                  <a:schemeClr val="tx1"/>
                </a:solidFill>
              </a:rPr>
              <a:t>Způsobilým </a:t>
            </a:r>
            <a:r>
              <a:rPr lang="cs-CZ" sz="1600" dirty="0">
                <a:solidFill>
                  <a:schemeClr val="tx1"/>
                </a:solidFill>
              </a:rPr>
              <a:t>výdajem je rovněž náklad stanovený podle zvláštního zákona (náklady na stěhování apod.).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sz="1600" dirty="0" smtClean="0">
                <a:solidFill>
                  <a:schemeClr val="tx1"/>
                </a:solidFill>
              </a:rPr>
              <a:t>Celkové </a:t>
            </a:r>
            <a:r>
              <a:rPr lang="cs-CZ" sz="1600" dirty="0">
                <a:solidFill>
                  <a:schemeClr val="tx1"/>
                </a:solidFill>
              </a:rPr>
              <a:t>výdaje na pořízení </a:t>
            </a:r>
            <a:r>
              <a:rPr lang="cs-CZ" sz="1600" u="sng" dirty="0">
                <a:solidFill>
                  <a:schemeClr val="tx1"/>
                </a:solidFill>
              </a:rPr>
              <a:t>pozemků</a:t>
            </a:r>
            <a:r>
              <a:rPr lang="cs-CZ" sz="1600" dirty="0">
                <a:solidFill>
                  <a:schemeClr val="tx1"/>
                </a:solidFill>
              </a:rPr>
              <a:t> prostřednictvím vyvlastnění nesmí přesáhnout </a:t>
            </a:r>
            <a:r>
              <a:rPr lang="cs-CZ" sz="1600" u="sng" dirty="0">
                <a:solidFill>
                  <a:schemeClr val="tx1"/>
                </a:solidFill>
              </a:rPr>
              <a:t>10 %</a:t>
            </a:r>
            <a:r>
              <a:rPr lang="cs-CZ" sz="1600" dirty="0">
                <a:solidFill>
                  <a:schemeClr val="tx1"/>
                </a:solidFill>
              </a:rPr>
              <a:t> celkových způsobilých výdajů na </a:t>
            </a:r>
            <a:r>
              <a:rPr lang="cs-CZ" sz="1600" dirty="0" smtClean="0">
                <a:solidFill>
                  <a:schemeClr val="tx1"/>
                </a:solidFill>
              </a:rPr>
              <a:t>projekt.</a:t>
            </a:r>
            <a:endParaRPr lang="cs-CZ" sz="16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.</a:t>
            </a:r>
          </a:p>
          <a:p>
            <a:r>
              <a:rPr lang="cs-CZ" sz="1600" b="1" dirty="0" smtClean="0">
                <a:solidFill>
                  <a:schemeClr val="tx1"/>
                </a:solidFill>
              </a:rPr>
              <a:t>související výdaje:</a:t>
            </a:r>
            <a:endParaRPr lang="cs-CZ" sz="1600" b="1" dirty="0">
              <a:solidFill>
                <a:schemeClr val="tx1"/>
              </a:solidFill>
            </a:endParaRP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výdaje </a:t>
            </a:r>
            <a:r>
              <a:rPr lang="cs-CZ" sz="1600" dirty="0">
                <a:solidFill>
                  <a:schemeClr val="tx1"/>
                </a:solidFill>
              </a:rPr>
              <a:t>na geodetické zaměření pozemku a vyhotovení geometrického plánu,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výdaje </a:t>
            </a:r>
            <a:r>
              <a:rPr lang="cs-CZ" sz="1600" dirty="0">
                <a:solidFill>
                  <a:schemeClr val="tx1"/>
                </a:solidFill>
              </a:rPr>
              <a:t>na úhradu odvodů za odnětí půdy ze zemědělského a lesního půdního </a:t>
            </a:r>
            <a:r>
              <a:rPr lang="cs-CZ" sz="1600" dirty="0" smtClean="0">
                <a:solidFill>
                  <a:schemeClr val="tx1"/>
                </a:solidFill>
              </a:rPr>
              <a:t>fondu.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 dirty="0" smtClean="0"/>
              <a:t>95. výzva IROP „Vybrané </a:t>
            </a:r>
            <a:r>
              <a:rPr lang="cs-CZ" dirty="0"/>
              <a:t>úseky silnic</a:t>
            </a:r>
            <a:br>
              <a:rPr lang="cs-CZ" dirty="0"/>
            </a:br>
            <a:r>
              <a:rPr lang="cs-CZ" dirty="0"/>
              <a:t>II. a III. třídy – </a:t>
            </a:r>
            <a:r>
              <a:rPr lang="cs-CZ" dirty="0" smtClean="0"/>
              <a:t>IV“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67940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42122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Způsobilé výdaje na vedlejší aktivity projektu – Zabezpečení výstavby</a:t>
            </a:r>
            <a:endParaRPr lang="cs-CZ" sz="1600" b="1" dirty="0">
              <a:solidFill>
                <a:srgbClr val="1D70B8"/>
              </a:solidFill>
            </a:endParaRPr>
          </a:p>
          <a:p>
            <a:r>
              <a:rPr lang="cs-CZ" sz="1600" b="1" dirty="0" smtClean="0">
                <a:solidFill>
                  <a:schemeClr val="tx1"/>
                </a:solidFill>
              </a:rPr>
              <a:t>výdaje na zabezpečení výstavby: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technický dozor investora (TDI), autorský dozor (AD),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zajištění bezpečnosti a ochrany zdraví při práci (BOZP),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geodetické práce, zkoušky materiálů a konstrukcí na staveništi,</a:t>
            </a:r>
          </a:p>
          <a:p>
            <a:r>
              <a:rPr lang="cs-CZ" sz="1600" b="1" dirty="0">
                <a:solidFill>
                  <a:schemeClr val="tx1"/>
                </a:solidFill>
              </a:rPr>
              <a:t>výdaje spojené s inženýrskou činností: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výdaje na </a:t>
            </a:r>
            <a:r>
              <a:rPr lang="cs-CZ" sz="1600" dirty="0" err="1">
                <a:solidFill>
                  <a:schemeClr val="tx1"/>
                </a:solidFill>
              </a:rPr>
              <a:t>inženýring</a:t>
            </a:r>
            <a:r>
              <a:rPr lang="cs-CZ" sz="1600" dirty="0">
                <a:solidFill>
                  <a:schemeClr val="tx1"/>
                </a:solidFill>
              </a:rPr>
              <a:t> projektu, zahrnující projednání projektových dokumentací</a:t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a zajištění souvisejících podkladů pro příslušná správní řízení, vč. </a:t>
            </a:r>
            <a:r>
              <a:rPr lang="cs-CZ" sz="1600" dirty="0" smtClean="0">
                <a:solidFill>
                  <a:schemeClr val="tx1"/>
                </a:solidFill>
              </a:rPr>
              <a:t>podkladů </a:t>
            </a:r>
            <a:r>
              <a:rPr lang="cs-CZ" sz="1600" dirty="0">
                <a:solidFill>
                  <a:schemeClr val="tx1"/>
                </a:solidFill>
              </a:rPr>
              <a:t>pro povolení předčasného užívání, zkušebního provozu nebo kolaudaci stavby,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výdaje na činnost supervizora (správce stavby</a:t>
            </a:r>
            <a:r>
              <a:rPr lang="cs-CZ" sz="1600" dirty="0" smtClean="0">
                <a:solidFill>
                  <a:schemeClr val="tx1"/>
                </a:solidFill>
              </a:rPr>
              <a:t>).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Způsobilé </a:t>
            </a:r>
            <a:r>
              <a:rPr lang="cs-CZ" sz="1600" b="1" dirty="0">
                <a:solidFill>
                  <a:srgbClr val="1D70B8"/>
                </a:solidFill>
              </a:rPr>
              <a:t>výdaje na vedlejší aktivity projektu – </a:t>
            </a:r>
            <a:r>
              <a:rPr lang="cs-CZ" sz="1600" b="1" dirty="0" smtClean="0">
                <a:solidFill>
                  <a:srgbClr val="1D70B8"/>
                </a:solidFill>
              </a:rPr>
              <a:t>Pořízení služeb souvisejících</a:t>
            </a:r>
            <a:endParaRPr lang="cs-CZ" sz="1600" b="1" dirty="0">
              <a:solidFill>
                <a:srgbClr val="1D70B8"/>
              </a:solidFill>
            </a:endParaRPr>
          </a:p>
          <a:p>
            <a:r>
              <a:rPr lang="cs-CZ" sz="1600" dirty="0">
                <a:solidFill>
                  <a:schemeClr val="tx1"/>
                </a:solidFill>
              </a:rPr>
              <a:t>výdaje na zpracování </a:t>
            </a:r>
            <a:r>
              <a:rPr lang="cs-CZ" sz="1600" b="1" dirty="0">
                <a:solidFill>
                  <a:schemeClr val="tx1"/>
                </a:solidFill>
              </a:rPr>
              <a:t>studie proveditelnosti </a:t>
            </a:r>
            <a:r>
              <a:rPr lang="cs-CZ" sz="1600" dirty="0" smtClean="0">
                <a:solidFill>
                  <a:schemeClr val="tx1"/>
                </a:solidFill>
              </a:rPr>
              <a:t>dle </a:t>
            </a:r>
            <a:r>
              <a:rPr lang="cs-CZ" sz="1600" dirty="0">
                <a:solidFill>
                  <a:schemeClr val="tx1"/>
                </a:solidFill>
              </a:rPr>
              <a:t>přílohy č. 4 </a:t>
            </a:r>
            <a:r>
              <a:rPr lang="cs-CZ" sz="1600" dirty="0" smtClean="0">
                <a:solidFill>
                  <a:schemeClr val="tx1"/>
                </a:solidFill>
              </a:rPr>
              <a:t>SP, výdaje </a:t>
            </a:r>
            <a:r>
              <a:rPr lang="cs-CZ" sz="1600" dirty="0">
                <a:solidFill>
                  <a:schemeClr val="tx1"/>
                </a:solidFill>
              </a:rPr>
              <a:t>na zpracování zadávacích podmínek k </a:t>
            </a:r>
            <a:r>
              <a:rPr lang="cs-CZ" sz="1600" dirty="0" smtClean="0">
                <a:solidFill>
                  <a:schemeClr val="tx1"/>
                </a:solidFill>
              </a:rPr>
              <a:t>zakázkám </a:t>
            </a:r>
            <a:r>
              <a:rPr lang="cs-CZ" sz="1600" dirty="0">
                <a:solidFill>
                  <a:schemeClr val="tx1"/>
                </a:solidFill>
              </a:rPr>
              <a:t>a organizaci </a:t>
            </a:r>
            <a:r>
              <a:rPr lang="cs-CZ" sz="1600" b="1" dirty="0">
                <a:solidFill>
                  <a:schemeClr val="tx1"/>
                </a:solidFill>
              </a:rPr>
              <a:t>výběrových a zadávacích </a:t>
            </a:r>
            <a:r>
              <a:rPr lang="cs-CZ" sz="1600" b="1" dirty="0" smtClean="0">
                <a:solidFill>
                  <a:schemeClr val="tx1"/>
                </a:solidFill>
              </a:rPr>
              <a:t>řízení</a:t>
            </a:r>
            <a:r>
              <a:rPr lang="cs-CZ" sz="16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Povinná publicita					DPH</a:t>
            </a:r>
            <a:endParaRPr lang="cs-CZ" sz="1600" b="1" dirty="0">
              <a:solidFill>
                <a:srgbClr val="1D70B8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 dirty="0" smtClean="0"/>
              <a:t>95. výzva IROP „Vybrané </a:t>
            </a:r>
            <a:r>
              <a:rPr lang="cs-CZ" dirty="0"/>
              <a:t>úseky silnic</a:t>
            </a:r>
            <a:br>
              <a:rPr lang="cs-CZ" dirty="0"/>
            </a:br>
            <a:r>
              <a:rPr lang="cs-CZ" dirty="0"/>
              <a:t>II. a III. třídy – </a:t>
            </a:r>
            <a:r>
              <a:rPr lang="cs-CZ" dirty="0" smtClean="0"/>
              <a:t>IV“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19746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300197" cy="4351338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Nezpůsobilé výdaje</a:t>
            </a:r>
            <a:endParaRPr lang="cs-CZ" sz="1600" b="1" dirty="0">
              <a:solidFill>
                <a:srgbClr val="1D70B8"/>
              </a:solidFill>
            </a:endParaRPr>
          </a:p>
          <a:p>
            <a:r>
              <a:rPr lang="cs-CZ" sz="1600" dirty="0">
                <a:solidFill>
                  <a:schemeClr val="tx1"/>
                </a:solidFill>
              </a:rPr>
              <a:t>např. výdaje na realizaci chodníků, nástupišť, stezek pro chodce a cyklisty,</a:t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s výjimkou nutných úprav či přeložek,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výdaje </a:t>
            </a:r>
            <a:r>
              <a:rPr lang="cs-CZ" sz="1600" dirty="0">
                <a:solidFill>
                  <a:schemeClr val="tx1"/>
                </a:solidFill>
              </a:rPr>
              <a:t>na běžnou údržbu, souvislou údržbu a opravu komunikací,</a:t>
            </a:r>
          </a:p>
          <a:p>
            <a:r>
              <a:rPr lang="cs-CZ" sz="1600" dirty="0">
                <a:solidFill>
                  <a:schemeClr val="tx1"/>
                </a:solidFill>
              </a:rPr>
              <a:t>výdaje na opravy objízdných tras</a:t>
            </a:r>
            <a:r>
              <a:rPr lang="cs-CZ" sz="1600" dirty="0" smtClean="0">
                <a:solidFill>
                  <a:schemeClr val="tx1"/>
                </a:solidFill>
              </a:rPr>
              <a:t>,</a:t>
            </a:r>
            <a:r>
              <a:rPr lang="cs-CZ" sz="1600" dirty="0">
                <a:solidFill>
                  <a:schemeClr val="tx1"/>
                </a:solidFill>
              </a:rPr>
              <a:t> výdaje na zajištění náhradní </a:t>
            </a:r>
            <a:r>
              <a:rPr lang="cs-CZ" sz="1600" dirty="0" smtClean="0">
                <a:solidFill>
                  <a:schemeClr val="tx1"/>
                </a:solidFill>
              </a:rPr>
              <a:t>dopravy,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výdaje </a:t>
            </a:r>
            <a:r>
              <a:rPr lang="cs-CZ" sz="1600" dirty="0">
                <a:solidFill>
                  <a:schemeClr val="tx1"/>
                </a:solidFill>
              </a:rPr>
              <a:t>na zřízení, provoz a odstranění zařízení staveniště,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výdaje </a:t>
            </a:r>
            <a:r>
              <a:rPr lang="cs-CZ" sz="1600" dirty="0">
                <a:solidFill>
                  <a:schemeClr val="tx1"/>
                </a:solidFill>
              </a:rPr>
              <a:t>na realizaci náhradní výsadby dřevin mimo prostor stavby,</a:t>
            </a:r>
          </a:p>
          <a:p>
            <a:r>
              <a:rPr lang="cs-CZ" sz="1600" dirty="0">
                <a:solidFill>
                  <a:schemeClr val="tx1"/>
                </a:solidFill>
              </a:rPr>
              <a:t>výdaje spojené s řízením a administrací projektu,</a:t>
            </a:r>
          </a:p>
          <a:p>
            <a:r>
              <a:rPr lang="cs-CZ" sz="1600" dirty="0">
                <a:solidFill>
                  <a:schemeClr val="tx1"/>
                </a:solidFill>
              </a:rPr>
              <a:t>výdaje na nákup staveb mimo stavby určené k demolici z důvodu realizace projektu,</a:t>
            </a:r>
          </a:p>
          <a:p>
            <a:r>
              <a:rPr lang="cs-CZ" sz="1600" dirty="0">
                <a:solidFill>
                  <a:schemeClr val="tx1"/>
                </a:solidFill>
              </a:rPr>
              <a:t>správní </a:t>
            </a:r>
            <a:r>
              <a:rPr lang="cs-CZ" sz="1600" dirty="0" smtClean="0">
                <a:solidFill>
                  <a:schemeClr val="tx1"/>
                </a:solidFill>
              </a:rPr>
              <a:t>poplatky, poplatky </a:t>
            </a:r>
            <a:r>
              <a:rPr lang="cs-CZ" sz="1600" dirty="0">
                <a:solidFill>
                  <a:schemeClr val="tx1"/>
                </a:solidFill>
              </a:rPr>
              <a:t>za užívání veřejného </a:t>
            </a:r>
            <a:r>
              <a:rPr lang="cs-CZ" sz="1600" dirty="0" smtClean="0">
                <a:solidFill>
                  <a:schemeClr val="tx1"/>
                </a:solidFill>
              </a:rPr>
              <a:t>prostranství, pojištění</a:t>
            </a:r>
            <a:r>
              <a:rPr lang="cs-CZ" sz="1600" dirty="0">
                <a:solidFill>
                  <a:schemeClr val="tx1"/>
                </a:solidFill>
              </a:rPr>
              <a:t>, bankovní záruky, provozní a režijní výdaje, rezervy,...</a:t>
            </a:r>
          </a:p>
          <a:p>
            <a:r>
              <a:rPr lang="cs-CZ" sz="1600" dirty="0">
                <a:solidFill>
                  <a:schemeClr val="tx1"/>
                </a:solidFill>
              </a:rPr>
              <a:t>výdaje nad stanovené </a:t>
            </a:r>
            <a:r>
              <a:rPr lang="cs-CZ" sz="1600" dirty="0" smtClean="0">
                <a:solidFill>
                  <a:schemeClr val="tx1"/>
                </a:solidFill>
              </a:rPr>
              <a:t>limity…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200" b="1" dirty="0" smtClean="0">
                <a:solidFill>
                  <a:srgbClr val="FF0000"/>
                </a:solidFill>
                <a:hlinkClick r:id="rId2"/>
              </a:rPr>
              <a:t>https://irop.mmr.cz/cs/vyzvy/seznam/vyzva-c-95-vybrane-useky-silnic-ii-a-iii-tridy-iv</a:t>
            </a:r>
            <a:endParaRPr lang="cs-CZ" sz="1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 dirty="0" smtClean="0"/>
              <a:t>95. výzva IROP „Vybrané </a:t>
            </a:r>
            <a:r>
              <a:rPr lang="cs-CZ" dirty="0"/>
              <a:t>úseky silnic</a:t>
            </a:r>
            <a:br>
              <a:rPr lang="cs-CZ" dirty="0"/>
            </a:br>
            <a:r>
              <a:rPr lang="cs-CZ" dirty="0"/>
              <a:t>II. a III. třídy – </a:t>
            </a:r>
            <a:r>
              <a:rPr lang="cs-CZ" dirty="0" smtClean="0"/>
              <a:t>IV“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76421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8259856" cy="6403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 smtClean="0">
                <a:solidFill>
                  <a:srgbClr val="1D70B8"/>
                </a:solidFill>
              </a:rPr>
              <a:t>Povinné přílohy žádosti o podporu I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b="1" dirty="0">
                <a:solidFill>
                  <a:schemeClr val="tx1"/>
                </a:solidFill>
              </a:rPr>
              <a:t>Plná moc	</a:t>
            </a:r>
            <a:r>
              <a:rPr lang="cs-CZ" sz="1600" i="1" dirty="0" smtClean="0">
                <a:solidFill>
                  <a:schemeClr val="tx1"/>
                </a:solidFill>
              </a:rPr>
              <a:t>při přenesení </a:t>
            </a:r>
            <a:r>
              <a:rPr lang="cs-CZ" sz="1600" i="1" dirty="0">
                <a:solidFill>
                  <a:schemeClr val="tx1"/>
                </a:solidFill>
              </a:rPr>
              <a:t>pravomocí na jinou </a:t>
            </a:r>
            <a:r>
              <a:rPr lang="cs-CZ" sz="1600" i="1" dirty="0" smtClean="0">
                <a:solidFill>
                  <a:schemeClr val="tx1"/>
                </a:solidFill>
              </a:rPr>
              <a:t>osobu; /usnesení zastupitelstva</a:t>
            </a:r>
            <a:endParaRPr lang="cs-CZ" sz="1600" i="1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800" b="1" dirty="0" smtClean="0">
                <a:solidFill>
                  <a:schemeClr val="tx1"/>
                </a:solidFill>
              </a:rPr>
              <a:t>Zadávací </a:t>
            </a:r>
            <a:r>
              <a:rPr lang="cs-CZ" sz="1800" b="1" dirty="0">
                <a:solidFill>
                  <a:schemeClr val="tx1"/>
                </a:solidFill>
              </a:rPr>
              <a:t>a </a:t>
            </a:r>
            <a:r>
              <a:rPr lang="cs-CZ" sz="1800" b="1" dirty="0" smtClean="0">
                <a:solidFill>
                  <a:schemeClr val="tx1"/>
                </a:solidFill>
              </a:rPr>
              <a:t>výběrová řízení</a:t>
            </a:r>
            <a:r>
              <a:rPr lang="cs-CZ" sz="1800" b="1" dirty="0">
                <a:solidFill>
                  <a:schemeClr val="tx1"/>
                </a:solidFill>
              </a:rPr>
              <a:t>	</a:t>
            </a:r>
            <a:r>
              <a:rPr lang="cs-CZ" sz="1600" i="1" dirty="0" smtClean="0">
                <a:solidFill>
                  <a:schemeClr val="tx1"/>
                </a:solidFill>
              </a:rPr>
              <a:t>jen </a:t>
            </a:r>
            <a:r>
              <a:rPr lang="cs-CZ" sz="1600" i="1" dirty="0">
                <a:solidFill>
                  <a:schemeClr val="tx1"/>
                </a:solidFill>
              </a:rPr>
              <a:t>uzavřená smlouva na plnění zakázky</a:t>
            </a:r>
            <a:endParaRPr lang="cs-CZ" sz="1800" i="1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800" b="1" dirty="0">
                <a:solidFill>
                  <a:schemeClr val="tx1"/>
                </a:solidFill>
              </a:rPr>
              <a:t>Studie </a:t>
            </a:r>
            <a:r>
              <a:rPr lang="cs-CZ" sz="1800" b="1" dirty="0" smtClean="0">
                <a:solidFill>
                  <a:schemeClr val="tx1"/>
                </a:solidFill>
              </a:rPr>
              <a:t>proveditelnosti	</a:t>
            </a:r>
            <a:r>
              <a:rPr lang="cs-CZ" sz="1600" i="1" dirty="0">
                <a:solidFill>
                  <a:schemeClr val="tx1"/>
                </a:solidFill>
              </a:rPr>
              <a:t>VŽDY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b="1" dirty="0" smtClean="0">
                <a:solidFill>
                  <a:schemeClr val="tx1"/>
                </a:solidFill>
              </a:rPr>
              <a:t>Územní rozhodnutí nebo </a:t>
            </a:r>
            <a:r>
              <a:rPr lang="cs-CZ" sz="1800" b="1" dirty="0">
                <a:solidFill>
                  <a:schemeClr val="tx1"/>
                </a:solidFill>
              </a:rPr>
              <a:t>územní souhlas nebo veřejnoprávní smlouva nahrazující územní </a:t>
            </a:r>
            <a:r>
              <a:rPr lang="cs-CZ" sz="1800" b="1" dirty="0" smtClean="0">
                <a:solidFill>
                  <a:schemeClr val="tx1"/>
                </a:solidFill>
              </a:rPr>
              <a:t>řízení</a:t>
            </a:r>
          </a:p>
          <a:p>
            <a:pPr marL="0" indent="0">
              <a:buNone/>
            </a:pPr>
            <a:r>
              <a:rPr lang="cs-CZ" sz="1800" i="1" dirty="0">
                <a:solidFill>
                  <a:schemeClr val="tx1"/>
                </a:solidFill>
              </a:rPr>
              <a:t>	</a:t>
            </a:r>
            <a:r>
              <a:rPr lang="cs-CZ" sz="1600" i="1" dirty="0" smtClean="0">
                <a:solidFill>
                  <a:schemeClr val="tx1"/>
                </a:solidFill>
              </a:rPr>
              <a:t>ÚR s nabytím právní moci nejpozději k datu podání žádosti o podporu</a:t>
            </a:r>
          </a:p>
          <a:p>
            <a:pPr marL="0" indent="0">
              <a:buNone/>
            </a:pPr>
            <a:r>
              <a:rPr lang="cs-CZ" sz="1600" i="1" dirty="0">
                <a:solidFill>
                  <a:schemeClr val="tx1"/>
                </a:solidFill>
              </a:rPr>
              <a:t>	</a:t>
            </a:r>
            <a:r>
              <a:rPr lang="cs-CZ" sz="1600" i="1" dirty="0" smtClean="0">
                <a:solidFill>
                  <a:schemeClr val="tx1"/>
                </a:solidFill>
              </a:rPr>
              <a:t>nebo ÚS vydaný nejpozději k </a:t>
            </a:r>
            <a:r>
              <a:rPr lang="cs-CZ" sz="1600" i="1" dirty="0">
                <a:solidFill>
                  <a:schemeClr val="tx1"/>
                </a:solidFill>
              </a:rPr>
              <a:t>datu podání žádosti o </a:t>
            </a:r>
            <a:r>
              <a:rPr lang="cs-CZ" sz="1600" i="1" dirty="0" smtClean="0">
                <a:solidFill>
                  <a:schemeClr val="tx1"/>
                </a:solidFill>
              </a:rPr>
              <a:t>podporu</a:t>
            </a:r>
          </a:p>
          <a:p>
            <a:pPr marL="0" indent="0">
              <a:buNone/>
            </a:pPr>
            <a:r>
              <a:rPr lang="cs-CZ" sz="1600" i="1" dirty="0">
                <a:solidFill>
                  <a:schemeClr val="tx1"/>
                </a:solidFill>
              </a:rPr>
              <a:t>	</a:t>
            </a:r>
            <a:r>
              <a:rPr lang="cs-CZ" sz="1600" i="1" dirty="0" smtClean="0">
                <a:solidFill>
                  <a:schemeClr val="tx1"/>
                </a:solidFill>
              </a:rPr>
              <a:t>nebo VPS nahrazující územní řízení účinná nejpozději k datu podání</a:t>
            </a:r>
          </a:p>
          <a:p>
            <a:pPr marL="0" indent="0">
              <a:buNone/>
            </a:pPr>
            <a:r>
              <a:rPr lang="cs-CZ" sz="1600" i="1" dirty="0">
                <a:solidFill>
                  <a:schemeClr val="tx1"/>
                </a:solidFill>
              </a:rPr>
              <a:t>	</a:t>
            </a:r>
            <a:r>
              <a:rPr lang="cs-CZ" sz="1600" i="1" dirty="0" smtClean="0">
                <a:solidFill>
                  <a:schemeClr val="tx1"/>
                </a:solidFill>
              </a:rPr>
              <a:t>nebo nic (v případě </a:t>
            </a:r>
            <a:r>
              <a:rPr lang="cs-CZ" sz="1600" i="1" dirty="0" err="1" smtClean="0">
                <a:solidFill>
                  <a:schemeClr val="tx1"/>
                </a:solidFill>
              </a:rPr>
              <a:t>nerelevance</a:t>
            </a:r>
            <a:r>
              <a:rPr lang="cs-CZ" sz="1600" i="1" dirty="0" smtClean="0">
                <a:solidFill>
                  <a:schemeClr val="tx1"/>
                </a:solidFill>
              </a:rPr>
              <a:t> nebo společného povolení/souhlasu)</a:t>
            </a:r>
          </a:p>
          <a:p>
            <a:pPr marL="0" indent="0">
              <a:buNone/>
            </a:pPr>
            <a:endParaRPr lang="cs-CZ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 dirty="0" smtClean="0"/>
              <a:t>95. výzva IROP „Vybrané </a:t>
            </a:r>
            <a:r>
              <a:rPr lang="cs-CZ" dirty="0"/>
              <a:t>úseky silnic</a:t>
            </a:r>
            <a:br>
              <a:rPr lang="cs-CZ" dirty="0"/>
            </a:br>
            <a:r>
              <a:rPr lang="cs-CZ" dirty="0"/>
              <a:t>II. a III. třídy – </a:t>
            </a:r>
            <a:r>
              <a:rPr lang="cs-CZ" dirty="0" smtClean="0"/>
              <a:t>IV“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6706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8259856" cy="6403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 smtClean="0">
                <a:solidFill>
                  <a:srgbClr val="1D70B8"/>
                </a:solidFill>
              </a:rPr>
              <a:t>Povinné přílohy žádosti o podporu II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cs-CZ" sz="1800" b="1" dirty="0" smtClean="0">
                <a:solidFill>
                  <a:schemeClr val="tx1"/>
                </a:solidFill>
              </a:rPr>
              <a:t>Žádost </a:t>
            </a:r>
            <a:r>
              <a:rPr lang="cs-CZ" sz="1800" b="1" dirty="0">
                <a:solidFill>
                  <a:schemeClr val="tx1"/>
                </a:solidFill>
              </a:rPr>
              <a:t>o stavební povolení nebo ohlášení, případně stavební povolení nebo souhlas s provedením ohlášeného stavebního záměru nebo veřejnoprávní smlouva nahrazující stavební povolení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600" i="1" dirty="0" smtClean="0">
                <a:solidFill>
                  <a:schemeClr val="tx1"/>
                </a:solidFill>
              </a:rPr>
              <a:t>VŽDY</a:t>
            </a:r>
          </a:p>
          <a:p>
            <a:pPr marL="0" indent="0">
              <a:buNone/>
            </a:pPr>
            <a:r>
              <a:rPr lang="cs-CZ" sz="1600" i="1" dirty="0" smtClean="0">
                <a:solidFill>
                  <a:schemeClr val="tx1"/>
                </a:solidFill>
              </a:rPr>
              <a:t>… také oznámení stavebního </a:t>
            </a:r>
            <a:r>
              <a:rPr lang="cs-CZ" sz="1600" i="1" dirty="0">
                <a:solidFill>
                  <a:schemeClr val="tx1"/>
                </a:solidFill>
              </a:rPr>
              <a:t>záměru s certifikátem autorizovaného </a:t>
            </a:r>
            <a:r>
              <a:rPr lang="cs-CZ" sz="1600" i="1" dirty="0" smtClean="0">
                <a:solidFill>
                  <a:schemeClr val="tx1"/>
                </a:solidFill>
              </a:rPr>
              <a:t>inspektora, návrh VPS, společné povolení, společný souhlas, VPS nahrazující ÚR a SP</a:t>
            </a:r>
          </a:p>
          <a:p>
            <a:pPr marL="0" indent="0">
              <a:buNone/>
            </a:pPr>
            <a:r>
              <a:rPr lang="cs-CZ" sz="1600" i="1" dirty="0" smtClean="0">
                <a:solidFill>
                  <a:schemeClr val="tx1"/>
                </a:solidFill>
              </a:rPr>
              <a:t>dokument </a:t>
            </a:r>
            <a:r>
              <a:rPr lang="cs-CZ" sz="1600" i="1" dirty="0">
                <a:solidFill>
                  <a:schemeClr val="tx1"/>
                </a:solidFill>
              </a:rPr>
              <a:t>je nutné doložit s datem </a:t>
            </a:r>
            <a:r>
              <a:rPr lang="cs-CZ" sz="1600" i="1" dirty="0" smtClean="0">
                <a:solidFill>
                  <a:schemeClr val="tx1"/>
                </a:solidFill>
              </a:rPr>
              <a:t>nabytí právní moci / vydání / nabytí 	účinnosti / potvrzení stavebním úřadem vydání </a:t>
            </a:r>
            <a:r>
              <a:rPr lang="cs-CZ" sz="1600" i="1" dirty="0">
                <a:solidFill>
                  <a:schemeClr val="tx1"/>
                </a:solidFill>
              </a:rPr>
              <a:t>nejpozději v den podání žádosti </a:t>
            </a:r>
            <a:r>
              <a:rPr lang="cs-CZ" sz="1600" i="1" dirty="0" smtClean="0">
                <a:solidFill>
                  <a:schemeClr val="tx1"/>
                </a:solidFill>
              </a:rPr>
              <a:t>o </a:t>
            </a:r>
            <a:r>
              <a:rPr lang="cs-CZ" sz="1600" i="1" dirty="0">
                <a:solidFill>
                  <a:schemeClr val="tx1"/>
                </a:solidFill>
              </a:rPr>
              <a:t>podporu</a:t>
            </a:r>
          </a:p>
          <a:p>
            <a:pPr marL="0" indent="0">
              <a:buNone/>
            </a:pPr>
            <a:r>
              <a:rPr lang="cs-CZ" sz="1600" i="1" dirty="0" smtClean="0">
                <a:solidFill>
                  <a:schemeClr val="tx1"/>
                </a:solidFill>
              </a:rPr>
              <a:t>více dokumentů dle Z č. 183/2006 Sb. ke stavbě/projektu </a:t>
            </a:r>
            <a:r>
              <a:rPr lang="cs-CZ" sz="1600" i="1" dirty="0">
                <a:solidFill>
                  <a:schemeClr val="tx1"/>
                </a:solidFill>
              </a:rPr>
              <a:t>– </a:t>
            </a:r>
            <a:r>
              <a:rPr lang="cs-CZ" sz="1600" i="1" dirty="0" smtClean="0">
                <a:solidFill>
                  <a:schemeClr val="tx1"/>
                </a:solidFill>
              </a:rPr>
              <a:t>předložit všechny</a:t>
            </a:r>
            <a:endParaRPr lang="cs-CZ" sz="16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i="1" dirty="0" smtClean="0">
                <a:solidFill>
                  <a:schemeClr val="tx1"/>
                </a:solidFill>
              </a:rPr>
              <a:t>nejpozději </a:t>
            </a:r>
            <a:r>
              <a:rPr lang="cs-CZ" sz="1600" i="1" dirty="0">
                <a:solidFill>
                  <a:schemeClr val="tx1"/>
                </a:solidFill>
              </a:rPr>
              <a:t>do vydání Rozhodnutí o poskytnutí dotace nutno doložit </a:t>
            </a:r>
            <a:r>
              <a:rPr lang="cs-CZ" sz="1600" i="1" dirty="0" smtClean="0">
                <a:solidFill>
                  <a:schemeClr val="tx1"/>
                </a:solidFill>
              </a:rPr>
              <a:t>platné stavební (společné) povolení </a:t>
            </a:r>
            <a:r>
              <a:rPr lang="cs-CZ" sz="1600" i="1" dirty="0">
                <a:solidFill>
                  <a:schemeClr val="tx1"/>
                </a:solidFill>
              </a:rPr>
              <a:t>s nabytím právní moci </a:t>
            </a:r>
            <a:r>
              <a:rPr lang="cs-CZ" sz="1600" i="1" dirty="0" smtClean="0">
                <a:solidFill>
                  <a:schemeClr val="tx1"/>
                </a:solidFill>
              </a:rPr>
              <a:t>/ souhlas s provedením </a:t>
            </a:r>
            <a:r>
              <a:rPr lang="cs-CZ" sz="1600" i="1" dirty="0">
                <a:solidFill>
                  <a:schemeClr val="tx1"/>
                </a:solidFill>
              </a:rPr>
              <a:t>ohlášeného stavebního </a:t>
            </a:r>
            <a:r>
              <a:rPr lang="cs-CZ" sz="1600" i="1" dirty="0" smtClean="0">
                <a:solidFill>
                  <a:schemeClr val="tx1"/>
                </a:solidFill>
              </a:rPr>
              <a:t>záměru (společný souhlas) / účinnou VPS / oznámení SZ s </a:t>
            </a:r>
            <a:r>
              <a:rPr lang="cs-CZ" sz="1600" i="1" dirty="0">
                <a:solidFill>
                  <a:schemeClr val="tx1"/>
                </a:solidFill>
              </a:rPr>
              <a:t>certifikátem </a:t>
            </a:r>
            <a:r>
              <a:rPr lang="cs-CZ" sz="1600" i="1" dirty="0" smtClean="0">
                <a:solidFill>
                  <a:schemeClr val="tx1"/>
                </a:solidFill>
              </a:rPr>
              <a:t>AI</a:t>
            </a:r>
            <a:br>
              <a:rPr lang="cs-CZ" sz="1600" i="1" dirty="0" smtClean="0">
                <a:solidFill>
                  <a:schemeClr val="tx1"/>
                </a:solidFill>
              </a:rPr>
            </a:br>
            <a:r>
              <a:rPr lang="cs-CZ" sz="1600" i="1" dirty="0" smtClean="0">
                <a:solidFill>
                  <a:schemeClr val="tx1"/>
                </a:solidFill>
              </a:rPr>
              <a:t>s platným právem provést stavbu, </a:t>
            </a:r>
            <a:r>
              <a:rPr lang="cs-CZ" sz="1600" i="1" dirty="0">
                <a:solidFill>
                  <a:schemeClr val="tx1"/>
                </a:solidFill>
              </a:rPr>
              <a:t>a to </a:t>
            </a:r>
            <a:r>
              <a:rPr lang="cs-CZ" sz="1600" i="1" u="sng" dirty="0" smtClean="0">
                <a:solidFill>
                  <a:schemeClr val="tx1"/>
                </a:solidFill>
              </a:rPr>
              <a:t>do 1 roku od </a:t>
            </a:r>
            <a:r>
              <a:rPr lang="cs-CZ" sz="1600" i="1" u="sng" dirty="0">
                <a:solidFill>
                  <a:schemeClr val="tx1"/>
                </a:solidFill>
              </a:rPr>
              <a:t>podání </a:t>
            </a:r>
            <a:r>
              <a:rPr lang="cs-CZ" sz="1600" i="1" u="sng" dirty="0" smtClean="0">
                <a:solidFill>
                  <a:schemeClr val="tx1"/>
                </a:solidFill>
              </a:rPr>
              <a:t>žádosti o podporu</a:t>
            </a:r>
            <a:endParaRPr lang="cs-CZ" sz="1600" i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 dirty="0" smtClean="0"/>
              <a:t>95. výzva IROP „Vybrané </a:t>
            </a:r>
            <a:r>
              <a:rPr lang="cs-CZ" dirty="0"/>
              <a:t>úseky silnic</a:t>
            </a:r>
            <a:br>
              <a:rPr lang="cs-CZ" dirty="0"/>
            </a:br>
            <a:r>
              <a:rPr lang="cs-CZ" dirty="0"/>
              <a:t>II. a III. třídy – </a:t>
            </a:r>
            <a:r>
              <a:rPr lang="cs-CZ" dirty="0" smtClean="0"/>
              <a:t>IV“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08818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8259856" cy="6403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 smtClean="0">
                <a:solidFill>
                  <a:srgbClr val="1D70B8"/>
                </a:solidFill>
              </a:rPr>
              <a:t>Povinné přílohy žádosti o podporu III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cs-CZ" sz="1800" b="1" dirty="0" smtClean="0">
                <a:solidFill>
                  <a:schemeClr val="tx1"/>
                </a:solidFill>
              </a:rPr>
              <a:t>Projektová dokumentace pro vydání stavebního povolení</a:t>
            </a:r>
            <a:br>
              <a:rPr lang="cs-CZ" sz="1800" b="1" dirty="0" smtClean="0">
                <a:solidFill>
                  <a:schemeClr val="tx1"/>
                </a:solidFill>
              </a:rPr>
            </a:br>
            <a:r>
              <a:rPr lang="cs-CZ" sz="1800" b="1" dirty="0" smtClean="0">
                <a:solidFill>
                  <a:schemeClr val="tx1"/>
                </a:solidFill>
              </a:rPr>
              <a:t>nebo pro ohlášení stavby	</a:t>
            </a:r>
            <a:r>
              <a:rPr lang="cs-CZ" sz="1800" i="1" dirty="0">
                <a:solidFill>
                  <a:schemeClr val="tx1"/>
                </a:solidFill>
              </a:rPr>
              <a:t> </a:t>
            </a:r>
            <a:r>
              <a:rPr lang="cs-CZ" sz="1600" i="1" dirty="0">
                <a:solidFill>
                  <a:schemeClr val="tx1"/>
                </a:solidFill>
              </a:rPr>
              <a:t>VŽDY</a:t>
            </a:r>
            <a:endParaRPr lang="cs-CZ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i="1" dirty="0">
                <a:solidFill>
                  <a:schemeClr val="tx1"/>
                </a:solidFill>
              </a:rPr>
              <a:t>	</a:t>
            </a:r>
            <a:r>
              <a:rPr lang="cs-CZ" sz="1600" i="1" dirty="0" smtClean="0">
                <a:solidFill>
                  <a:schemeClr val="tx1"/>
                </a:solidFill>
              </a:rPr>
              <a:t>u rekonstrukce/modernizace spočívající pouze v zesílení krytu vozovky</a:t>
            </a:r>
            <a:br>
              <a:rPr lang="cs-CZ" sz="1600" i="1" dirty="0" smtClean="0">
                <a:solidFill>
                  <a:schemeClr val="tx1"/>
                </a:solidFill>
              </a:rPr>
            </a:br>
            <a:r>
              <a:rPr lang="cs-CZ" sz="1600" i="1" dirty="0" smtClean="0">
                <a:solidFill>
                  <a:schemeClr val="tx1"/>
                </a:solidFill>
              </a:rPr>
              <a:t>	žadatel předkládá PD vč. diagnostického posudku (</a:t>
            </a:r>
            <a:r>
              <a:rPr lang="cs-CZ" sz="1600" b="1" i="1" dirty="0" smtClean="0">
                <a:solidFill>
                  <a:schemeClr val="tx1"/>
                </a:solidFill>
              </a:rPr>
              <a:t>zpracovaného na základě 	diagnostického průzkumu v souladu s TP 87</a:t>
            </a:r>
            <a:r>
              <a:rPr lang="cs-CZ" sz="1600" i="1" dirty="0" smtClean="0">
                <a:solidFill>
                  <a:schemeClr val="tx1"/>
                </a:solidFill>
              </a:rPr>
              <a:t>), přičemž stáří posudku</a:t>
            </a:r>
            <a:br>
              <a:rPr lang="cs-CZ" sz="1600" i="1" dirty="0" smtClean="0">
                <a:solidFill>
                  <a:schemeClr val="tx1"/>
                </a:solidFill>
              </a:rPr>
            </a:br>
            <a:r>
              <a:rPr lang="cs-CZ" sz="1600" i="1" dirty="0" smtClean="0">
                <a:solidFill>
                  <a:schemeClr val="tx1"/>
                </a:solidFill>
              </a:rPr>
              <a:t>	a jeho případné aktualizace nesmí přesáhnout 36 měsíců před podáním 	žádosti na stavební úřad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cs-CZ" sz="1800" b="1" dirty="0" smtClean="0">
                <a:solidFill>
                  <a:schemeClr val="tx1"/>
                </a:solidFill>
              </a:rPr>
              <a:t>Položkový rozpočet stavby	</a:t>
            </a:r>
            <a:r>
              <a:rPr lang="cs-CZ" sz="1600" i="1" dirty="0" smtClean="0">
                <a:solidFill>
                  <a:schemeClr val="tx1"/>
                </a:solidFill>
              </a:rPr>
              <a:t>VŽDY</a:t>
            </a:r>
            <a:endParaRPr lang="cs-CZ" sz="16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i="1" dirty="0">
                <a:solidFill>
                  <a:schemeClr val="tx1"/>
                </a:solidFill>
              </a:rPr>
              <a:t>	</a:t>
            </a:r>
            <a:r>
              <a:rPr lang="cs-CZ" sz="1600" i="1" dirty="0" smtClean="0">
                <a:solidFill>
                  <a:schemeClr val="tx1"/>
                </a:solidFill>
              </a:rPr>
              <a:t>rozpočet </a:t>
            </a:r>
            <a:r>
              <a:rPr lang="cs-CZ" sz="1600" i="1" dirty="0">
                <a:solidFill>
                  <a:schemeClr val="tx1"/>
                </a:solidFill>
              </a:rPr>
              <a:t>s jednoznačným členěním Z/NZ výdajů a H/V </a:t>
            </a:r>
            <a:r>
              <a:rPr lang="cs-CZ" sz="1600" i="1" dirty="0" smtClean="0">
                <a:solidFill>
                  <a:schemeClr val="tx1"/>
                </a:solidFill>
              </a:rPr>
              <a:t>aktivit</a:t>
            </a:r>
          </a:p>
          <a:p>
            <a:pPr marL="0" indent="0">
              <a:buNone/>
            </a:pPr>
            <a:r>
              <a:rPr lang="cs-CZ" sz="1600" i="1" dirty="0">
                <a:solidFill>
                  <a:schemeClr val="tx1"/>
                </a:solidFill>
              </a:rPr>
              <a:t>	</a:t>
            </a:r>
            <a:r>
              <a:rPr lang="cs-CZ" sz="1600" i="1" dirty="0" smtClean="0">
                <a:solidFill>
                  <a:schemeClr val="tx1"/>
                </a:solidFill>
              </a:rPr>
              <a:t>stavební rozpočet k PD v .</a:t>
            </a:r>
            <a:r>
              <a:rPr lang="cs-CZ" sz="1600" i="1" dirty="0" err="1" smtClean="0">
                <a:solidFill>
                  <a:schemeClr val="tx1"/>
                </a:solidFill>
              </a:rPr>
              <a:t>pdf</a:t>
            </a:r>
            <a:r>
              <a:rPr lang="cs-CZ" sz="1600" i="1" dirty="0" smtClean="0">
                <a:solidFill>
                  <a:schemeClr val="tx1"/>
                </a:solidFill>
              </a:rPr>
              <a:t> nebo </a:t>
            </a:r>
            <a:r>
              <a:rPr lang="cs-CZ" sz="1600" i="1" dirty="0">
                <a:solidFill>
                  <a:schemeClr val="tx1"/>
                </a:solidFill>
              </a:rPr>
              <a:t>položkový rozpočet </a:t>
            </a:r>
            <a:r>
              <a:rPr lang="cs-CZ" sz="1600" i="1" dirty="0" smtClean="0">
                <a:solidFill>
                  <a:schemeClr val="tx1"/>
                </a:solidFill>
              </a:rPr>
              <a:t>k VZ dle V 169/2016</a:t>
            </a:r>
            <a:br>
              <a:rPr lang="cs-CZ" sz="1600" i="1" dirty="0" smtClean="0">
                <a:solidFill>
                  <a:schemeClr val="tx1"/>
                </a:solidFill>
              </a:rPr>
            </a:br>
            <a:r>
              <a:rPr lang="cs-CZ" sz="1600" i="1" dirty="0" smtClean="0">
                <a:solidFill>
                  <a:schemeClr val="tx1"/>
                </a:solidFill>
              </a:rPr>
              <a:t>	v .</a:t>
            </a:r>
            <a:r>
              <a:rPr lang="cs-CZ" sz="1600" i="1" dirty="0" err="1" smtClean="0">
                <a:solidFill>
                  <a:schemeClr val="tx1"/>
                </a:solidFill>
              </a:rPr>
              <a:t>pdf</a:t>
            </a:r>
            <a:r>
              <a:rPr lang="cs-CZ" sz="1600" i="1" dirty="0" smtClean="0">
                <a:solidFill>
                  <a:schemeClr val="tx1"/>
                </a:solidFill>
              </a:rPr>
              <a:t> a živém formátu (speciální nebo výstupní .</a:t>
            </a:r>
            <a:r>
              <a:rPr lang="cs-CZ" sz="1600" i="1" dirty="0" err="1" smtClean="0">
                <a:solidFill>
                  <a:schemeClr val="tx1"/>
                </a:solidFill>
              </a:rPr>
              <a:t>xls</a:t>
            </a:r>
            <a:r>
              <a:rPr lang="cs-CZ" sz="1600" i="1" dirty="0" smtClean="0">
                <a:solidFill>
                  <a:schemeClr val="tx1"/>
                </a:solidFill>
              </a:rPr>
              <a:t>), + </a:t>
            </a:r>
            <a:r>
              <a:rPr lang="cs-CZ" sz="1600" i="1" dirty="0" err="1" smtClean="0">
                <a:solidFill>
                  <a:schemeClr val="tx1"/>
                </a:solidFill>
              </a:rPr>
              <a:t>vysoutěžený</a:t>
            </a:r>
            <a:endParaRPr lang="cs-CZ" sz="16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i="1" dirty="0">
                <a:solidFill>
                  <a:schemeClr val="tx1"/>
                </a:solidFill>
              </a:rPr>
              <a:t>	</a:t>
            </a:r>
            <a:r>
              <a:rPr lang="cs-CZ" sz="1600" i="1" dirty="0" smtClean="0">
                <a:solidFill>
                  <a:schemeClr val="tx1"/>
                </a:solidFill>
              </a:rPr>
              <a:t>více položkových rozpočtů – předložit všechny</a:t>
            </a:r>
            <a:endParaRPr lang="cs-CZ" sz="1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 dirty="0" smtClean="0"/>
              <a:t>95. výzva IROP „Vybrané </a:t>
            </a:r>
            <a:r>
              <a:rPr lang="cs-CZ" dirty="0"/>
              <a:t>úseky silnic</a:t>
            </a:r>
            <a:br>
              <a:rPr lang="cs-CZ" dirty="0"/>
            </a:br>
            <a:r>
              <a:rPr lang="cs-CZ" dirty="0"/>
              <a:t>II. a III. třídy – </a:t>
            </a:r>
            <a:r>
              <a:rPr lang="cs-CZ" dirty="0" smtClean="0"/>
              <a:t>IV“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82042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42122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Osnova studie proveditelnosti</a:t>
            </a:r>
            <a:endParaRPr lang="cs-CZ" sz="1600" b="1" dirty="0">
              <a:solidFill>
                <a:srgbClr val="1D70B8"/>
              </a:solidFill>
            </a:endParaRPr>
          </a:p>
          <a:p>
            <a:r>
              <a:rPr lang="cs-CZ" sz="1600" dirty="0" smtClean="0">
                <a:solidFill>
                  <a:schemeClr val="tx1"/>
                </a:solidFill>
              </a:rPr>
              <a:t>např. kapitola 3 Charakteristika projektu a jeho souladu s programem: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(všechny) dotčené </a:t>
            </a:r>
            <a:r>
              <a:rPr lang="cs-CZ" sz="1600" dirty="0">
                <a:solidFill>
                  <a:schemeClr val="tx1"/>
                </a:solidFill>
              </a:rPr>
              <a:t>úseky Prioritní regionální silniční </a:t>
            </a:r>
            <a:r>
              <a:rPr lang="cs-CZ" sz="1600" dirty="0" smtClean="0">
                <a:solidFill>
                  <a:schemeClr val="tx1"/>
                </a:solidFill>
              </a:rPr>
              <a:t>sítě</a:t>
            </a:r>
          </a:p>
          <a:p>
            <a:pPr lvl="1"/>
            <a:r>
              <a:rPr lang="cs-CZ" sz="1600" b="1" dirty="0">
                <a:solidFill>
                  <a:schemeClr val="tx1"/>
                </a:solidFill>
              </a:rPr>
              <a:t>p</a:t>
            </a:r>
            <a:r>
              <a:rPr lang="cs-CZ" sz="1600" b="1" dirty="0" smtClean="0">
                <a:solidFill>
                  <a:schemeClr val="tx1"/>
                </a:solidFill>
              </a:rPr>
              <a:t>opis vazeb na jiné projekty na silniční síti včetně projektů v IROP</a:t>
            </a:r>
            <a:endParaRPr lang="cs-CZ" sz="1600" b="1" dirty="0">
              <a:solidFill>
                <a:schemeClr val="tx1"/>
              </a:solidFill>
            </a:endParaRPr>
          </a:p>
          <a:p>
            <a:r>
              <a:rPr lang="cs-CZ" sz="1600" dirty="0" smtClean="0">
                <a:solidFill>
                  <a:schemeClr val="tx1"/>
                </a:solidFill>
              </a:rPr>
              <a:t>kapitola 4 Podrobný popis projektu:</a:t>
            </a:r>
            <a:endParaRPr lang="cs-CZ" sz="1600" dirty="0">
              <a:solidFill>
                <a:schemeClr val="tx1"/>
              </a:solidFill>
            </a:endParaRP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popis znaků rekonstrukce/modernizace </a:t>
            </a:r>
            <a:r>
              <a:rPr lang="cs-CZ" sz="1600" dirty="0" smtClean="0">
                <a:solidFill>
                  <a:schemeClr val="tx1"/>
                </a:solidFill>
              </a:rPr>
              <a:t>dle </a:t>
            </a:r>
            <a:r>
              <a:rPr lang="cs-CZ" sz="1600" dirty="0">
                <a:solidFill>
                  <a:schemeClr val="tx1"/>
                </a:solidFill>
              </a:rPr>
              <a:t>Pravidel</a:t>
            </a:r>
            <a:r>
              <a:rPr lang="cs-CZ" sz="1600" dirty="0" smtClean="0">
                <a:solidFill>
                  <a:schemeClr val="tx1"/>
                </a:solidFill>
              </a:rPr>
              <a:t>, uvedení </a:t>
            </a:r>
            <a:r>
              <a:rPr lang="cs-CZ" sz="1600" dirty="0">
                <a:solidFill>
                  <a:schemeClr val="tx1"/>
                </a:solidFill>
              </a:rPr>
              <a:t>odkazu na příslušné části PD/DP</a:t>
            </a:r>
            <a:r>
              <a:rPr lang="cs-CZ" sz="1600" dirty="0" smtClean="0">
                <a:solidFill>
                  <a:schemeClr val="tx1"/>
                </a:solidFill>
              </a:rPr>
              <a:t>, pouze </a:t>
            </a:r>
            <a:r>
              <a:rPr lang="cs-CZ" sz="1600" dirty="0">
                <a:solidFill>
                  <a:schemeClr val="tx1"/>
                </a:solidFill>
              </a:rPr>
              <a:t>zesílení krytu vozovky – vyplnění tabulky tlouštěk dle PD a </a:t>
            </a:r>
            <a:r>
              <a:rPr lang="cs-CZ" sz="1600" dirty="0" smtClean="0">
                <a:solidFill>
                  <a:schemeClr val="tx1"/>
                </a:solidFill>
              </a:rPr>
              <a:t>DP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zdůvodnění </a:t>
            </a:r>
            <a:r>
              <a:rPr lang="cs-CZ" sz="1600" dirty="0">
                <a:solidFill>
                  <a:schemeClr val="tx1"/>
                </a:solidFill>
              </a:rPr>
              <a:t>způsobilosti vyvolaných </a:t>
            </a:r>
            <a:r>
              <a:rPr lang="cs-CZ" sz="1600" dirty="0" smtClean="0">
                <a:solidFill>
                  <a:schemeClr val="tx1"/>
                </a:solidFill>
              </a:rPr>
              <a:t>investic; </a:t>
            </a:r>
            <a:r>
              <a:rPr lang="cs-CZ" sz="1600" b="1" dirty="0" smtClean="0">
                <a:solidFill>
                  <a:schemeClr val="tx1"/>
                </a:solidFill>
              </a:rPr>
              <a:t>popis </a:t>
            </a:r>
            <a:r>
              <a:rPr lang="pl-PL" sz="1600" b="1" dirty="0" smtClean="0">
                <a:solidFill>
                  <a:schemeClr val="tx1"/>
                </a:solidFill>
              </a:rPr>
              <a:t>návrhové </a:t>
            </a:r>
            <a:r>
              <a:rPr lang="pl-PL" sz="1600" b="1" dirty="0">
                <a:solidFill>
                  <a:schemeClr val="tx1"/>
                </a:solidFill>
              </a:rPr>
              <a:t>kategorie silnice </a:t>
            </a:r>
            <a:r>
              <a:rPr lang="pl-PL" sz="1600" b="1" dirty="0" smtClean="0">
                <a:solidFill>
                  <a:schemeClr val="tx1"/>
                </a:solidFill>
              </a:rPr>
              <a:t>dle ČSN </a:t>
            </a:r>
            <a:r>
              <a:rPr lang="pl-PL" sz="1600" b="1" dirty="0">
                <a:solidFill>
                  <a:schemeClr val="tx1"/>
                </a:solidFill>
              </a:rPr>
              <a:t>73 6101</a:t>
            </a:r>
            <a:endParaRPr lang="cs-CZ" sz="1600" b="1" dirty="0" smtClean="0">
              <a:solidFill>
                <a:schemeClr val="tx1"/>
              </a:solidFill>
            </a:endParaRPr>
          </a:p>
          <a:p>
            <a:r>
              <a:rPr lang="cs-CZ" sz="1600" dirty="0" smtClean="0">
                <a:solidFill>
                  <a:schemeClr val="tx1"/>
                </a:solidFill>
              </a:rPr>
              <a:t>kapitola 8 Vliv projektu na životní prostředí:</a:t>
            </a:r>
            <a:endParaRPr lang="cs-CZ" sz="1600" dirty="0">
              <a:solidFill>
                <a:schemeClr val="tx1"/>
              </a:solidFill>
            </a:endParaRP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popis </a:t>
            </a:r>
            <a:r>
              <a:rPr lang="cs-CZ" sz="1600" dirty="0">
                <a:solidFill>
                  <a:schemeClr val="tx1"/>
                </a:solidFill>
              </a:rPr>
              <a:t>zjišťovacího </a:t>
            </a:r>
            <a:r>
              <a:rPr lang="cs-CZ" sz="1600" dirty="0" smtClean="0">
                <a:solidFill>
                  <a:schemeClr val="tx1"/>
                </a:solidFill>
              </a:rPr>
              <a:t>řízení/posuzování </a:t>
            </a:r>
            <a:r>
              <a:rPr lang="cs-CZ" sz="1600" dirty="0">
                <a:solidFill>
                  <a:schemeClr val="tx1"/>
                </a:solidFill>
              </a:rPr>
              <a:t>vlivů na </a:t>
            </a:r>
            <a:r>
              <a:rPr lang="cs-CZ" sz="1600" dirty="0" smtClean="0">
                <a:solidFill>
                  <a:schemeClr val="tx1"/>
                </a:solidFill>
              </a:rPr>
              <a:t>ŽP a příp. změn záměr vs. projekt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kapitola 12 Finanční analýza: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položkový rozpočet způsobilých výdajů a plán cash-</a:t>
            </a:r>
            <a:r>
              <a:rPr lang="cs-CZ" sz="1600" dirty="0" err="1" smtClean="0">
                <a:solidFill>
                  <a:schemeClr val="tx1"/>
                </a:solidFill>
              </a:rPr>
              <a:t>flow</a:t>
            </a:r>
            <a:r>
              <a:rPr lang="cs-CZ" sz="1600" dirty="0" smtClean="0">
                <a:solidFill>
                  <a:schemeClr val="tx1"/>
                </a:solidFill>
              </a:rPr>
              <a:t> pro realizaci i provoz</a:t>
            </a:r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b="1" dirty="0" smtClean="0">
                <a:solidFill>
                  <a:schemeClr val="tx1"/>
                </a:solidFill>
              </a:rPr>
              <a:t>kapitola 17 Podklady pro výpočet ukazatelů CBA – projekty nad 100 mil. Kč CZV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 dirty="0" smtClean="0"/>
              <a:t>95. výzva IROP „Vybrané </a:t>
            </a:r>
            <a:r>
              <a:rPr lang="cs-CZ" dirty="0"/>
              <a:t>úseky silnic</a:t>
            </a:r>
            <a:br>
              <a:rPr lang="cs-CZ" dirty="0"/>
            </a:br>
            <a:r>
              <a:rPr lang="cs-CZ" dirty="0"/>
              <a:t>II. a III. třídy – </a:t>
            </a:r>
            <a:r>
              <a:rPr lang="cs-CZ" dirty="0" smtClean="0"/>
              <a:t>IV“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7169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24641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Indikátory výstupu</a:t>
            </a:r>
          </a:p>
          <a:p>
            <a:r>
              <a:rPr lang="cs-CZ" sz="1600" dirty="0">
                <a:solidFill>
                  <a:schemeClr val="tx1"/>
                </a:solidFill>
              </a:rPr>
              <a:t>7 22 03 - Délka nových silnic II. třídy</a:t>
            </a:r>
          </a:p>
          <a:p>
            <a:r>
              <a:rPr lang="cs-CZ" sz="1600" dirty="0">
                <a:solidFill>
                  <a:schemeClr val="tx1"/>
                </a:solidFill>
              </a:rPr>
              <a:t>7 22 04 - Délka nových silnic III. třídy</a:t>
            </a:r>
          </a:p>
          <a:p>
            <a:r>
              <a:rPr lang="cs-CZ" sz="1600" dirty="0">
                <a:solidFill>
                  <a:schemeClr val="tx1"/>
                </a:solidFill>
              </a:rPr>
              <a:t>7 23 03 - Délka rekonstruovaných silnic II. třídy</a:t>
            </a:r>
          </a:p>
          <a:p>
            <a:r>
              <a:rPr lang="cs-CZ" sz="1600" dirty="0">
                <a:solidFill>
                  <a:schemeClr val="tx1"/>
                </a:solidFill>
              </a:rPr>
              <a:t>7 23 04 - Délka rekonstruovaných silnic III. </a:t>
            </a:r>
            <a:r>
              <a:rPr lang="cs-CZ" sz="1600" dirty="0" smtClean="0">
                <a:solidFill>
                  <a:schemeClr val="tx1"/>
                </a:solidFill>
              </a:rPr>
              <a:t>třídy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a jejich kombinace </a:t>
            </a:r>
            <a:endParaRPr lang="cs-CZ" sz="1600" dirty="0">
              <a:solidFill>
                <a:schemeClr val="tx1"/>
              </a:solidFill>
            </a:endParaRPr>
          </a:p>
          <a:p>
            <a:pPr lvl="1"/>
            <a:endParaRPr lang="cs-CZ" sz="1600" dirty="0" smtClean="0">
              <a:solidFill>
                <a:schemeClr val="tx1"/>
              </a:solidFill>
            </a:endParaRP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cílová hodnota – 3 des. </a:t>
            </a:r>
            <a:r>
              <a:rPr lang="cs-CZ" sz="1600" dirty="0">
                <a:solidFill>
                  <a:schemeClr val="tx1"/>
                </a:solidFill>
              </a:rPr>
              <a:t>m</a:t>
            </a:r>
            <a:r>
              <a:rPr lang="cs-CZ" sz="1600" dirty="0" smtClean="0">
                <a:solidFill>
                  <a:schemeClr val="tx1"/>
                </a:solidFill>
              </a:rPr>
              <a:t>ísta, akceptovaná odchylka dosažené hodnoty ± 2%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délka </a:t>
            </a:r>
            <a:r>
              <a:rPr lang="cs-CZ" sz="1600" dirty="0">
                <a:solidFill>
                  <a:schemeClr val="tx1"/>
                </a:solidFill>
              </a:rPr>
              <a:t>úseku financovaného z nezpůsobilých výdajů se </a:t>
            </a:r>
            <a:r>
              <a:rPr lang="cs-CZ" sz="1600" dirty="0" smtClean="0">
                <a:solidFill>
                  <a:schemeClr val="tx1"/>
                </a:solidFill>
              </a:rPr>
              <a:t>nezapočítává,</a:t>
            </a:r>
            <a:endParaRPr lang="cs-CZ" sz="1600" dirty="0">
              <a:solidFill>
                <a:schemeClr val="tx1"/>
              </a:solidFill>
            </a:endParaRP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pokud </a:t>
            </a:r>
            <a:r>
              <a:rPr lang="cs-CZ" sz="1600" dirty="0">
                <a:solidFill>
                  <a:schemeClr val="tx1"/>
                </a:solidFill>
              </a:rPr>
              <a:t>je jako vyvolaná investice postavena/rekonstruována „doplňující“ silnice II./III. třídy, započítává se také do indikátoru (bez ohledu na PRSS</a:t>
            </a:r>
            <a:r>
              <a:rPr lang="cs-CZ" sz="1600" dirty="0" smtClean="0">
                <a:solidFill>
                  <a:schemeClr val="tx1"/>
                </a:solidFill>
              </a:rPr>
              <a:t>),</a:t>
            </a:r>
            <a:endParaRPr lang="cs-CZ" sz="1600" dirty="0">
              <a:solidFill>
                <a:schemeClr val="tx1"/>
              </a:solidFill>
            </a:endParaRPr>
          </a:p>
          <a:p>
            <a:pPr lvl="1"/>
            <a:r>
              <a:rPr lang="cs-CZ" sz="1600" dirty="0" err="1" smtClean="0">
                <a:solidFill>
                  <a:schemeClr val="tx1"/>
                </a:solidFill>
              </a:rPr>
              <a:t>reko</a:t>
            </a:r>
            <a:r>
              <a:rPr lang="cs-CZ" sz="1600" dirty="0" smtClean="0">
                <a:solidFill>
                  <a:schemeClr val="tx1"/>
                </a:solidFill>
              </a:rPr>
              <a:t> mostů </a:t>
            </a:r>
            <a:r>
              <a:rPr lang="cs-CZ" sz="1600" dirty="0">
                <a:solidFill>
                  <a:schemeClr val="tx1"/>
                </a:solidFill>
              </a:rPr>
              <a:t>– </a:t>
            </a:r>
            <a:r>
              <a:rPr lang="cs-CZ" sz="1600" dirty="0" smtClean="0">
                <a:solidFill>
                  <a:schemeClr val="tx1"/>
                </a:solidFill>
              </a:rPr>
              <a:t>délka na mostním objektu (+ napojení rekonstruované dle Pravidel),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okružní křižovatky při rekonstrukci – ½ délky osy okružního pásu (+ napojení…).</a:t>
            </a:r>
          </a:p>
          <a:p>
            <a:pPr marL="457200" lvl="1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 dirty="0" smtClean="0"/>
              <a:t>95. výzva IROP „Vybrané </a:t>
            </a:r>
            <a:r>
              <a:rPr lang="cs-CZ" dirty="0"/>
              <a:t>úseky silnic</a:t>
            </a:r>
            <a:br>
              <a:rPr lang="cs-CZ" dirty="0"/>
            </a:br>
            <a:r>
              <a:rPr lang="cs-CZ" dirty="0"/>
              <a:t>II. a III. třídy – </a:t>
            </a:r>
            <a:r>
              <a:rPr lang="cs-CZ" dirty="0" smtClean="0"/>
              <a:t>IV“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4775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C2115800-D8FF-4C42-AF18-23745C15C9E7}"/>
              </a:ext>
            </a:extLst>
          </p:cNvPr>
          <p:cNvSpPr txBox="1"/>
          <p:nvPr/>
        </p:nvSpPr>
        <p:spPr>
          <a:xfrm>
            <a:off x="2847975" y="5417009"/>
            <a:ext cx="34671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PhDr. Aleš Pekárek, Mgr. Martin Janda</a:t>
            </a:r>
            <a:endParaRPr lang="cs-CZ" sz="1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AF89158-2333-174F-8C3D-98F2E838FE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Pár slov navíc</a:t>
            </a:r>
            <a:br>
              <a:rPr lang="cs-CZ" dirty="0" smtClean="0"/>
            </a:br>
            <a:r>
              <a:rPr lang="cs-CZ" dirty="0" smtClean="0"/>
              <a:t>– budoucnost a IROP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77171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 dirty="0" smtClean="0"/>
              <a:t>IROP 2021-2027 – návrh SC 3.1</a:t>
            </a:r>
            <a:endParaRPr lang="cs-CZ" dirty="0"/>
          </a:p>
        </p:txBody>
      </p:sp>
      <p:graphicFrame>
        <p:nvGraphicFramePr>
          <p:cNvPr id="9" name="Zástupný symbol pro obsah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7108784"/>
              </p:ext>
            </p:extLst>
          </p:nvPr>
        </p:nvGraphicFramePr>
        <p:xfrm>
          <a:off x="371475" y="1690689"/>
          <a:ext cx="8248388" cy="250031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57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3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318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>
                          <a:effectLst/>
                        </a:rPr>
                        <a:t>Priorita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Specifický cíl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>
                          <a:effectLst/>
                        </a:rPr>
                        <a:t>Aktivita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713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effectLst/>
                        </a:rPr>
                        <a:t>3 – Rozvoj dopravní infrastruktury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SC 3.1 Rozvoj udržitelné, inteligentní a intermodální celostátní, regionální a místní mobility, včetně zlepšeného přístupu k TEN-T a přeshraniční mobilitě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cs-CZ" sz="1400" b="1" dirty="0" smtClean="0">
                          <a:effectLst/>
                        </a:rPr>
                        <a:t>Silnice II. třídy na Prioritní regionální silniční síti: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dirty="0" smtClean="0">
                          <a:effectLst/>
                        </a:rPr>
                        <a:t>výstavba obchvatů obcí a silničních přeložek na vybraných úsecích silnic II. třídy, zlepšující přístupnost k TEN-T;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dirty="0" smtClean="0">
                          <a:effectLst/>
                        </a:rPr>
                        <a:t>rekonstrukce a modernizace silnic II. třídy na vybraných úsecích a jejich uzlových bodech, zlepšující přístupnost k TEN-T;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dirty="0" smtClean="0">
                          <a:effectLst/>
                        </a:rPr>
                        <a:t>technické zhodnocení a výstavba mostů na vybraných úsecích silnic II. třídy, zlepšující přístupnost k TEN-T.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0825"/>
            <a:ext cx="8362951" cy="4351338"/>
          </a:xfrm>
        </p:spPr>
        <p:txBody>
          <a:bodyPr>
            <a:noAutofit/>
          </a:bodyPr>
          <a:lstStyle/>
          <a:p>
            <a:pPr>
              <a:spcAft>
                <a:spcPts val="400"/>
              </a:spcAft>
            </a:pPr>
            <a:endParaRPr lang="cs-CZ" sz="1800" dirty="0" smtClean="0">
              <a:solidFill>
                <a:schemeClr val="tx1"/>
              </a:solidFill>
            </a:endParaRPr>
          </a:p>
          <a:p>
            <a:pPr>
              <a:spcAft>
                <a:spcPts val="400"/>
              </a:spcAft>
            </a:pPr>
            <a:endParaRPr lang="cs-CZ" sz="1800" dirty="0">
              <a:solidFill>
                <a:schemeClr val="tx1"/>
              </a:solidFill>
            </a:endParaRPr>
          </a:p>
          <a:p>
            <a:pPr>
              <a:spcAft>
                <a:spcPts val="400"/>
              </a:spcAft>
            </a:pPr>
            <a:endParaRPr lang="cs-CZ" sz="1800" dirty="0" smtClean="0">
              <a:solidFill>
                <a:schemeClr val="tx1"/>
              </a:solidFill>
            </a:endParaRPr>
          </a:p>
          <a:p>
            <a:pPr>
              <a:spcAft>
                <a:spcPts val="400"/>
              </a:spcAft>
            </a:pPr>
            <a:endParaRPr lang="cs-CZ" sz="1800" dirty="0">
              <a:solidFill>
                <a:schemeClr val="tx1"/>
              </a:solidFill>
            </a:endParaRPr>
          </a:p>
          <a:p>
            <a:pPr>
              <a:spcAft>
                <a:spcPts val="400"/>
              </a:spcAft>
            </a:pPr>
            <a:endParaRPr lang="cs-CZ" sz="1800" dirty="0" smtClean="0">
              <a:solidFill>
                <a:schemeClr val="tx1"/>
              </a:solidFill>
            </a:endParaRPr>
          </a:p>
          <a:p>
            <a:pPr>
              <a:spcAft>
                <a:spcPts val="400"/>
              </a:spcAft>
            </a:pPr>
            <a:endParaRPr lang="cs-CZ" sz="1800" dirty="0" smtClean="0">
              <a:solidFill>
                <a:schemeClr val="tx1"/>
              </a:solidFill>
            </a:endParaRPr>
          </a:p>
          <a:p>
            <a:pPr>
              <a:spcAft>
                <a:spcPts val="400"/>
              </a:spcAft>
            </a:pPr>
            <a:r>
              <a:rPr lang="cs-CZ" sz="1800" dirty="0" smtClean="0">
                <a:solidFill>
                  <a:schemeClr val="tx1"/>
                </a:solidFill>
              </a:rPr>
              <a:t>úseky Prioritní regionální silniční sítě (obdoba IROP 2014-2020):</a:t>
            </a:r>
            <a:endParaRPr lang="cs-CZ" sz="1800" dirty="0">
              <a:solidFill>
                <a:schemeClr val="tx1"/>
              </a:solidFill>
            </a:endParaRPr>
          </a:p>
          <a:p>
            <a:pPr lvl="2">
              <a:spcAft>
                <a:spcPts val="400"/>
              </a:spcAft>
            </a:pPr>
            <a:r>
              <a:rPr lang="cs-CZ" sz="1800" dirty="0" smtClean="0">
                <a:solidFill>
                  <a:schemeClr val="tx1"/>
                </a:solidFill>
              </a:rPr>
              <a:t>vždy slouží jako přímé napojení nebo část napojení uzlu / HSOU / průmyslové zóny na TEN-T</a:t>
            </a:r>
          </a:p>
          <a:p>
            <a:pPr lvl="2">
              <a:spcAft>
                <a:spcPts val="400"/>
              </a:spcAft>
            </a:pPr>
            <a:r>
              <a:rPr lang="cs-CZ" sz="1800" dirty="0" smtClean="0">
                <a:solidFill>
                  <a:schemeClr val="tx1"/>
                </a:solidFill>
              </a:rPr>
              <a:t>a jsou v nevyhovujícím nebo havarijním stavu nebo nemají odpovídající šířkové uspořádání</a:t>
            </a:r>
            <a:endParaRPr lang="cs-CZ" sz="1800" dirty="0">
              <a:solidFill>
                <a:schemeClr val="tx1"/>
              </a:solidFill>
            </a:endParaRPr>
          </a:p>
          <a:p>
            <a:pPr lvl="2">
              <a:spcAft>
                <a:spcPts val="400"/>
              </a:spcAft>
            </a:pPr>
            <a:r>
              <a:rPr lang="cs-CZ" sz="1800" dirty="0" smtClean="0">
                <a:solidFill>
                  <a:schemeClr val="tx1"/>
                </a:solidFill>
              </a:rPr>
              <a:t>nebo plní kritérium intenzity dopravy, nehodovosti či vlivu na ŽP</a:t>
            </a:r>
          </a:p>
          <a:p>
            <a:pPr>
              <a:lnSpc>
                <a:spcPct val="120000"/>
              </a:lnSpc>
            </a:pPr>
            <a:endParaRPr lang="cs-CZ" sz="18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cs-CZ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1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Role MMR a CRR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Ministerstvo </a:t>
            </a:r>
            <a:r>
              <a:rPr lang="cs-CZ" sz="1600" b="1" dirty="0">
                <a:solidFill>
                  <a:srgbClr val="1D70B8"/>
                </a:solidFill>
              </a:rPr>
              <a:t>pro místní rozvoj </a:t>
            </a:r>
            <a:r>
              <a:rPr lang="cs-CZ" sz="1600" b="1" dirty="0" smtClean="0">
                <a:solidFill>
                  <a:srgbClr val="1D70B8"/>
                </a:solidFill>
              </a:rPr>
              <a:t>ČR - Řídicí </a:t>
            </a:r>
            <a:r>
              <a:rPr lang="cs-CZ" sz="1600" b="1" dirty="0">
                <a:solidFill>
                  <a:srgbClr val="1D70B8"/>
                </a:solidFill>
              </a:rPr>
              <a:t>orgán IROP (ŘO IROP)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řízení programu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příprava výzev a pravidel pro žadatele a </a:t>
            </a:r>
            <a:r>
              <a:rPr lang="cs-CZ" sz="1600" dirty="0" smtClean="0">
                <a:solidFill>
                  <a:schemeClr val="tx1"/>
                </a:solidFill>
              </a:rPr>
              <a:t>příjemce</a:t>
            </a:r>
            <a:endParaRPr lang="cs-CZ" sz="1600" dirty="0">
              <a:solidFill>
                <a:schemeClr val="tx1"/>
              </a:solidFill>
            </a:endParaRP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poskytovatel </a:t>
            </a:r>
            <a:r>
              <a:rPr lang="cs-CZ" sz="1600" dirty="0" smtClean="0">
                <a:solidFill>
                  <a:schemeClr val="tx1"/>
                </a:solidFill>
              </a:rPr>
              <a:t>dotace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cs-CZ" sz="1600" dirty="0">
                <a:solidFill>
                  <a:schemeClr val="tx1"/>
                </a:solidFill>
                <a:hlinkClick r:id="rId2"/>
              </a:rPr>
              <a:t>://</a:t>
            </a:r>
            <a:r>
              <a:rPr lang="cs-CZ" sz="1600" dirty="0" smtClean="0">
                <a:solidFill>
                  <a:schemeClr val="tx1"/>
                </a:solidFill>
                <a:hlinkClick r:id="rId2"/>
              </a:rPr>
              <a:t>www.irop.mmr.cz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Centrum </a:t>
            </a:r>
            <a:r>
              <a:rPr lang="cs-CZ" sz="1600" b="1" dirty="0">
                <a:solidFill>
                  <a:srgbClr val="1D70B8"/>
                </a:solidFill>
              </a:rPr>
              <a:t>pro regionální rozvoj České republiky (</a:t>
            </a:r>
            <a:r>
              <a:rPr lang="cs-CZ" sz="1600" b="1" dirty="0" smtClean="0">
                <a:solidFill>
                  <a:srgbClr val="1D70B8"/>
                </a:solidFill>
              </a:rPr>
              <a:t>CRR) - zprostředkující </a:t>
            </a:r>
            <a:r>
              <a:rPr lang="cs-CZ" sz="1600" b="1" dirty="0">
                <a:solidFill>
                  <a:srgbClr val="1D70B8"/>
                </a:solidFill>
              </a:rPr>
              <a:t>subjekt pro IROP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konzultace, příjem a hodnocení žádostí o podporu, kontroly projektů, kontroly žádostí o platbu, administrace změn, zpracování podkladů pro </a:t>
            </a:r>
            <a:r>
              <a:rPr lang="cs-CZ" sz="1600" dirty="0" smtClean="0">
                <a:solidFill>
                  <a:schemeClr val="tx1"/>
                </a:solidFill>
              </a:rPr>
              <a:t>certifikaci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regionální </a:t>
            </a:r>
            <a:r>
              <a:rPr lang="cs-CZ" sz="1600" dirty="0">
                <a:solidFill>
                  <a:schemeClr val="tx1"/>
                </a:solidFill>
              </a:rPr>
              <a:t>pobočky CRR </a:t>
            </a:r>
            <a:r>
              <a:rPr lang="cs-CZ" sz="1600" dirty="0" smtClean="0">
                <a:solidFill>
                  <a:schemeClr val="tx1"/>
                </a:solidFill>
              </a:rPr>
              <a:t>– 13 krajských měst a pražská centrála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s</a:t>
            </a:r>
            <a:r>
              <a:rPr lang="cs-CZ" sz="1600" dirty="0" smtClean="0">
                <a:solidFill>
                  <a:schemeClr val="tx1"/>
                </a:solidFill>
              </a:rPr>
              <a:t>pecializace poboček (územních odborů) podle aktivit</a:t>
            </a:r>
            <a:endParaRPr lang="cs-CZ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cs-CZ" sz="1600" dirty="0" smtClean="0">
                <a:solidFill>
                  <a:schemeClr val="tx1"/>
                </a:solidFill>
                <a:hlinkClick r:id="rId3"/>
              </a:rPr>
              <a:t>www.crr.cz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4032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 dirty="0" smtClean="0"/>
              <a:t>IROP 2021-2027 – Prioritní síť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36943"/>
            <a:ext cx="8362951" cy="1544407"/>
          </a:xfrm>
        </p:spPr>
        <p:txBody>
          <a:bodyPr>
            <a:noAutofit/>
          </a:bodyPr>
          <a:lstStyle/>
          <a:p>
            <a:pPr>
              <a:spcAft>
                <a:spcPts val="400"/>
              </a:spcAft>
            </a:pPr>
            <a:r>
              <a:rPr lang="cs-CZ" sz="1800" dirty="0" smtClean="0">
                <a:solidFill>
                  <a:schemeClr val="tx1"/>
                </a:solidFill>
              </a:rPr>
              <a:t>příprava Prioritní regionální silniční sítě na krajské/národní úrovni dokončena, dílčí tabulky úseků odsouhlaseny se všemi kraji</a:t>
            </a:r>
          </a:p>
          <a:p>
            <a:pPr>
              <a:lnSpc>
                <a:spcPct val="120000"/>
              </a:lnSpc>
            </a:pPr>
            <a:r>
              <a:rPr lang="cs-CZ" sz="1800" dirty="0" smtClean="0">
                <a:solidFill>
                  <a:schemeClr val="tx1"/>
                </a:solidFill>
              </a:rPr>
              <a:t>PRSS (mapa i tabulka úseků) bude pevně v PD IROP a nebude předmětem revize specifických pravidel k vyhlášeným výzvám IROP 2 </a:t>
            </a:r>
            <a:endParaRPr lang="cs-CZ" sz="18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cs-CZ" sz="1800" dirty="0" smtClean="0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041677"/>
            <a:ext cx="4419600" cy="312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363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006302A-C808-7441-9460-C6AB82598A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Děkujeme za pozornost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8FFA93C4-D43E-BE4C-9A46-96120E7371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PhDr. Aleš Pekárek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Mgr. Martin Janda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Ministerstvo pro místní rozvoj ČR</a:t>
            </a:r>
          </a:p>
          <a:p>
            <a:r>
              <a:rPr lang="cs-CZ" dirty="0">
                <a:solidFill>
                  <a:schemeClr val="tx1"/>
                </a:solidFill>
              </a:rPr>
              <a:t>Odbor řízení operačních programů</a:t>
            </a:r>
          </a:p>
          <a:p>
            <a:r>
              <a:rPr lang="cs-CZ" dirty="0" smtClean="0">
                <a:solidFill>
                  <a:schemeClr val="tx1"/>
                </a:solidFill>
                <a:hlinkClick r:id="rId2"/>
              </a:rPr>
              <a:t>martin.janda2@mmr.cz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313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Pravidla pro žadatele a příjemce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>
                <a:solidFill>
                  <a:srgbClr val="1D70B8"/>
                </a:solidFill>
              </a:rPr>
              <a:t>Obecná pravidla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závazná </a:t>
            </a:r>
            <a:r>
              <a:rPr lang="cs-CZ" sz="1600" dirty="0">
                <a:solidFill>
                  <a:schemeClr val="tx1"/>
                </a:solidFill>
              </a:rPr>
              <a:t>pro všechny specifické cíle a </a:t>
            </a:r>
            <a:r>
              <a:rPr lang="cs-CZ" sz="1600" dirty="0" smtClean="0">
                <a:solidFill>
                  <a:schemeClr val="tx1"/>
                </a:solidFill>
              </a:rPr>
              <a:t>výzvy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cs-CZ" sz="1600" dirty="0" smtClean="0">
                <a:solidFill>
                  <a:schemeClr val="tx1"/>
                </a:solidFill>
                <a:hlinkClick r:id="rId2"/>
              </a:rPr>
              <a:t>www.irop.mmr.cz/cs/Zadatele-a-prijemci/Dokumenty/Dokumenty/Obecna-Pravidla-pro-zadatele-a-prijemce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rgbClr val="1D70B8"/>
                </a:solidFill>
              </a:rPr>
              <a:t>Specifická pravidla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pro </a:t>
            </a:r>
            <a:r>
              <a:rPr lang="cs-CZ" sz="1600" dirty="0">
                <a:solidFill>
                  <a:schemeClr val="tx1"/>
                </a:solidFill>
              </a:rPr>
              <a:t>každou výzvu samostatný </a:t>
            </a:r>
            <a:r>
              <a:rPr lang="cs-CZ" sz="1600" dirty="0" smtClean="0">
                <a:solidFill>
                  <a:schemeClr val="tx1"/>
                </a:solidFill>
              </a:rPr>
              <a:t>dokument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podporované </a:t>
            </a:r>
            <a:r>
              <a:rPr lang="cs-CZ" sz="1600" dirty="0">
                <a:solidFill>
                  <a:schemeClr val="tx1"/>
                </a:solidFill>
              </a:rPr>
              <a:t>aktivity, </a:t>
            </a:r>
            <a:r>
              <a:rPr lang="cs-CZ" sz="1600" dirty="0" smtClean="0">
                <a:solidFill>
                  <a:schemeClr val="tx1"/>
                </a:solidFill>
              </a:rPr>
              <a:t>způsobilé </a:t>
            </a:r>
            <a:r>
              <a:rPr lang="cs-CZ" sz="1600" dirty="0">
                <a:solidFill>
                  <a:schemeClr val="tx1"/>
                </a:solidFill>
              </a:rPr>
              <a:t>výdaje, povinné přílohy, hodnoticí kritéria, </a:t>
            </a:r>
            <a:r>
              <a:rPr lang="cs-CZ" sz="1600" dirty="0" smtClean="0">
                <a:solidFill>
                  <a:schemeClr val="tx1"/>
                </a:solidFill>
              </a:rPr>
              <a:t>podmínky veřejné podpory, přílohy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cs-CZ" sz="1600" dirty="0" smtClean="0">
                <a:solidFill>
                  <a:schemeClr val="tx1"/>
                </a:solidFill>
                <a:hlinkClick r:id="rId3"/>
              </a:rPr>
              <a:t>www.irop.mmr.cz/cs/Vyzvy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349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Obecná pravidla pro žadatele a příjemce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9867679"/>
              </p:ext>
            </p:extLst>
          </p:nvPr>
        </p:nvGraphicFramePr>
        <p:xfrm>
          <a:off x="316527" y="1496675"/>
          <a:ext cx="8510946" cy="4579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9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1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56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Kapitoly</a:t>
                      </a:r>
                      <a:r>
                        <a:rPr lang="cs-CZ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Obecných pravidel</a:t>
                      </a:r>
                      <a:endParaRPr lang="cs-CZ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Vyhlášení výzvy a předkládání žádostí o podporu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Monitorování projektů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Hodnocení a výběr projektů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Indikátory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Příprava a realizace projektu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Změny v projektu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454"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Investiční plánování a zadávání zakázek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Nesrovnalosti, porušení rozpočtové kázně, porušení právního aktu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454"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Speciální úprava předkládání dokumentace u zakázek na stavební práce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Financování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15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Příjmy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Odstoupení, ukončení realizace projektu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Veřejná podpora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Udržitelnost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Účetnictví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Námitky a stížnosti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Způsobilé výdaje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Kontroly a audity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Přenesená daňová povinnost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Horizontální principy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Archivace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Použité pojmy, použité zkratky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Publicita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Právní a metodický rámec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64423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Podání žádosti o podporu</a:t>
            </a:r>
            <a:br>
              <a:rPr lang="cs-CZ" dirty="0" smtClean="0"/>
            </a:br>
            <a:r>
              <a:rPr lang="cs-CZ" dirty="0" smtClean="0"/>
              <a:t>a další administrace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1B8"/>
                </a:solidFill>
              </a:rPr>
              <a:t>Portál IS KP14+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webová </a:t>
            </a:r>
            <a:r>
              <a:rPr lang="cs-CZ" sz="1600" dirty="0">
                <a:solidFill>
                  <a:schemeClr val="tx1"/>
                </a:solidFill>
              </a:rPr>
              <a:t>aplikace pro žadatele o podporu z Evropských </a:t>
            </a:r>
            <a:r>
              <a:rPr lang="cs-CZ" sz="1600" dirty="0" smtClean="0">
                <a:solidFill>
                  <a:schemeClr val="tx1"/>
                </a:solidFill>
              </a:rPr>
              <a:t>strukturálních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a </a:t>
            </a:r>
            <a:r>
              <a:rPr lang="cs-CZ" sz="1600" dirty="0">
                <a:solidFill>
                  <a:schemeClr val="tx1"/>
                </a:solidFill>
              </a:rPr>
              <a:t>investičních fondů (ESIF) v období 2014-2020 - </a:t>
            </a:r>
            <a:r>
              <a:rPr lang="cs-CZ" sz="1600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cs-CZ" sz="1600" dirty="0" smtClean="0">
                <a:solidFill>
                  <a:schemeClr val="tx1"/>
                </a:solidFill>
                <a:hlinkClick r:id="rId2"/>
              </a:rPr>
              <a:t>mseu.mssf.cz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b="1" dirty="0" smtClean="0">
                <a:solidFill>
                  <a:srgbClr val="1D71B8"/>
                </a:solidFill>
              </a:rPr>
              <a:t>Důležité části dokumentace</a:t>
            </a:r>
            <a:endParaRPr lang="cs-CZ" sz="1600" b="1" dirty="0">
              <a:solidFill>
                <a:srgbClr val="1D71B8"/>
              </a:solidFill>
            </a:endParaRP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Příloha 1 Specifických pravidel - </a:t>
            </a:r>
            <a:r>
              <a:rPr lang="pl-PL" sz="1600" dirty="0">
                <a:solidFill>
                  <a:schemeClr val="tx1"/>
                </a:solidFill>
              </a:rPr>
              <a:t>Postup pro podání žádosti o </a:t>
            </a:r>
            <a:r>
              <a:rPr lang="pl-PL" sz="1600" dirty="0" smtClean="0">
                <a:solidFill>
                  <a:schemeClr val="tx1"/>
                </a:solidFill>
              </a:rPr>
              <a:t>podporu</a:t>
            </a:r>
            <a:br>
              <a:rPr lang="pl-PL" sz="1600" dirty="0" smtClean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v </a:t>
            </a:r>
            <a:r>
              <a:rPr lang="pl-PL" sz="1600" dirty="0">
                <a:solidFill>
                  <a:schemeClr val="tx1"/>
                </a:solidFill>
              </a:rPr>
              <a:t>MS2014+ 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Přílohy Obecných pravidel:</a:t>
            </a:r>
          </a:p>
          <a:p>
            <a:pPr lvl="2"/>
            <a:r>
              <a:rPr lang="cs-CZ" sz="1600" dirty="0" smtClean="0">
                <a:solidFill>
                  <a:schemeClr val="tx1"/>
                </a:solidFill>
              </a:rPr>
              <a:t>Postup </a:t>
            </a:r>
            <a:r>
              <a:rPr lang="cs-CZ" sz="1600" dirty="0">
                <a:solidFill>
                  <a:schemeClr val="tx1"/>
                </a:solidFill>
              </a:rPr>
              <a:t>zadávání žádosti o změnu v MS2014+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Postup podání žádosti o přezkum hodnocení v MS2014</a:t>
            </a:r>
            <a:r>
              <a:rPr lang="cs-CZ" sz="1600" dirty="0" smtClean="0">
                <a:solidFill>
                  <a:schemeClr val="tx1"/>
                </a:solidFill>
              </a:rPr>
              <a:t>+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b="1" dirty="0" smtClean="0">
                <a:solidFill>
                  <a:srgbClr val="1D71B8"/>
                </a:solidFill>
              </a:rPr>
              <a:t>Komunikace s CRR</a:t>
            </a:r>
            <a:endParaRPr lang="cs-CZ" sz="1600" b="1" dirty="0">
              <a:solidFill>
                <a:srgbClr val="1D71B8"/>
              </a:solidFill>
            </a:endParaRP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před podáním žádosti o podporu – přes komunikačního pracovníka: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s</a:t>
            </a:r>
            <a:r>
              <a:rPr lang="cs-CZ" sz="1600" dirty="0" smtClean="0">
                <a:solidFill>
                  <a:schemeClr val="tx1"/>
                </a:solidFill>
              </a:rPr>
              <a:t>pecialista pro SC 1.1: Ing. Michaela Brožová, </a:t>
            </a:r>
            <a:r>
              <a:rPr lang="cs-CZ" sz="1600" dirty="0" err="1" smtClean="0">
                <a:solidFill>
                  <a:schemeClr val="tx1"/>
                </a:solidFill>
                <a:hlinkClick r:id="rId3"/>
              </a:rPr>
              <a:t>michaela</a:t>
            </a:r>
            <a:r>
              <a:rPr lang="en-US" sz="1600" dirty="0" smtClean="0">
                <a:solidFill>
                  <a:schemeClr val="tx1"/>
                </a:solidFill>
                <a:hlinkClick r:id="rId3"/>
              </a:rPr>
              <a:t>.bro</a:t>
            </a:r>
            <a:r>
              <a:rPr lang="cs-CZ" sz="1600" dirty="0" err="1" smtClean="0">
                <a:solidFill>
                  <a:schemeClr val="tx1"/>
                </a:solidFill>
                <a:hlinkClick r:id="rId3"/>
              </a:rPr>
              <a:t>zova</a:t>
            </a:r>
            <a:r>
              <a:rPr lang="en-US" sz="1600" dirty="0" smtClean="0">
                <a:solidFill>
                  <a:schemeClr val="tx1"/>
                </a:solidFill>
                <a:hlinkClick r:id="rId3"/>
              </a:rPr>
              <a:t>@</a:t>
            </a:r>
            <a:r>
              <a:rPr lang="cs-CZ" sz="1600" dirty="0" smtClean="0">
                <a:solidFill>
                  <a:schemeClr val="tx1"/>
                </a:solidFill>
                <a:hlinkClick r:id="rId3"/>
              </a:rPr>
              <a:t>crr.cz</a:t>
            </a:r>
            <a:r>
              <a:rPr lang="cs-CZ" sz="1600" dirty="0" smtClean="0">
                <a:solidFill>
                  <a:schemeClr val="tx1"/>
                </a:solidFill>
              </a:rPr>
              <a:t>, Hradec Králové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po podání žádosti o podporu – přes přiřazeného manažera projektu:</a:t>
            </a:r>
          </a:p>
          <a:p>
            <a:pPr lvl="2"/>
            <a:r>
              <a:rPr lang="cs-CZ" sz="1600" dirty="0" smtClean="0">
                <a:solidFill>
                  <a:schemeClr val="tx1"/>
                </a:solidFill>
              </a:rPr>
              <a:t>pobočky CRR (územní odbory) pro jednotlivé kraje</a:t>
            </a:r>
          </a:p>
          <a:p>
            <a:pPr lvl="1"/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475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IROP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1021253"/>
              </p:ext>
            </p:extLst>
          </p:nvPr>
        </p:nvGraphicFramePr>
        <p:xfrm>
          <a:off x="518750" y="153827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55989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Současný stav IROP (k 31. 7. 2020)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>
                <a:solidFill>
                  <a:schemeClr val="tx1"/>
                </a:solidFill>
              </a:rPr>
              <a:t>Celková alokace z EFRR: </a:t>
            </a:r>
            <a:r>
              <a:rPr lang="cs-CZ" sz="1600" dirty="0" smtClean="0">
                <a:solidFill>
                  <a:schemeClr val="tx1"/>
                </a:solidFill>
              </a:rPr>
              <a:t>4,8 </a:t>
            </a:r>
            <a:r>
              <a:rPr lang="cs-CZ" sz="1600" dirty="0">
                <a:solidFill>
                  <a:schemeClr val="tx1"/>
                </a:solidFill>
              </a:rPr>
              <a:t>mld. EUR</a:t>
            </a:r>
          </a:p>
          <a:p>
            <a:endParaRPr lang="cs-CZ" sz="1600" dirty="0" smtClean="0">
              <a:solidFill>
                <a:schemeClr val="tx1"/>
              </a:solidFill>
            </a:endParaRPr>
          </a:p>
          <a:p>
            <a:r>
              <a:rPr lang="cs-CZ" sz="1600" dirty="0" smtClean="0">
                <a:solidFill>
                  <a:schemeClr val="tx1"/>
                </a:solidFill>
              </a:rPr>
              <a:t>Vyhlášeno 94 </a:t>
            </a:r>
            <a:r>
              <a:rPr lang="cs-CZ" sz="1600" dirty="0">
                <a:solidFill>
                  <a:schemeClr val="tx1"/>
                </a:solidFill>
              </a:rPr>
              <a:t>výzev v objemu </a:t>
            </a:r>
            <a:r>
              <a:rPr lang="cs-CZ" sz="1600" dirty="0" smtClean="0">
                <a:solidFill>
                  <a:schemeClr val="tx1"/>
                </a:solidFill>
              </a:rPr>
              <a:t>140 </a:t>
            </a:r>
            <a:r>
              <a:rPr lang="cs-CZ" sz="1600" dirty="0">
                <a:solidFill>
                  <a:schemeClr val="tx1"/>
                </a:solidFill>
              </a:rPr>
              <a:t>mld. Kč z EFRR</a:t>
            </a:r>
          </a:p>
          <a:p>
            <a:r>
              <a:rPr lang="cs-CZ" sz="1600" dirty="0">
                <a:solidFill>
                  <a:schemeClr val="tx1"/>
                </a:solidFill>
              </a:rPr>
              <a:t>Předloženo </a:t>
            </a:r>
            <a:r>
              <a:rPr lang="cs-CZ" sz="1600" dirty="0" smtClean="0">
                <a:solidFill>
                  <a:schemeClr val="tx1"/>
                </a:solidFill>
              </a:rPr>
              <a:t>14 800 </a:t>
            </a:r>
            <a:r>
              <a:rPr lang="cs-CZ" sz="1600" dirty="0">
                <a:solidFill>
                  <a:schemeClr val="tx1"/>
                </a:solidFill>
              </a:rPr>
              <a:t>projektů za </a:t>
            </a:r>
            <a:r>
              <a:rPr lang="cs-CZ" sz="1600" dirty="0" smtClean="0">
                <a:solidFill>
                  <a:schemeClr val="tx1"/>
                </a:solidFill>
              </a:rPr>
              <a:t>179 </a:t>
            </a:r>
            <a:r>
              <a:rPr lang="cs-CZ" sz="1600" dirty="0">
                <a:solidFill>
                  <a:schemeClr val="tx1"/>
                </a:solidFill>
              </a:rPr>
              <a:t>mld. Kč z EFRR</a:t>
            </a:r>
          </a:p>
          <a:p>
            <a:r>
              <a:rPr lang="cs-CZ" sz="1600" dirty="0">
                <a:solidFill>
                  <a:schemeClr val="tx1"/>
                </a:solidFill>
              </a:rPr>
              <a:t>Z toho v „pozitivních“ stavech </a:t>
            </a:r>
            <a:r>
              <a:rPr lang="cs-CZ" sz="1600" dirty="0" smtClean="0">
                <a:solidFill>
                  <a:schemeClr val="tx1"/>
                </a:solidFill>
              </a:rPr>
              <a:t>11 200 </a:t>
            </a:r>
            <a:r>
              <a:rPr lang="cs-CZ" sz="1600" dirty="0">
                <a:solidFill>
                  <a:schemeClr val="tx1"/>
                </a:solidFill>
              </a:rPr>
              <a:t>projektů za </a:t>
            </a:r>
            <a:r>
              <a:rPr lang="cs-CZ" sz="1600" dirty="0" smtClean="0">
                <a:solidFill>
                  <a:schemeClr val="tx1"/>
                </a:solidFill>
              </a:rPr>
              <a:t>133 </a:t>
            </a:r>
            <a:r>
              <a:rPr lang="cs-CZ" sz="1600" dirty="0">
                <a:solidFill>
                  <a:schemeClr val="tx1"/>
                </a:solidFill>
              </a:rPr>
              <a:t>mld. Kč z EFRR</a:t>
            </a:r>
          </a:p>
          <a:p>
            <a:r>
              <a:rPr lang="cs-CZ" sz="1600" dirty="0">
                <a:solidFill>
                  <a:schemeClr val="tx1"/>
                </a:solidFill>
              </a:rPr>
              <a:t>Schváleno k financování </a:t>
            </a:r>
            <a:r>
              <a:rPr lang="cs-CZ" sz="1600" dirty="0" smtClean="0">
                <a:solidFill>
                  <a:schemeClr val="tx1"/>
                </a:solidFill>
              </a:rPr>
              <a:t>9 700 projektů </a:t>
            </a:r>
            <a:r>
              <a:rPr lang="cs-CZ" sz="1600" dirty="0">
                <a:solidFill>
                  <a:schemeClr val="tx1"/>
                </a:solidFill>
              </a:rPr>
              <a:t>za </a:t>
            </a:r>
            <a:r>
              <a:rPr lang="cs-CZ" sz="1600" dirty="0" smtClean="0">
                <a:solidFill>
                  <a:schemeClr val="tx1"/>
                </a:solidFill>
              </a:rPr>
              <a:t>116 </a:t>
            </a:r>
            <a:r>
              <a:rPr lang="cs-CZ" sz="1600" dirty="0">
                <a:solidFill>
                  <a:schemeClr val="tx1"/>
                </a:solidFill>
              </a:rPr>
              <a:t>mld. Kč z EFRR</a:t>
            </a:r>
          </a:p>
          <a:p>
            <a:endParaRPr lang="cs-CZ" sz="1600" dirty="0" smtClean="0">
              <a:solidFill>
                <a:schemeClr val="tx1"/>
              </a:solidFill>
            </a:endParaRPr>
          </a:p>
          <a:p>
            <a:r>
              <a:rPr lang="pl-PL" sz="1600" dirty="0">
                <a:solidFill>
                  <a:schemeClr val="tx1"/>
                </a:solidFill>
              </a:rPr>
              <a:t>Alokace na dopravu (SC 1.1 a 1.2) z EFRR: 1,55 mld. EUR</a:t>
            </a: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1980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2086</TotalTime>
  <Words>4543</Words>
  <Application>Microsoft Office PowerPoint</Application>
  <PresentationFormat>Předvádění na obrazovce (4:3)</PresentationFormat>
  <Paragraphs>413</Paragraphs>
  <Slides>41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6" baseType="lpstr">
      <vt:lpstr>Arial</vt:lpstr>
      <vt:lpstr>Calibri</vt:lpstr>
      <vt:lpstr>Courier New</vt:lpstr>
      <vt:lpstr>Myriad Pro</vt:lpstr>
      <vt:lpstr>Motiv Office</vt:lpstr>
      <vt:lpstr>95. VÝZVA IROP VYBRANÉ ÚSEKY SILNIC II. A III. TŘÍDY - IV</vt:lpstr>
      <vt:lpstr>Program</vt:lpstr>
      <vt:lpstr>Představení IROP</vt:lpstr>
      <vt:lpstr>Role MMR a CRR</vt:lpstr>
      <vt:lpstr>Pravidla pro žadatele a příjemce</vt:lpstr>
      <vt:lpstr>Obecná pravidla pro žadatele a příjemce</vt:lpstr>
      <vt:lpstr>Podání žádosti o podporu a další administrace</vt:lpstr>
      <vt:lpstr>Struktura IROP</vt:lpstr>
      <vt:lpstr>Současný stav IROP (k 31. 7. 2020)</vt:lpstr>
      <vt:lpstr>Specifický cíl 1.1: Zvýšení regionální mobility prostřednictvím modernizace a rozvoje sítí regionální silniční infrastruktury navazující na síť TEN-T</vt:lpstr>
      <vt:lpstr>Výzvy ŘO IROP ve specifickém cíli 1.1</vt:lpstr>
      <vt:lpstr>Prezentace aplikace PowerPoint</vt:lpstr>
      <vt:lpstr>91. výzva IROP „Vybrané úseky silnic II. a III. třídy – III“</vt:lpstr>
      <vt:lpstr>95. výzva IROP</vt:lpstr>
      <vt:lpstr>95. výzva IROP „Vybrané úseky silnic II. a III. třídy – IV“</vt:lpstr>
      <vt:lpstr>95. výzva IROP „Vybrané úseky silnic II. a III. třídy – IV“</vt:lpstr>
      <vt:lpstr>95. výzva IROP „Vybrané úseky silnic II. a III. třídy – IV“</vt:lpstr>
      <vt:lpstr>95. výzva IROP „Vybrané úseky silnic II. a III. třídy – IV“</vt:lpstr>
      <vt:lpstr>95. výzva IROP „Vybrané úseky silnic II. a III. třídy – IV“</vt:lpstr>
      <vt:lpstr>95. výzva IROP „Vybrané úseky silnic II. a III. třídy – IV“</vt:lpstr>
      <vt:lpstr>95. výzva IROP „Vybrané úseky silnic II. a III. třídy – IV“</vt:lpstr>
      <vt:lpstr>95. výzva IROP „Vybrané úseky silnic II. a III. třídy – IV“</vt:lpstr>
      <vt:lpstr>95. výzva IROP „Vybrané úseky silnic II. a III. třídy – IV“</vt:lpstr>
      <vt:lpstr>95. výzva IROP „Vybrané úseky silnic II. a III. třídy – IV“</vt:lpstr>
      <vt:lpstr>95. výzva IROP „Vybrané úseky silnic II. a III. třídy – IV“</vt:lpstr>
      <vt:lpstr>95. výzva IROP „Vybrané úseky silnic II. a III. třídy – IV“</vt:lpstr>
      <vt:lpstr>95. výzva IROP „Vybrané úseky silnic II. a III. třídy – IV“</vt:lpstr>
      <vt:lpstr>95. výzva IROP „Vybrané úseky silnic II. a III. třídy – IV“</vt:lpstr>
      <vt:lpstr>95. výzva IROP „Vybrané úseky silnic II. a III. třídy – IV“</vt:lpstr>
      <vt:lpstr>95. výzva IROP „Vybrané úseky silnic II. a III. třídy – IV“</vt:lpstr>
      <vt:lpstr>95. výzva IROP „Vybrané úseky silnic II. a III. třídy – IV“</vt:lpstr>
      <vt:lpstr>95. výzva IROP „Vybrané úseky silnic II. a III. třídy – IV“</vt:lpstr>
      <vt:lpstr>95. výzva IROP „Vybrané úseky silnic II. a III. třídy – IV“</vt:lpstr>
      <vt:lpstr>95. výzva IROP „Vybrané úseky silnic II. a III. třídy – IV“</vt:lpstr>
      <vt:lpstr>95. výzva IROP „Vybrané úseky silnic II. a III. třídy – IV“</vt:lpstr>
      <vt:lpstr>95. výzva IROP „Vybrané úseky silnic II. a III. třídy – IV“</vt:lpstr>
      <vt:lpstr>95. výzva IROP „Vybrané úseky silnic II. a III. třídy – IV“</vt:lpstr>
      <vt:lpstr>Pár slov navíc – budoucnost a IROP 2</vt:lpstr>
      <vt:lpstr>IROP 2021-2027 – návrh SC 3.1</vt:lpstr>
      <vt:lpstr>IROP 2021-2027 – Prioritní síť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 S</dc:creator>
  <cp:lastModifiedBy>Janda Martin - OŘOP</cp:lastModifiedBy>
  <cp:revision>386</cp:revision>
  <dcterms:created xsi:type="dcterms:W3CDTF">2018-01-10T11:40:26Z</dcterms:created>
  <dcterms:modified xsi:type="dcterms:W3CDTF">2020-08-19T05:57:34Z</dcterms:modified>
</cp:coreProperties>
</file>