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60" r:id="rId2"/>
    <p:sldId id="261" r:id="rId3"/>
    <p:sldId id="297" r:id="rId4"/>
    <p:sldId id="274" r:id="rId5"/>
    <p:sldId id="275" r:id="rId6"/>
    <p:sldId id="276" r:id="rId7"/>
    <p:sldId id="277" r:id="rId8"/>
    <p:sldId id="278" r:id="rId9"/>
    <p:sldId id="282" r:id="rId10"/>
    <p:sldId id="283" r:id="rId11"/>
    <p:sldId id="284" r:id="rId12"/>
    <p:sldId id="285" r:id="rId13"/>
    <p:sldId id="286" r:id="rId14"/>
    <p:sldId id="288" r:id="rId15"/>
    <p:sldId id="289" r:id="rId16"/>
    <p:sldId id="290" r:id="rId17"/>
    <p:sldId id="291" r:id="rId18"/>
    <p:sldId id="292" r:id="rId19"/>
    <p:sldId id="293" r:id="rId20"/>
    <p:sldId id="294" r:id="rId21"/>
    <p:sldId id="262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A4E5"/>
    <a:srgbClr val="00529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86433"/>
  </p:normalViewPr>
  <p:slideViewPr>
    <p:cSldViewPr snapToGrid="0" snapToObjects="1">
      <p:cViewPr varScale="1">
        <p:scale>
          <a:sx n="67" d="100"/>
          <a:sy n="67" d="100"/>
        </p:scale>
        <p:origin x="1280" y="44"/>
      </p:cViewPr>
      <p:guideLst>
        <p:guide orient="horz" pos="3382"/>
        <p:guide pos="48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24D319-7988-0C47-A5AD-1F558D33A394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6DD4C1-CE3B-8245-AB32-946652F98E9B}" type="datetimeFigureOut">
              <a:rPr lang="en-US" smtClean="0"/>
              <a:t>11/12/2021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1693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042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47940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0227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633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608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2077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02807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44192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1036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897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79619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267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917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360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5858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6232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0187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2831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647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475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va obsah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497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61" r:id="rId4"/>
    <p:sldLayoutId id="2147483662" r:id="rId5"/>
    <p:sldLayoutId id="2147483660" r:id="rId6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6.jpeg"/><Relationship Id="rId4" Type="http://schemas.openxmlformats.org/officeDocument/2006/relationships/hyperlink" Target="mailto:marketa.lutovska@crr.cz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711610" y="637326"/>
            <a:ext cx="7720779" cy="189202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5400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Povinné přílohy žádosti o podporu</a:t>
            </a:r>
            <a:endParaRPr lang="cs-CZ" sz="5000" cap="all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760676" y="2648043"/>
            <a:ext cx="6400800" cy="4318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Seminář REACT-EU </a:t>
            </a:r>
            <a:b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102. výzva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4294967295"/>
          </p:nvPr>
        </p:nvSpPr>
        <p:spPr>
          <a:xfrm>
            <a:off x="827902" y="5449324"/>
            <a:ext cx="6525303" cy="369888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cs-CZ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PRAHA, 16. 11. 2021</a:t>
            </a:r>
          </a:p>
          <a:p>
            <a:endParaRPr lang="en-US" dirty="0"/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B1770C5-3C00-4007-A66B-2381A93873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1431243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Dokládají všichni žadatelé.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Slouží k posouzení potřebnosti a realizovatelnosti projektu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Zpracování usnadňuje podání žádosti o podporu v MS2014+.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Osnova v příloze č. 3 Specifických pravidel.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9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Podklady pro hodnocení projektu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2A1C58D5-8018-4C07-B1FB-0A8972E095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6080259"/>
              </p:ext>
            </p:extLst>
          </p:nvPr>
        </p:nvGraphicFramePr>
        <p:xfrm>
          <a:off x="6302356" y="5645973"/>
          <a:ext cx="1879134" cy="35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81">
                  <a:extLst>
                    <a:ext uri="{9D8B030D-6E8A-4147-A177-3AD203B41FA5}">
                      <a16:colId xmlns:a16="http://schemas.microsoft.com/office/drawing/2014/main" val="703912780"/>
                    </a:ext>
                  </a:extLst>
                </a:gridCol>
                <a:gridCol w="935253">
                  <a:extLst>
                    <a:ext uri="{9D8B030D-6E8A-4147-A177-3AD203B41FA5}">
                      <a16:colId xmlns:a16="http://schemas.microsoft.com/office/drawing/2014/main" val="1920819680"/>
                    </a:ext>
                  </a:extLst>
                </a:gridCol>
              </a:tblGrid>
              <a:tr h="13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KHS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Laboratoře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756511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68337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9276DD22-BBC4-4AB5-9705-373E1EC2FB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874" y="5824412"/>
            <a:ext cx="201336" cy="15079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E397B1FA-8419-42E4-83FD-52A431507E1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4573" y="5824412"/>
            <a:ext cx="201336" cy="1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75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1276385"/>
            <a:ext cx="7158440" cy="3990940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Základní informace o žadateli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Charakteristika projektu a jeho soulad s programem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Podrobný popis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Podrobný rozpočet projektu a způsob stanovení cen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Harmonogram realizace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Připravenost projektu k realizaci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Prokázání vlastnických vztahů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Výstupy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Vliv projektu a horizontální kritéria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Zajištění udržitelnosti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900" dirty="0">
                <a:latin typeface="Arial" panose="020B0604020202020204" pitchFamily="34" charset="0"/>
                <a:cs typeface="Arial" panose="020B0604020202020204" pitchFamily="34" charset="0"/>
              </a:rPr>
              <a:t>Finanční analýza</a:t>
            </a:r>
            <a:endParaRPr lang="cs-CZ" sz="19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Podklady pro hodnocení - obsah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8418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1349802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Přílohu dokládá pouze žadatel, který je poskytovatelem lůžkové péče zapojeným ve standardizované síti urgentních příjmů 2. typu.</a:t>
            </a:r>
            <a:endParaRPr lang="cs-CZ" sz="24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Seznam vybavení je přílohou č. 4 Specifických Pravidel.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Seznam vybavení slouží jako: </a:t>
            </a:r>
          </a:p>
          <a:p>
            <a:pPr algn="just"/>
            <a:r>
              <a:rPr lang="cs-CZ" sz="2000" dirty="0"/>
              <a:t>            - podrobný rozpočet </a:t>
            </a:r>
          </a:p>
          <a:p>
            <a:pPr algn="just"/>
            <a:r>
              <a:rPr lang="pl-PL" sz="2000" dirty="0"/>
              <a:t>            - přehled o výstupech z průzkumu trhu </a:t>
            </a:r>
          </a:p>
          <a:p>
            <a:pPr algn="just"/>
            <a:r>
              <a:rPr lang="cs-CZ" sz="2000" dirty="0"/>
              <a:t>            - přehled provázanosti jednotlivých položek na  				 výběrová řízení.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Seznam vybavení = soupis přístrojového vybavení, na které je možné čerpat dotaci.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Omezená editace seznamu! </a:t>
            </a:r>
          </a:p>
          <a:p>
            <a:pPr algn="just"/>
            <a:endParaRPr lang="cs-CZ" sz="19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Seznam vybavení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5EA21254-90B1-4F2B-87A3-DAA8315FF2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90702"/>
              </p:ext>
            </p:extLst>
          </p:nvPr>
        </p:nvGraphicFramePr>
        <p:xfrm>
          <a:off x="6302356" y="5718117"/>
          <a:ext cx="1879134" cy="35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81">
                  <a:extLst>
                    <a:ext uri="{9D8B030D-6E8A-4147-A177-3AD203B41FA5}">
                      <a16:colId xmlns:a16="http://schemas.microsoft.com/office/drawing/2014/main" val="703912780"/>
                    </a:ext>
                  </a:extLst>
                </a:gridCol>
                <a:gridCol w="935253">
                  <a:extLst>
                    <a:ext uri="{9D8B030D-6E8A-4147-A177-3AD203B41FA5}">
                      <a16:colId xmlns:a16="http://schemas.microsoft.com/office/drawing/2014/main" val="1920819680"/>
                    </a:ext>
                  </a:extLst>
                </a:gridCol>
              </a:tblGrid>
              <a:tr h="13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KHS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Laboratoře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756511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68337"/>
                  </a:ext>
                </a:extLst>
              </a:tr>
            </a:tbl>
          </a:graphicData>
        </a:graphic>
      </p:graphicFrame>
      <p:sp>
        <p:nvSpPr>
          <p:cNvPr id="9" name="Znak násobení 8">
            <a:extLst>
              <a:ext uri="{FF2B5EF4-FFF2-40B4-BE49-F238E27FC236}">
                <a16:creationId xmlns:a16="http://schemas.microsoft.com/office/drawing/2014/main" id="{3A8A8607-4849-458E-AB59-C4FBEC66C5AA}"/>
              </a:ext>
            </a:extLst>
          </p:cNvPr>
          <p:cNvSpPr/>
          <p:nvPr/>
        </p:nvSpPr>
        <p:spPr>
          <a:xfrm>
            <a:off x="6694415" y="5890438"/>
            <a:ext cx="201336" cy="184557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AC8E2BA-F2D1-4073-B4E7-18CB84B7D3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874" y="5908582"/>
            <a:ext cx="201336" cy="1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3061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75489" y="1574145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Dokládá se, je-li součástí projektu pořízení přístrojového vybavení s pořizovací cenou vyšší než 5 mil. Kč bez DPH za 1 ks.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U přístrojů s pořizovací cenou pod 5 mil. Kč bez DPH za 1 ks není stanovisko vyžadováno.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Stanovisko musí být </a:t>
            </a:r>
            <a:r>
              <a:rPr lang="cs-CZ" sz="2000" u="sng" dirty="0"/>
              <a:t>vydáno nejpozději k datu, které odpovídá dnu podání žádosti o podporu. </a:t>
            </a:r>
            <a:endParaRPr lang="cs-CZ" sz="2000" u="sng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cs-CZ" sz="19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Stanovisko Přístrojové komise Ministerstva zdravotnictví ČR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8853306-6021-44FA-8086-9AEF4362C6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143709"/>
              </p:ext>
            </p:extLst>
          </p:nvPr>
        </p:nvGraphicFramePr>
        <p:xfrm>
          <a:off x="6219580" y="5732541"/>
          <a:ext cx="1879134" cy="35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81">
                  <a:extLst>
                    <a:ext uri="{9D8B030D-6E8A-4147-A177-3AD203B41FA5}">
                      <a16:colId xmlns:a16="http://schemas.microsoft.com/office/drawing/2014/main" val="703912780"/>
                    </a:ext>
                  </a:extLst>
                </a:gridCol>
                <a:gridCol w="935253">
                  <a:extLst>
                    <a:ext uri="{9D8B030D-6E8A-4147-A177-3AD203B41FA5}">
                      <a16:colId xmlns:a16="http://schemas.microsoft.com/office/drawing/2014/main" val="1920819680"/>
                    </a:ext>
                  </a:extLst>
                </a:gridCol>
              </a:tblGrid>
              <a:tr h="13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KHS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Laboratoře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756511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68337"/>
                  </a:ext>
                </a:extLst>
              </a:tr>
            </a:tbl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259BA1C6-0BCB-4AC0-8E0F-275CDCF77E8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0206" y="5927454"/>
            <a:ext cx="201336" cy="15079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ECEE1105-DD0F-44B0-A0F5-4DB43906A6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5293" y="5927454"/>
            <a:ext cx="201336" cy="1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3989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75489" y="1574145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Přílohu dokládá pouze žadatel, který je poskytovatelem lůžkové péče zapojeným ve standardizované síti urgentních příjmů 2. typu a zároveň není příspěvkovou organizací organizační složky státu (PO OSS). </a:t>
            </a:r>
            <a:r>
              <a:rPr lang="cs-CZ" sz="200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Výpis z katastru nemovitostí, výpis z katastru nemovitostí se zapsaným právem stavby, listiny osvědčující jiné právo k uvedenému majetku (např. nájemní smlouva, smlouva o výpůjčce, smlouva o právu stavby, smlouva o smlouvě budoucí či jiný právní úkon nebo právní akt opravňující žadatele k užívání nemovitosti minimálně do konce udržitelnosti projektu).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Technické zhodnocení majetku kap. 10 Obecných pravidel. </a:t>
            </a:r>
          </a:p>
          <a:p>
            <a:pPr algn="just"/>
            <a:endParaRPr lang="cs-CZ" sz="19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7"/>
            <a:ext cx="7053562" cy="89865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3100" dirty="0">
                <a:latin typeface="Arial" panose="020B0604020202020204" pitchFamily="34" charset="0"/>
                <a:cs typeface="Arial" panose="020B0604020202020204" pitchFamily="34" charset="0"/>
              </a:rPr>
              <a:t>Doklad o prokázání právních vztahů k nemovitému majetku, který je předmětem projektu</a:t>
            </a:r>
            <a:endParaRPr lang="en-US" sz="3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6D5ED8B-8F29-4027-977E-F1193BE6F5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1759086"/>
              </p:ext>
            </p:extLst>
          </p:nvPr>
        </p:nvGraphicFramePr>
        <p:xfrm>
          <a:off x="6302356" y="5732541"/>
          <a:ext cx="1879134" cy="35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81">
                  <a:extLst>
                    <a:ext uri="{9D8B030D-6E8A-4147-A177-3AD203B41FA5}">
                      <a16:colId xmlns:a16="http://schemas.microsoft.com/office/drawing/2014/main" val="703912780"/>
                    </a:ext>
                  </a:extLst>
                </a:gridCol>
                <a:gridCol w="935253">
                  <a:extLst>
                    <a:ext uri="{9D8B030D-6E8A-4147-A177-3AD203B41FA5}">
                      <a16:colId xmlns:a16="http://schemas.microsoft.com/office/drawing/2014/main" val="1920819680"/>
                    </a:ext>
                  </a:extLst>
                </a:gridCol>
              </a:tblGrid>
              <a:tr h="13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KHS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Laboratoře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756511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68337"/>
                  </a:ext>
                </a:extLst>
              </a:tr>
            </a:tbl>
          </a:graphicData>
        </a:graphic>
      </p:graphicFrame>
      <p:sp>
        <p:nvSpPr>
          <p:cNvPr id="9" name="Znak násobení 8">
            <a:extLst>
              <a:ext uri="{FF2B5EF4-FFF2-40B4-BE49-F238E27FC236}">
                <a16:creationId xmlns:a16="http://schemas.microsoft.com/office/drawing/2014/main" id="{7EF9FC46-C3AC-4817-A258-29DD6C3C50CB}"/>
              </a:ext>
            </a:extLst>
          </p:cNvPr>
          <p:cNvSpPr/>
          <p:nvPr/>
        </p:nvSpPr>
        <p:spPr>
          <a:xfrm>
            <a:off x="6702804" y="5910980"/>
            <a:ext cx="201336" cy="184557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FBCCCDCD-5BCE-4652-BD50-74B70118FB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874" y="5927455"/>
            <a:ext cx="201336" cy="1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3863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75489" y="1574145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Dokládá se v případě pokud stavba dle Stavebního zákona č. 183/2006 Sb., podléhá některému z procesů povolujících její umístění v území.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Dokládá se </a:t>
            </a:r>
            <a:r>
              <a:rPr lang="cs-CZ" sz="2000" u="sng" dirty="0"/>
              <a:t>platný dokument </a:t>
            </a:r>
            <a:r>
              <a:rPr lang="cs-CZ" sz="2000" dirty="0"/>
              <a:t>stvrzující toto povolení </a:t>
            </a:r>
            <a:r>
              <a:rPr lang="cs-CZ" sz="2000" u="sng" dirty="0"/>
              <a:t>nejpozději k datu podání žádosti o podporu</a:t>
            </a:r>
            <a:r>
              <a:rPr lang="cs-CZ" sz="2000" dirty="0"/>
              <a:t>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Např. územní rozhodnutí, územní souhlas, veřejnoprávní smlouva nahrazující územní řízení.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Nerelevantní – projekty na pořízení vybavení a přístrojového vybavení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7"/>
            <a:ext cx="7053562" cy="898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2600" dirty="0">
                <a:latin typeface="Arial" panose="020B0604020202020204" pitchFamily="34" charset="0"/>
                <a:cs typeface="Arial" panose="020B0604020202020204" pitchFamily="34" charset="0"/>
              </a:rPr>
              <a:t>Doklad prokazující povolení o umístění stavby v území dle stavebního zákona 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E97248D-22BD-4043-BA81-3EF0472765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8711722"/>
              </p:ext>
            </p:extLst>
          </p:nvPr>
        </p:nvGraphicFramePr>
        <p:xfrm>
          <a:off x="6302356" y="5732541"/>
          <a:ext cx="1879134" cy="35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81">
                  <a:extLst>
                    <a:ext uri="{9D8B030D-6E8A-4147-A177-3AD203B41FA5}">
                      <a16:colId xmlns:a16="http://schemas.microsoft.com/office/drawing/2014/main" val="703912780"/>
                    </a:ext>
                  </a:extLst>
                </a:gridCol>
                <a:gridCol w="935253">
                  <a:extLst>
                    <a:ext uri="{9D8B030D-6E8A-4147-A177-3AD203B41FA5}">
                      <a16:colId xmlns:a16="http://schemas.microsoft.com/office/drawing/2014/main" val="1920819680"/>
                    </a:ext>
                  </a:extLst>
                </a:gridCol>
              </a:tblGrid>
              <a:tr h="13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KHS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Laboratoře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756511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68337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8D4EC0C3-96CC-4572-B357-6895F5B76A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40030" y="5938627"/>
            <a:ext cx="201336" cy="15079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B0441DF2-2E7D-4B38-B144-2971359CDA0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874" y="5932888"/>
            <a:ext cx="201336" cy="1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2940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75489" y="1574145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2000" dirty="0"/>
              <a:t>NOVOSTAVBA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Platný dokument stvrzující toto </a:t>
            </a:r>
            <a:r>
              <a:rPr lang="cs-CZ" sz="2000" u="sng" dirty="0"/>
              <a:t>povolení nejpozději k datu podání žádosti o podporu.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Stavební povolení s nabytím právní moci, souhlas s provedením ohlášeného stavebního záměru, veřejnoprávní smlouvu nahrazující stavební povolení, oznámení stavebního záměru s certifikátem autorizovaného inspektora nebo společné povolení. Uvedený výčet dokumentů nemusí být vždy přesný a doporučuje se postupovat dle platného stavebního zákona. 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7"/>
            <a:ext cx="7053562" cy="898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Doklad prokazující povolení k realizaci stavebního záměru dle stavebního zákona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09DD2D59-6ADE-4CC0-A26E-BC8E21797D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4362639"/>
              </p:ext>
            </p:extLst>
          </p:nvPr>
        </p:nvGraphicFramePr>
        <p:xfrm>
          <a:off x="6302356" y="5737755"/>
          <a:ext cx="1879134" cy="35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81">
                  <a:extLst>
                    <a:ext uri="{9D8B030D-6E8A-4147-A177-3AD203B41FA5}">
                      <a16:colId xmlns:a16="http://schemas.microsoft.com/office/drawing/2014/main" val="703912780"/>
                    </a:ext>
                  </a:extLst>
                </a:gridCol>
                <a:gridCol w="935253">
                  <a:extLst>
                    <a:ext uri="{9D8B030D-6E8A-4147-A177-3AD203B41FA5}">
                      <a16:colId xmlns:a16="http://schemas.microsoft.com/office/drawing/2014/main" val="1920819680"/>
                    </a:ext>
                  </a:extLst>
                </a:gridCol>
              </a:tblGrid>
              <a:tr h="13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KHS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Laboratoře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756511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68337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9E882DDC-E88B-45A1-84A2-C23D2779982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641" y="5927455"/>
            <a:ext cx="201336" cy="15079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82D57F20-E90B-44A7-9E6B-62B2021566F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874" y="5927455"/>
            <a:ext cx="201336" cy="1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711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75489" y="1574145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900" dirty="0"/>
              <a:t>REKONSTRUKCE či MODERNIZACE, NÁSTAVBA, PŘÍSTAVBA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Platné dokumenty povolující provést stavební záměr.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Žádost nebo návrh o některý z povolovacích procesů uvedených ve stavebním zákoně.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Společné stavební a územní řízení = platný dokument k datu podání žádosti o podporu.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7"/>
            <a:ext cx="7053562" cy="898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Doklad prokazující povolení k realizaci stavebního záměru dle stavebního zákona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7AD1F8FA-7471-4B0B-BD37-8B976B0398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0810643"/>
              </p:ext>
            </p:extLst>
          </p:nvPr>
        </p:nvGraphicFramePr>
        <p:xfrm>
          <a:off x="6302356" y="5737755"/>
          <a:ext cx="1879134" cy="35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81">
                  <a:extLst>
                    <a:ext uri="{9D8B030D-6E8A-4147-A177-3AD203B41FA5}">
                      <a16:colId xmlns:a16="http://schemas.microsoft.com/office/drawing/2014/main" val="703912780"/>
                    </a:ext>
                  </a:extLst>
                </a:gridCol>
                <a:gridCol w="935253">
                  <a:extLst>
                    <a:ext uri="{9D8B030D-6E8A-4147-A177-3AD203B41FA5}">
                      <a16:colId xmlns:a16="http://schemas.microsoft.com/office/drawing/2014/main" val="1920819680"/>
                    </a:ext>
                  </a:extLst>
                </a:gridCol>
              </a:tblGrid>
              <a:tr h="13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KHS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Laboratoře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756511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68337"/>
                  </a:ext>
                </a:extLst>
              </a:tr>
            </a:tbl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A111E91E-6AC1-47E0-BAF9-24BA7578A5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641" y="5927455"/>
            <a:ext cx="201336" cy="15079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34C9FAD7-7F16-4AD4-BBB2-B80D6086B9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6991" y="5927455"/>
            <a:ext cx="201336" cy="1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2604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075489" y="1349802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Žádost nebo návrh o některý z povolovacích procesů – žadatel je povinen doložit platný dokument prostřednictvím Žádosti o změnu (viz kap. 16 Obecných pravidel) nejpozději do 6 měsíců od podání žádosti o podporu. Tato lhůta je nepřekročitelná.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V případě, že stavba, která je předmětem projektu, vyžaduje více dokumentů podle stavebního zákona (např. stavební povolení na jednu část a souhlas s provedením ohlášeného stavebního záměru na jinou část stavby/projektu), žadatel dokládá všechny odpovídající dokumenty.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dirty="0"/>
              <a:t>Pokud předložený dokument pozbývá platnosti v době před zahájením realizace stavby, musí žadatel nejpozději do vydání Rozhodnutí o poskytnutí dotace doložit dokument s prodlouženým datem platnosti či dokument nový. Dokument žadatel dokládá současně se Žádostí o změnu jako doplnění žádosti o podporu nejpozději do 6 měsíců od podání žádosti o podporu (viz kap. 16 Obecných pravidel). 	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540333"/>
            <a:ext cx="7053562" cy="898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Doklad prokazující povolení k realizaci stavebního záměru dle stavebního zákona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78202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960396" y="1549827"/>
            <a:ext cx="7158440" cy="362224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Stavba vyžaduje SP = PD zpracovaná autorizovaným projektantem v podrobnosti Vyhlášky č. 499/2006 Sb.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Stavba nevyžaduje SP = PD v rozsahu a obsahu pro ohlášení stavby, dle Vyhlášky č. 499/2006 Sb.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Pokud jsou k různým částem stavby, která je předmětem projektu, zpracovány různé projektové dokumentace, žadatel dokládá všechny odpovídající projektové dokumentace.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Pokud předmětem projektu je pouze pořízení přístrojového vybavení, příloha není relevantní k doložení. 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dirty="0"/>
              <a:t>	</a:t>
            </a:r>
            <a:r>
              <a:rPr lang="cs-CZ" sz="1800" dirty="0"/>
              <a:t> </a:t>
            </a:r>
            <a:r>
              <a:rPr lang="cs-CZ" sz="1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 KHS</a:t>
            </a:r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pPr algn="just"/>
            <a:endParaRPr lang="cs-CZ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540333"/>
            <a:ext cx="7053562" cy="898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Projektová dokumentace dle vyhlášky o dokumentaci staveb č. 499/2006 Sb. 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582E9B35-B89D-4483-9DAF-56EB3B3B15F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22007184"/>
              </p:ext>
            </p:extLst>
          </p:nvPr>
        </p:nvGraphicFramePr>
        <p:xfrm>
          <a:off x="6302356" y="5737755"/>
          <a:ext cx="1879134" cy="35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81">
                  <a:extLst>
                    <a:ext uri="{9D8B030D-6E8A-4147-A177-3AD203B41FA5}">
                      <a16:colId xmlns:a16="http://schemas.microsoft.com/office/drawing/2014/main" val="703912780"/>
                    </a:ext>
                  </a:extLst>
                </a:gridCol>
                <a:gridCol w="935253">
                  <a:extLst>
                    <a:ext uri="{9D8B030D-6E8A-4147-A177-3AD203B41FA5}">
                      <a16:colId xmlns:a16="http://schemas.microsoft.com/office/drawing/2014/main" val="1920819680"/>
                    </a:ext>
                  </a:extLst>
                </a:gridCol>
              </a:tblGrid>
              <a:tr h="13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KHS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Laboratoře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756511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68337"/>
                  </a:ext>
                </a:extLst>
              </a:tr>
            </a:tbl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90EE8F1E-F131-4488-84AB-F61186D5AF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641" y="5927455"/>
            <a:ext cx="201336" cy="150792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60816592-F4D5-4411-B9A8-B42283E74F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17466" y="5927455"/>
            <a:ext cx="201336" cy="1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150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60301297-C034-3D4D-9CF8-3E6A880DCEE0}"/>
              </a:ext>
            </a:extLst>
          </p:cNvPr>
          <p:cNvSpPr txBox="1">
            <a:spLocks/>
          </p:cNvSpPr>
          <p:nvPr/>
        </p:nvSpPr>
        <p:spPr>
          <a:xfrm>
            <a:off x="1207404" y="1433386"/>
            <a:ext cx="6974086" cy="4375039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Specifická pravidla kap. 2.4. – seznam povinných příloh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Příloha č. 1 Specifických pravidel – nahrávání příloh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Přílohy se nahrávají na příslušnou záložku v MS2014+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 MS2014+ je možné nahrát dokument do velikosti 100 MB.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Žadatel je povinen dokládat přílohy i k nezpůsobilým výdajům, pokud jsou tyto věcně způsobilé, pro realizaci projektu nezbytné a mezi nezpůsobilé byly zařazeny pouze z důvodu limitu na výzvě.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Nerelevantní přílohy - jako příloha dokument, ve kterém je uvedeno zdůvodnění nedoložení povinné přílohy.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Kontrola údajů. Údaje v přílohách = údaje v žádosti o podporu. </a:t>
            </a:r>
          </a:p>
          <a:p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D8EB5D2F-475B-0246-8AE6-0E20A0EAFCDD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Obecné informace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4DB4E14B-86EA-4F46-84B7-1F277C147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40907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989661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Lze doložit:</a:t>
            </a:r>
          </a:p>
          <a:p>
            <a:pPr marL="342900" indent="-342900" algn="just">
              <a:buAutoNum type="arabicPeriod"/>
            </a:pPr>
            <a:r>
              <a:rPr lang="cs-CZ" u="sng" dirty="0"/>
              <a:t>Položkovým rozpočtem stavby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dirty="0"/>
              <a:t>zpracován dle požadavků uvedených v Obecných pravidlech (kap. 5) 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dirty="0"/>
              <a:t>dle Vyhlášky č. 169/2016 Sb.</a:t>
            </a:r>
            <a:endParaRPr lang="cs-CZ" sz="1100" dirty="0"/>
          </a:p>
          <a:p>
            <a:pPr algn="just"/>
            <a:r>
              <a:rPr lang="cs-CZ" sz="1100" dirty="0"/>
              <a:t> </a:t>
            </a:r>
          </a:p>
          <a:p>
            <a:pPr algn="just"/>
            <a:r>
              <a:rPr lang="cs-CZ" dirty="0"/>
              <a:t>2. </a:t>
            </a:r>
            <a:r>
              <a:rPr lang="cs-CZ" u="sng" dirty="0"/>
              <a:t>Zjednodušeným položkovým rozpočtem stavby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700" dirty="0"/>
              <a:t>zpracován dostatečně podrobně min. na úrovni stavebních dílů, objektů a podobně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700" dirty="0"/>
              <a:t>přehled o nákladech potřebných pro realizaci stavebních prací,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700" dirty="0"/>
              <a:t>ceny v místě a čase obvyklé 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cs-CZ" sz="1700" dirty="0"/>
              <a:t>zpracování - vzor zjednodušeného položkového rozpočtu příloha SP</a:t>
            </a:r>
          </a:p>
          <a:p>
            <a:pPr marL="0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endParaRPr lang="cs-CZ" sz="1000" dirty="0"/>
          </a:p>
          <a:p>
            <a:pPr marL="0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1700" dirty="0"/>
              <a:t>Pokud předmětem projektu je pouze pořízení přístrojového vybavení, příloha není relevantní k doložení.</a:t>
            </a:r>
            <a:r>
              <a:rPr lang="cs-CZ" sz="1800" b="1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</a:rPr>
              <a:t>  </a:t>
            </a:r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algn="ctr" rtl="0" eaLnBrk="1" fontAlgn="t" latinLnBrk="0" hangingPunct="1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cs-CZ" sz="1800" b="0" i="0" u="none" strike="noStrike" kern="120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pPr algn="just"/>
            <a:endParaRPr lang="cs-CZ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540333"/>
            <a:ext cx="7053562" cy="89865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400" dirty="0">
                <a:latin typeface="Arial" panose="020B0604020202020204" pitchFamily="34" charset="0"/>
                <a:cs typeface="Arial" panose="020B0604020202020204" pitchFamily="34" charset="0"/>
              </a:rPr>
              <a:t>Položkový rozpočet stavby</a:t>
            </a: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72290A82-1A21-4802-8CAD-414124783E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0361"/>
              </p:ext>
            </p:extLst>
          </p:nvPr>
        </p:nvGraphicFramePr>
        <p:xfrm>
          <a:off x="6302356" y="5737755"/>
          <a:ext cx="1879134" cy="35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81">
                  <a:extLst>
                    <a:ext uri="{9D8B030D-6E8A-4147-A177-3AD203B41FA5}">
                      <a16:colId xmlns:a16="http://schemas.microsoft.com/office/drawing/2014/main" val="703912780"/>
                    </a:ext>
                  </a:extLst>
                </a:gridCol>
                <a:gridCol w="935253">
                  <a:extLst>
                    <a:ext uri="{9D8B030D-6E8A-4147-A177-3AD203B41FA5}">
                      <a16:colId xmlns:a16="http://schemas.microsoft.com/office/drawing/2014/main" val="1920819680"/>
                    </a:ext>
                  </a:extLst>
                </a:gridCol>
              </a:tblGrid>
              <a:tr h="13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KHS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Laboratoře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756511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68337"/>
                  </a:ext>
                </a:extLst>
              </a:tr>
            </a:tbl>
          </a:graphicData>
        </a:graphic>
      </p:graphicFrame>
      <p:pic>
        <p:nvPicPr>
          <p:cNvPr id="11" name="Obrázek 10">
            <a:extLst>
              <a:ext uri="{FF2B5EF4-FFF2-40B4-BE49-F238E27FC236}">
                <a16:creationId xmlns:a16="http://schemas.microsoft.com/office/drawing/2014/main" id="{353768C8-A74E-4E07-8E99-E370D5930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31641" y="5927455"/>
            <a:ext cx="201336" cy="150792"/>
          </a:xfrm>
          <a:prstGeom prst="rect">
            <a:avLst/>
          </a:prstGeo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159AF28A-6B23-4F7D-A5A0-DFBD4381298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46041" y="5927455"/>
            <a:ext cx="201336" cy="1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19956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8A77294-4A89-984E-882C-6824E409781D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333901"/>
            <a:ext cx="9143999" cy="890466"/>
          </a:xfrm>
          <a:prstGeom prst="rect">
            <a:avLst/>
          </a:prstGeom>
        </p:spPr>
        <p:txBody>
          <a:bodyPr>
            <a:noAutofit/>
          </a:bodyPr>
          <a:lstStyle/>
          <a:p>
            <a:pPr algn="ctr"/>
            <a:r>
              <a:rPr lang="cs-CZ" sz="5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Děkuji Vám za pozornost</a:t>
            </a:r>
            <a:r>
              <a:rPr lang="cs-CZ" sz="5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83137" y="6356349"/>
            <a:ext cx="500431" cy="365125"/>
          </a:xfrm>
        </p:spPr>
        <p:txBody>
          <a:bodyPr/>
          <a:lstStyle/>
          <a:p>
            <a:fld id="{4000C4B2-41BC-D741-8B94-B76DB6967C01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3" name="Obdélník 2">
            <a:extLst>
              <a:ext uri="{FF2B5EF4-FFF2-40B4-BE49-F238E27FC236}">
                <a16:creationId xmlns:a16="http://schemas.microsoft.com/office/drawing/2014/main" id="{C9C1FF21-44F9-47BB-A3C3-E5AEABC86D2D}"/>
              </a:ext>
            </a:extLst>
          </p:cNvPr>
          <p:cNvSpPr/>
          <p:nvPr/>
        </p:nvSpPr>
        <p:spPr>
          <a:xfrm>
            <a:off x="683568" y="3911521"/>
            <a:ext cx="6931743" cy="2029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cs-CZ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"/>
              </a:rPr>
              <a:t>Ing. Markéta </a:t>
            </a:r>
            <a:r>
              <a:rPr lang="cs-CZ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yriad Pro"/>
              </a:rPr>
              <a:t>Lutovská</a:t>
            </a:r>
            <a:endParaRPr lang="cs-CZ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yriad Pro"/>
            </a:endParaRP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Centrum pro regionální rozvoj České republiky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Územní </a:t>
            </a:r>
            <a:r>
              <a:rPr lang="cs-CZ" sz="1700" b="1">
                <a:solidFill>
                  <a:schemeClr val="bg1"/>
                </a:solidFill>
                <a:cs typeface="Myriad Pro"/>
              </a:rPr>
              <a:t>odbor pro Liberecký </a:t>
            </a:r>
            <a:r>
              <a:rPr lang="cs-CZ" sz="1700" b="1" dirty="0">
                <a:solidFill>
                  <a:schemeClr val="bg1"/>
                </a:solidFill>
                <a:cs typeface="Myriad Pro"/>
              </a:rPr>
              <a:t>kraj</a:t>
            </a: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E-mail: </a:t>
            </a:r>
            <a:r>
              <a:rPr lang="cs-CZ" sz="1700" b="1" dirty="0">
                <a:solidFill>
                  <a:srgbClr val="5FA4E5"/>
                </a:solidFill>
                <a:cs typeface="Myriad Pro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marketa.lutovska@crr.cz</a:t>
            </a:r>
            <a:endParaRPr lang="cs-CZ" sz="1700" b="1" dirty="0">
              <a:solidFill>
                <a:srgbClr val="5FA4E5"/>
              </a:solidFill>
              <a:cs typeface="Myriad Pro"/>
            </a:endParaRPr>
          </a:p>
          <a:p>
            <a:pPr>
              <a:lnSpc>
                <a:spcPct val="150000"/>
              </a:lnSpc>
            </a:pPr>
            <a:r>
              <a:rPr lang="cs-CZ" sz="1700" b="1" dirty="0">
                <a:solidFill>
                  <a:schemeClr val="bg1"/>
                </a:solidFill>
                <a:cs typeface="Myriad Pro"/>
              </a:rPr>
              <a:t>Telefon: +420 731 596 415</a:t>
            </a:r>
            <a:endParaRPr lang="cs-CZ" sz="1700" b="1" dirty="0">
              <a:solidFill>
                <a:schemeClr val="bg1"/>
              </a:solidFill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EBD18E54-75C9-4B97-92C8-F55EEB5566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24" y="6030050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33869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811102" y="1429688"/>
            <a:ext cx="7158440" cy="412958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buFont typeface="+mj-lt"/>
              <a:buAutoNum type="arabicPeriod"/>
            </a:pPr>
            <a:endParaRPr lang="cs-CZ" sz="2000" dirty="0">
              <a:solidFill>
                <a:srgbClr val="5FA4E5"/>
              </a:solidFill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Seznam příloh 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CE65C3C0-8797-4747-AF7C-ACCAD6FF47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9" name="Tabulka 8">
            <a:extLst>
              <a:ext uri="{FF2B5EF4-FFF2-40B4-BE49-F238E27FC236}">
                <a16:creationId xmlns:a16="http://schemas.microsoft.com/office/drawing/2014/main" id="{FC78CA39-3EDE-4C73-A255-CD663904275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55640"/>
              </p:ext>
            </p:extLst>
          </p:nvPr>
        </p:nvGraphicFramePr>
        <p:xfrm>
          <a:off x="811102" y="1298728"/>
          <a:ext cx="7204970" cy="467036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42801">
                  <a:extLst>
                    <a:ext uri="{9D8B030D-6E8A-4147-A177-3AD203B41FA5}">
                      <a16:colId xmlns:a16="http://schemas.microsoft.com/office/drawing/2014/main" val="3059289653"/>
                    </a:ext>
                  </a:extLst>
                </a:gridCol>
                <a:gridCol w="1239522">
                  <a:extLst>
                    <a:ext uri="{9D8B030D-6E8A-4147-A177-3AD203B41FA5}">
                      <a16:colId xmlns:a16="http://schemas.microsoft.com/office/drawing/2014/main" val="1706856665"/>
                    </a:ext>
                  </a:extLst>
                </a:gridCol>
                <a:gridCol w="1122647">
                  <a:extLst>
                    <a:ext uri="{9D8B030D-6E8A-4147-A177-3AD203B41FA5}">
                      <a16:colId xmlns:a16="http://schemas.microsoft.com/office/drawing/2014/main" val="236275019"/>
                    </a:ext>
                  </a:extLst>
                </a:gridCol>
              </a:tblGrid>
              <a:tr h="20631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600" dirty="0">
                          <a:solidFill>
                            <a:schemeClr val="tx1"/>
                          </a:solidFill>
                          <a:effectLst/>
                        </a:rPr>
                        <a:t>Přílohy</a:t>
                      </a:r>
                      <a:endParaRPr lang="cs-CZ" sz="1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solidFill>
                            <a:schemeClr val="tx1"/>
                          </a:solidFill>
                          <a:effectLst/>
                        </a:rPr>
                        <a:t>Aktivita</a:t>
                      </a:r>
                      <a:endParaRPr lang="cs-CZ" sz="1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3610772"/>
                  </a:ext>
                </a:extLst>
              </a:tr>
              <a:tr h="20631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KHS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400" dirty="0">
                          <a:effectLst/>
                        </a:rPr>
                        <a:t>Laboratoře</a:t>
                      </a:r>
                      <a:endParaRPr lang="cs-CZ" sz="14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41145036"/>
                  </a:ext>
                </a:extLst>
              </a:tr>
              <a:tr h="206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1. Plná moc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800"/>
                        </a:spcAft>
                        <a:buFont typeface="Wingdings" panose="05000000000000000000" pitchFamily="2" charset="2"/>
                        <a:buNone/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55688471"/>
                  </a:ext>
                </a:extLst>
              </a:tr>
              <a:tr h="206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2. Dokumentace k zadávacím a výběrovým řízením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73139278"/>
                  </a:ext>
                </a:extLst>
              </a:tr>
              <a:tr h="206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3. Doklady k právní subjektivitě žadatele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2456551"/>
                  </a:ext>
                </a:extLst>
              </a:tr>
              <a:tr h="206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4. Pověřovací akt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87475502"/>
                  </a:ext>
                </a:extLst>
              </a:tr>
              <a:tr h="426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5. Oprávnění nebo registrace k poskytování zdravotních služeb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46858007"/>
                  </a:ext>
                </a:extLst>
              </a:tr>
              <a:tr h="206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6. Výpis z evidence skutečných majitelů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832547"/>
                  </a:ext>
                </a:extLst>
              </a:tr>
              <a:tr h="206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7. Podklady pro hodnocení projektu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709915"/>
                  </a:ext>
                </a:extLst>
              </a:tr>
              <a:tr h="206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8. Seznam vybavení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628898996"/>
                  </a:ext>
                </a:extLst>
              </a:tr>
              <a:tr h="426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9. Stanovisko Přístrojové komise Ministerstva zdravotnictví ČR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4034199"/>
                  </a:ext>
                </a:extLst>
              </a:tr>
              <a:tr h="426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10. Doklad o prokázání právních vztahů k nemovitému majetku, který je předmětem projektu 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81788612"/>
                  </a:ext>
                </a:extLst>
              </a:tr>
              <a:tr h="426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11. Doklad prokazující povolení o umístění stavby v území dle stavebního zákona č. 183/2006 Sb.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1057343"/>
                  </a:ext>
                </a:extLst>
              </a:tr>
              <a:tr h="426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12. Doklad prokazující povolení k realizaci stavebního záměru dle stavebního zákona č. 183/2006 Sb.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551542462"/>
                  </a:ext>
                </a:extLst>
              </a:tr>
              <a:tr h="42678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13. Projektová dokumentace dle Vyhlášky o dokumentaci staveb č. 499/2006 Sb.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82277575"/>
                  </a:ext>
                </a:extLst>
              </a:tr>
              <a:tr h="206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200" dirty="0">
                          <a:effectLst/>
                        </a:rPr>
                        <a:t>14. Položkový rozpočet stavby</a:t>
                      </a:r>
                      <a:endParaRPr lang="cs-CZ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>
                          <a:effectLst/>
                        </a:rPr>
                        <a:t> </a:t>
                      </a:r>
                      <a:endParaRPr lang="cs-CZ" sz="105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33945122"/>
                  </a:ext>
                </a:extLst>
              </a:tr>
            </a:tbl>
          </a:graphicData>
        </a:graphic>
      </p:graphicFrame>
      <p:sp>
        <p:nvSpPr>
          <p:cNvPr id="4" name="Znak násobení 3">
            <a:extLst>
              <a:ext uri="{FF2B5EF4-FFF2-40B4-BE49-F238E27FC236}">
                <a16:creationId xmlns:a16="http://schemas.microsoft.com/office/drawing/2014/main" id="{14BEAD64-C088-477D-8AC3-74436868A054}"/>
              </a:ext>
            </a:extLst>
          </p:cNvPr>
          <p:cNvSpPr/>
          <p:nvPr/>
        </p:nvSpPr>
        <p:spPr>
          <a:xfrm>
            <a:off x="6224631" y="2172749"/>
            <a:ext cx="201336" cy="184557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Znak násobení 9">
            <a:extLst>
              <a:ext uri="{FF2B5EF4-FFF2-40B4-BE49-F238E27FC236}">
                <a16:creationId xmlns:a16="http://schemas.microsoft.com/office/drawing/2014/main" id="{57B432C2-8031-46C6-82E5-92001911C12A}"/>
              </a:ext>
            </a:extLst>
          </p:cNvPr>
          <p:cNvSpPr/>
          <p:nvPr/>
        </p:nvSpPr>
        <p:spPr>
          <a:xfrm>
            <a:off x="6224631" y="2357306"/>
            <a:ext cx="201336" cy="184557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Znak násobení 10">
            <a:extLst>
              <a:ext uri="{FF2B5EF4-FFF2-40B4-BE49-F238E27FC236}">
                <a16:creationId xmlns:a16="http://schemas.microsoft.com/office/drawing/2014/main" id="{5BA686A8-15F4-4879-9B24-9438B30A4EB7}"/>
              </a:ext>
            </a:extLst>
          </p:cNvPr>
          <p:cNvSpPr/>
          <p:nvPr/>
        </p:nvSpPr>
        <p:spPr>
          <a:xfrm>
            <a:off x="6224631" y="2698810"/>
            <a:ext cx="201336" cy="184557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Znak násobení 11">
            <a:extLst>
              <a:ext uri="{FF2B5EF4-FFF2-40B4-BE49-F238E27FC236}">
                <a16:creationId xmlns:a16="http://schemas.microsoft.com/office/drawing/2014/main" id="{9D65B6E0-5FAA-43FE-B390-1274BCDC80A4}"/>
              </a:ext>
            </a:extLst>
          </p:cNvPr>
          <p:cNvSpPr/>
          <p:nvPr/>
        </p:nvSpPr>
        <p:spPr>
          <a:xfrm>
            <a:off x="6224631" y="3023100"/>
            <a:ext cx="201336" cy="184557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Znak násobení 12">
            <a:extLst>
              <a:ext uri="{FF2B5EF4-FFF2-40B4-BE49-F238E27FC236}">
                <a16:creationId xmlns:a16="http://schemas.microsoft.com/office/drawing/2014/main" id="{D4F272DC-871B-48C0-BEB4-046DEFD2BE99}"/>
              </a:ext>
            </a:extLst>
          </p:cNvPr>
          <p:cNvSpPr/>
          <p:nvPr/>
        </p:nvSpPr>
        <p:spPr>
          <a:xfrm>
            <a:off x="6224631" y="3441005"/>
            <a:ext cx="201336" cy="184557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Znak násobení 14">
            <a:extLst>
              <a:ext uri="{FF2B5EF4-FFF2-40B4-BE49-F238E27FC236}">
                <a16:creationId xmlns:a16="http://schemas.microsoft.com/office/drawing/2014/main" id="{561E56DC-6692-4215-A419-9A0AF13F2B74}"/>
              </a:ext>
            </a:extLst>
          </p:cNvPr>
          <p:cNvSpPr/>
          <p:nvPr/>
        </p:nvSpPr>
        <p:spPr>
          <a:xfrm>
            <a:off x="6224631" y="4156523"/>
            <a:ext cx="201336" cy="184557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2A2F00F-A05D-4127-A30E-51E2D794F19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31" y="1793965"/>
            <a:ext cx="201336" cy="150792"/>
          </a:xfrm>
          <a:prstGeom prst="rect">
            <a:avLst/>
          </a:prstGeom>
        </p:spPr>
      </p:pic>
      <p:pic>
        <p:nvPicPr>
          <p:cNvPr id="23" name="Obrázek 22">
            <a:extLst>
              <a:ext uri="{FF2B5EF4-FFF2-40B4-BE49-F238E27FC236}">
                <a16:creationId xmlns:a16="http://schemas.microsoft.com/office/drawing/2014/main" id="{BEA78A43-188E-4CA7-B113-F85B7E019D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31" y="1979576"/>
            <a:ext cx="201336" cy="150792"/>
          </a:xfrm>
          <a:prstGeom prst="rect">
            <a:avLst/>
          </a:prstGeom>
        </p:spPr>
      </p:pic>
      <p:pic>
        <p:nvPicPr>
          <p:cNvPr id="24" name="Obrázek 23">
            <a:extLst>
              <a:ext uri="{FF2B5EF4-FFF2-40B4-BE49-F238E27FC236}">
                <a16:creationId xmlns:a16="http://schemas.microsoft.com/office/drawing/2014/main" id="{38C4BD6C-8E2B-4A89-8706-0468DA41E50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31" y="4628261"/>
            <a:ext cx="201336" cy="150792"/>
          </a:xfrm>
          <a:prstGeom prst="rect">
            <a:avLst/>
          </a:prstGeom>
        </p:spPr>
      </p:pic>
      <p:pic>
        <p:nvPicPr>
          <p:cNvPr id="25" name="Obrázek 24">
            <a:extLst>
              <a:ext uri="{FF2B5EF4-FFF2-40B4-BE49-F238E27FC236}">
                <a16:creationId xmlns:a16="http://schemas.microsoft.com/office/drawing/2014/main" id="{DC4B5170-BD66-4DAF-A780-7548E9AE6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31" y="5066234"/>
            <a:ext cx="201336" cy="150792"/>
          </a:xfrm>
          <a:prstGeom prst="rect">
            <a:avLst/>
          </a:prstGeom>
        </p:spPr>
      </p:pic>
      <p:pic>
        <p:nvPicPr>
          <p:cNvPr id="26" name="Obrázek 25">
            <a:extLst>
              <a:ext uri="{FF2B5EF4-FFF2-40B4-BE49-F238E27FC236}">
                <a16:creationId xmlns:a16="http://schemas.microsoft.com/office/drawing/2014/main" id="{E0AAB59B-B0EE-4392-B5C8-D677418062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31" y="5453051"/>
            <a:ext cx="201336" cy="150792"/>
          </a:xfrm>
          <a:prstGeom prst="rect">
            <a:avLst/>
          </a:prstGeom>
        </p:spPr>
      </p:pic>
      <p:pic>
        <p:nvPicPr>
          <p:cNvPr id="27" name="Obrázek 26">
            <a:extLst>
              <a:ext uri="{FF2B5EF4-FFF2-40B4-BE49-F238E27FC236}">
                <a16:creationId xmlns:a16="http://schemas.microsoft.com/office/drawing/2014/main" id="{2AF23642-1955-4167-8418-628A9B48B9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7427" y="5783360"/>
            <a:ext cx="201336" cy="150792"/>
          </a:xfrm>
          <a:prstGeom prst="rect">
            <a:avLst/>
          </a:prstGeom>
        </p:spPr>
      </p:pic>
      <p:pic>
        <p:nvPicPr>
          <p:cNvPr id="28" name="Obrázek 27">
            <a:extLst>
              <a:ext uri="{FF2B5EF4-FFF2-40B4-BE49-F238E27FC236}">
                <a16:creationId xmlns:a16="http://schemas.microsoft.com/office/drawing/2014/main" id="{46561490-B0EF-4B47-82A1-0CC6CF5851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598" y="2004509"/>
            <a:ext cx="201336" cy="150792"/>
          </a:xfrm>
          <a:prstGeom prst="rect">
            <a:avLst/>
          </a:prstGeom>
        </p:spPr>
      </p:pic>
      <p:pic>
        <p:nvPicPr>
          <p:cNvPr id="29" name="Obrázek 28">
            <a:extLst>
              <a:ext uri="{FF2B5EF4-FFF2-40B4-BE49-F238E27FC236}">
                <a16:creationId xmlns:a16="http://schemas.microsoft.com/office/drawing/2014/main" id="{4617FF8D-98CD-490B-91C2-250E50133E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598" y="1793965"/>
            <a:ext cx="201336" cy="150792"/>
          </a:xfrm>
          <a:prstGeom prst="rect">
            <a:avLst/>
          </a:prstGeom>
        </p:spPr>
      </p:pic>
      <p:pic>
        <p:nvPicPr>
          <p:cNvPr id="30" name="Obrázek 29">
            <a:extLst>
              <a:ext uri="{FF2B5EF4-FFF2-40B4-BE49-F238E27FC236}">
                <a16:creationId xmlns:a16="http://schemas.microsoft.com/office/drawing/2014/main" id="{2E0A622C-4D27-4EB6-A8AE-FAE2570A45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598" y="2719558"/>
            <a:ext cx="201336" cy="150792"/>
          </a:xfrm>
          <a:prstGeom prst="rect">
            <a:avLst/>
          </a:prstGeom>
        </p:spPr>
      </p:pic>
      <p:pic>
        <p:nvPicPr>
          <p:cNvPr id="32" name="Obrázek 31">
            <a:extLst>
              <a:ext uri="{FF2B5EF4-FFF2-40B4-BE49-F238E27FC236}">
                <a16:creationId xmlns:a16="http://schemas.microsoft.com/office/drawing/2014/main" id="{E12619FE-F155-4CF3-A4FF-7B7045B6A6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598" y="2209419"/>
            <a:ext cx="201336" cy="150792"/>
          </a:xfrm>
          <a:prstGeom prst="rect">
            <a:avLst/>
          </a:prstGeom>
        </p:spPr>
      </p:pic>
      <p:pic>
        <p:nvPicPr>
          <p:cNvPr id="33" name="Obrázek 32">
            <a:extLst>
              <a:ext uri="{FF2B5EF4-FFF2-40B4-BE49-F238E27FC236}">
                <a16:creationId xmlns:a16="http://schemas.microsoft.com/office/drawing/2014/main" id="{57004620-A10F-458D-A104-26A1D9C7FB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598" y="2396859"/>
            <a:ext cx="201336" cy="150792"/>
          </a:xfrm>
          <a:prstGeom prst="rect">
            <a:avLst/>
          </a:prstGeom>
        </p:spPr>
      </p:pic>
      <p:pic>
        <p:nvPicPr>
          <p:cNvPr id="34" name="Obrázek 33">
            <a:extLst>
              <a:ext uri="{FF2B5EF4-FFF2-40B4-BE49-F238E27FC236}">
                <a16:creationId xmlns:a16="http://schemas.microsoft.com/office/drawing/2014/main" id="{67566BAA-4B6A-4CE1-A96D-9B6C0D1DC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598" y="3471671"/>
            <a:ext cx="201336" cy="150792"/>
          </a:xfrm>
          <a:prstGeom prst="rect">
            <a:avLst/>
          </a:prstGeom>
        </p:spPr>
      </p:pic>
      <p:pic>
        <p:nvPicPr>
          <p:cNvPr id="35" name="Obrázek 34">
            <a:extLst>
              <a:ext uri="{FF2B5EF4-FFF2-40B4-BE49-F238E27FC236}">
                <a16:creationId xmlns:a16="http://schemas.microsoft.com/office/drawing/2014/main" id="{A91AF0C0-A652-441D-ADA3-489E98E3AB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598" y="3047654"/>
            <a:ext cx="201336" cy="150792"/>
          </a:xfrm>
          <a:prstGeom prst="rect">
            <a:avLst/>
          </a:prstGeom>
        </p:spPr>
      </p:pic>
      <p:pic>
        <p:nvPicPr>
          <p:cNvPr id="36" name="Obrázek 35">
            <a:extLst>
              <a:ext uri="{FF2B5EF4-FFF2-40B4-BE49-F238E27FC236}">
                <a16:creationId xmlns:a16="http://schemas.microsoft.com/office/drawing/2014/main" id="{7A67BDE9-0082-4317-B28F-E9D93C2210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598" y="3263131"/>
            <a:ext cx="201336" cy="150792"/>
          </a:xfrm>
          <a:prstGeom prst="rect">
            <a:avLst/>
          </a:prstGeom>
        </p:spPr>
      </p:pic>
      <p:pic>
        <p:nvPicPr>
          <p:cNvPr id="37" name="Obrázek 36">
            <a:extLst>
              <a:ext uri="{FF2B5EF4-FFF2-40B4-BE49-F238E27FC236}">
                <a16:creationId xmlns:a16="http://schemas.microsoft.com/office/drawing/2014/main" id="{CFB82D7C-2E98-450C-82B7-6803A8B2D7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607" y="4173405"/>
            <a:ext cx="201336" cy="150792"/>
          </a:xfrm>
          <a:prstGeom prst="rect">
            <a:avLst/>
          </a:prstGeom>
        </p:spPr>
      </p:pic>
      <p:pic>
        <p:nvPicPr>
          <p:cNvPr id="38" name="Obrázek 37">
            <a:extLst>
              <a:ext uri="{FF2B5EF4-FFF2-40B4-BE49-F238E27FC236}">
                <a16:creationId xmlns:a16="http://schemas.microsoft.com/office/drawing/2014/main" id="{F3C5F4A7-2060-44FC-8791-F31C2DE322B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607" y="3775972"/>
            <a:ext cx="201336" cy="150792"/>
          </a:xfrm>
          <a:prstGeom prst="rect">
            <a:avLst/>
          </a:prstGeom>
        </p:spPr>
      </p:pic>
      <p:pic>
        <p:nvPicPr>
          <p:cNvPr id="39" name="Obrázek 38">
            <a:extLst>
              <a:ext uri="{FF2B5EF4-FFF2-40B4-BE49-F238E27FC236}">
                <a16:creationId xmlns:a16="http://schemas.microsoft.com/office/drawing/2014/main" id="{4CC798A1-0A7A-4C51-8B92-568A6A455E9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31" y="3259294"/>
            <a:ext cx="201336" cy="150792"/>
          </a:xfrm>
          <a:prstGeom prst="rect">
            <a:avLst/>
          </a:prstGeom>
        </p:spPr>
      </p:pic>
      <p:pic>
        <p:nvPicPr>
          <p:cNvPr id="40" name="Obrázek 39">
            <a:extLst>
              <a:ext uri="{FF2B5EF4-FFF2-40B4-BE49-F238E27FC236}">
                <a16:creationId xmlns:a16="http://schemas.microsoft.com/office/drawing/2014/main" id="{6F96AAAB-7C2F-49FC-8624-44DBBD71F5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598" y="5807319"/>
            <a:ext cx="201336" cy="150792"/>
          </a:xfrm>
          <a:prstGeom prst="rect">
            <a:avLst/>
          </a:prstGeom>
        </p:spPr>
      </p:pic>
      <p:pic>
        <p:nvPicPr>
          <p:cNvPr id="41" name="Obrázek 40">
            <a:extLst>
              <a:ext uri="{FF2B5EF4-FFF2-40B4-BE49-F238E27FC236}">
                <a16:creationId xmlns:a16="http://schemas.microsoft.com/office/drawing/2014/main" id="{29E83C95-5660-410A-A7B3-D727E09C48C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607" y="5461647"/>
            <a:ext cx="201336" cy="150792"/>
          </a:xfrm>
          <a:prstGeom prst="rect">
            <a:avLst/>
          </a:prstGeom>
        </p:spPr>
      </p:pic>
      <p:pic>
        <p:nvPicPr>
          <p:cNvPr id="42" name="Obrázek 41">
            <a:extLst>
              <a:ext uri="{FF2B5EF4-FFF2-40B4-BE49-F238E27FC236}">
                <a16:creationId xmlns:a16="http://schemas.microsoft.com/office/drawing/2014/main" id="{966D0642-91F2-4C51-8600-ABA2730B30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09607" y="5065758"/>
            <a:ext cx="201336" cy="150792"/>
          </a:xfrm>
          <a:prstGeom prst="rect">
            <a:avLst/>
          </a:prstGeom>
        </p:spPr>
      </p:pic>
      <p:pic>
        <p:nvPicPr>
          <p:cNvPr id="43" name="Obrázek 42">
            <a:extLst>
              <a:ext uri="{FF2B5EF4-FFF2-40B4-BE49-F238E27FC236}">
                <a16:creationId xmlns:a16="http://schemas.microsoft.com/office/drawing/2014/main" id="{1A9738E1-6DFB-4B92-A63A-374E183018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6598" y="4628261"/>
            <a:ext cx="201336" cy="150792"/>
          </a:xfrm>
          <a:prstGeom prst="rect">
            <a:avLst/>
          </a:prstGeom>
        </p:spPr>
      </p:pic>
      <p:pic>
        <p:nvPicPr>
          <p:cNvPr id="44" name="Obrázek 43">
            <a:extLst>
              <a:ext uri="{FF2B5EF4-FFF2-40B4-BE49-F238E27FC236}">
                <a16:creationId xmlns:a16="http://schemas.microsoft.com/office/drawing/2014/main" id="{65E3F535-E47A-4F43-A868-1FBBC5AD84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4631" y="3786115"/>
            <a:ext cx="201336" cy="1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5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1748147"/>
            <a:ext cx="7158440" cy="207429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Relevantní v případě přenesení pravomocí na jinou osobu.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Ukládá se  v elektronické podobě v systému MS2014+.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Záložka Identifikace projektu – plná moc.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Příloha č. 11 Obecných pravidel - doporučený vzor.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Kapitola 2.6.3 Obecných pravidel – náležitosti.</a:t>
            </a:r>
            <a:endParaRPr lang="cs-C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Plná moc</a:t>
            </a: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3F83A57-B3B2-4F35-B110-72A630406670}"/>
              </a:ext>
            </a:extLst>
          </p:cNvPr>
          <p:cNvSpPr txBox="1"/>
          <p:nvPr/>
        </p:nvSpPr>
        <p:spPr>
          <a:xfrm>
            <a:off x="4966283" y="364311"/>
            <a:ext cx="29864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800" b="0" i="0" u="none" strike="noStrike" dirty="0">
              <a:effectLst/>
              <a:latin typeface="Arial" panose="020B0604020202020204" pitchFamily="34" charset="0"/>
            </a:endParaRPr>
          </a:p>
          <a:p>
            <a:endParaRPr lang="cs-CZ" dirty="0"/>
          </a:p>
        </p:txBody>
      </p:sp>
      <p:graphicFrame>
        <p:nvGraphicFramePr>
          <p:cNvPr id="11" name="Tabulka 10">
            <a:extLst>
              <a:ext uri="{FF2B5EF4-FFF2-40B4-BE49-F238E27FC236}">
                <a16:creationId xmlns:a16="http://schemas.microsoft.com/office/drawing/2014/main" id="{80DCBC4E-31CD-4A22-88CA-58D015AD48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7563827"/>
              </p:ext>
            </p:extLst>
          </p:nvPr>
        </p:nvGraphicFramePr>
        <p:xfrm>
          <a:off x="6216242" y="5570290"/>
          <a:ext cx="1879134" cy="35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81">
                  <a:extLst>
                    <a:ext uri="{9D8B030D-6E8A-4147-A177-3AD203B41FA5}">
                      <a16:colId xmlns:a16="http://schemas.microsoft.com/office/drawing/2014/main" val="1511116850"/>
                    </a:ext>
                  </a:extLst>
                </a:gridCol>
                <a:gridCol w="935253">
                  <a:extLst>
                    <a:ext uri="{9D8B030D-6E8A-4147-A177-3AD203B41FA5}">
                      <a16:colId xmlns:a16="http://schemas.microsoft.com/office/drawing/2014/main" val="1346857378"/>
                    </a:ext>
                  </a:extLst>
                </a:gridCol>
              </a:tblGrid>
              <a:tr h="11257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KHS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Laboratoře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76980759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81879603"/>
                  </a:ext>
                </a:extLst>
              </a:tr>
            </a:tbl>
          </a:graphicData>
        </a:graphic>
      </p:graphicFrame>
      <p:pic>
        <p:nvPicPr>
          <p:cNvPr id="12" name="Obrázek 11">
            <a:extLst>
              <a:ext uri="{FF2B5EF4-FFF2-40B4-BE49-F238E27FC236}">
                <a16:creationId xmlns:a16="http://schemas.microsoft.com/office/drawing/2014/main" id="{9CEE9072-4D42-483D-B52D-5E1B820A521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758" y="5776376"/>
            <a:ext cx="201336" cy="150792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550E9DAA-E205-4EA0-99A3-7EDB914E55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664" y="5776376"/>
            <a:ext cx="201336" cy="1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143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2347136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Pouze uzavřená smlouva na plnění zakázky uplatněné v projektu.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Včetně případných uzavřených dodatků.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Předkládání v modulu </a:t>
            </a:r>
            <a:r>
              <a:rPr lang="cs-CZ" sz="2000" b="1" i="1" dirty="0"/>
              <a:t>Veřejné zakázky</a:t>
            </a:r>
            <a:r>
              <a:rPr lang="cs-CZ" sz="2000" i="1" dirty="0"/>
              <a:t>.</a:t>
            </a:r>
            <a:endParaRPr lang="cs-CZ" sz="20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Plánované nebo zahájené zakázky – příloha nerelevantní.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Postup pro práci s modulem </a:t>
            </a:r>
            <a:r>
              <a:rPr lang="cs-CZ" sz="2000" b="1" i="1" dirty="0"/>
              <a:t>Veřejné zakázky</a:t>
            </a:r>
            <a:r>
              <a:rPr lang="cs-CZ" sz="2000" b="1" dirty="0"/>
              <a:t> </a:t>
            </a:r>
            <a:r>
              <a:rPr lang="cs-CZ" sz="2000" dirty="0"/>
              <a:t>- příloha č. 35 Obecných pravidel pro žadatele a příjemce.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Dokumentace k zadávacím a výběrovým řízením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782742E-B70B-42A5-9773-24F38CF06D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9292593"/>
              </p:ext>
            </p:extLst>
          </p:nvPr>
        </p:nvGraphicFramePr>
        <p:xfrm>
          <a:off x="6302356" y="5541948"/>
          <a:ext cx="1879134" cy="36933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81">
                  <a:extLst>
                    <a:ext uri="{9D8B030D-6E8A-4147-A177-3AD203B41FA5}">
                      <a16:colId xmlns:a16="http://schemas.microsoft.com/office/drawing/2014/main" val="2487081737"/>
                    </a:ext>
                  </a:extLst>
                </a:gridCol>
                <a:gridCol w="935253">
                  <a:extLst>
                    <a:ext uri="{9D8B030D-6E8A-4147-A177-3AD203B41FA5}">
                      <a16:colId xmlns:a16="http://schemas.microsoft.com/office/drawing/2014/main" val="3422316576"/>
                    </a:ext>
                  </a:extLst>
                </a:gridCol>
              </a:tblGrid>
              <a:tr h="1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KHS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Laboratoře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9432153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816741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62DF6AAF-73E7-4784-9AD5-E701E80BD8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96686" y="5755624"/>
            <a:ext cx="201336" cy="150792"/>
          </a:xfrm>
          <a:prstGeom prst="rect">
            <a:avLst/>
          </a:prstGeom>
        </p:spPr>
      </p:pic>
      <p:pic>
        <p:nvPicPr>
          <p:cNvPr id="10" name="Obrázek 9">
            <a:extLst>
              <a:ext uri="{FF2B5EF4-FFF2-40B4-BE49-F238E27FC236}">
                <a16:creationId xmlns:a16="http://schemas.microsoft.com/office/drawing/2014/main" id="{51B79372-33FE-4D0D-8261-79CA65FAD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000" y="5739517"/>
            <a:ext cx="201336" cy="1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8188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5"/>
            <a:ext cx="7158440" cy="234713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Dokládají pouze </a:t>
            </a:r>
            <a:r>
              <a:rPr lang="cs-CZ" sz="2000" b="1" dirty="0"/>
              <a:t>obchodní společnosti</a:t>
            </a:r>
            <a:r>
              <a:rPr lang="cs-CZ" sz="2000" dirty="0"/>
              <a:t>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Výpis z obchodního rejstříku, který v době podání žádosti nesmí být starší 3 měsíců.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 err="1"/>
              <a:t>Scan</a:t>
            </a:r>
            <a:r>
              <a:rPr lang="cs-CZ" sz="2000" dirty="0"/>
              <a:t> originálu nebo ověřený elektronický výpis nikoliv výpis ve formátu .</a:t>
            </a:r>
            <a:r>
              <a:rPr lang="cs-CZ" sz="2000" u="sng" dirty="0" err="1"/>
              <a:t>pdf</a:t>
            </a:r>
            <a:r>
              <a:rPr lang="cs-CZ" sz="2000" dirty="0"/>
              <a:t> stažený z obchodního rejstříku.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Ostatní žadatelé tuto přílohu nepředkládají.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Doklady k právní subjektivitě žadatele</a:t>
            </a:r>
          </a:p>
          <a:p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FE5E7843-9806-4F0A-B116-A0B47566F79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1642748"/>
              </p:ext>
            </p:extLst>
          </p:nvPr>
        </p:nvGraphicFramePr>
        <p:xfrm>
          <a:off x="6302356" y="5602956"/>
          <a:ext cx="1879134" cy="35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81">
                  <a:extLst>
                    <a:ext uri="{9D8B030D-6E8A-4147-A177-3AD203B41FA5}">
                      <a16:colId xmlns:a16="http://schemas.microsoft.com/office/drawing/2014/main" val="3775983824"/>
                    </a:ext>
                  </a:extLst>
                </a:gridCol>
                <a:gridCol w="935253">
                  <a:extLst>
                    <a:ext uri="{9D8B030D-6E8A-4147-A177-3AD203B41FA5}">
                      <a16:colId xmlns:a16="http://schemas.microsoft.com/office/drawing/2014/main" val="2942410208"/>
                    </a:ext>
                  </a:extLst>
                </a:gridCol>
              </a:tblGrid>
              <a:tr h="13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KHS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Laboratoře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86911518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661648"/>
                  </a:ext>
                </a:extLst>
              </a:tr>
            </a:tbl>
          </a:graphicData>
        </a:graphic>
      </p:graphicFrame>
      <p:pic>
        <p:nvPicPr>
          <p:cNvPr id="10" name="Obrázek 9">
            <a:extLst>
              <a:ext uri="{FF2B5EF4-FFF2-40B4-BE49-F238E27FC236}">
                <a16:creationId xmlns:a16="http://schemas.microsoft.com/office/drawing/2014/main" id="{DA2DAFFF-92D7-4792-AC4A-8E1FA33C4F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874" y="5804513"/>
            <a:ext cx="201336" cy="150792"/>
          </a:xfrm>
          <a:prstGeom prst="rect">
            <a:avLst/>
          </a:prstGeom>
        </p:spPr>
      </p:pic>
      <p:sp>
        <p:nvSpPr>
          <p:cNvPr id="11" name="Znak násobení 10">
            <a:extLst>
              <a:ext uri="{FF2B5EF4-FFF2-40B4-BE49-F238E27FC236}">
                <a16:creationId xmlns:a16="http://schemas.microsoft.com/office/drawing/2014/main" id="{15349749-82DC-484F-ABEF-FEA589A04DB9}"/>
              </a:ext>
            </a:extLst>
          </p:cNvPr>
          <p:cNvSpPr/>
          <p:nvPr/>
        </p:nvSpPr>
        <p:spPr>
          <a:xfrm>
            <a:off x="6686613" y="5787630"/>
            <a:ext cx="201336" cy="184557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62078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9" y="1716044"/>
            <a:ext cx="7158440" cy="373935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ea typeface="Times New Roman" panose="02020603050405020304" pitchFamily="18" charset="0"/>
                <a:cs typeface="Arial" panose="020B0604020202020204" pitchFamily="34" charset="0"/>
              </a:rPr>
              <a:t>D</a:t>
            </a:r>
            <a:r>
              <a:rPr lang="cs-CZ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okládá pouze žadatel, který je poskytovatelem lůžkové péče zapojeným ve standardizované síti urgentních příjmů 2. typu.</a:t>
            </a:r>
            <a:endParaRPr lang="cs-CZ" sz="2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V souladu s Rozhodnutím Komise ze dne 20. prosince 2011 o použití čl. 106 odst. 2 Smlouvy o fungování Evropské unie.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Pověření k výkonu SOHZ, k jejímuž kvalitnějšímu poskytování čerpá podporu v rámci výzvy.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Dokládá se Pověřovací akt ke dni podání žádosti o podporu nebo prohlášení, že pověřovací akt bude předložen nejpozději s vydáním rozhodnutí.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Kap. 2.12. Veřejná podpora Specifických pravidel – náležitosti PA, doba trvání PA atd..</a:t>
            </a:r>
            <a:r>
              <a:rPr lang="cs-CZ" sz="2000" dirty="0">
                <a:cs typeface="Times New Roman" panose="02020603050405020304" pitchFamily="18" charset="0"/>
              </a:rPr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cs typeface="Times New Roman" panose="02020603050405020304" pitchFamily="18" charset="0"/>
              </a:rPr>
              <a:t>KHS - příloha nerelevantní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Pověřovací akt</a:t>
            </a:r>
            <a:endParaRPr lang="cs-CZ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B75021DC-2433-4943-A729-250C5276716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1950466"/>
              </p:ext>
            </p:extLst>
          </p:nvPr>
        </p:nvGraphicFramePr>
        <p:xfrm>
          <a:off x="6302356" y="5645973"/>
          <a:ext cx="1879134" cy="35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81">
                  <a:extLst>
                    <a:ext uri="{9D8B030D-6E8A-4147-A177-3AD203B41FA5}">
                      <a16:colId xmlns:a16="http://schemas.microsoft.com/office/drawing/2014/main" val="703912780"/>
                    </a:ext>
                  </a:extLst>
                </a:gridCol>
                <a:gridCol w="935253">
                  <a:extLst>
                    <a:ext uri="{9D8B030D-6E8A-4147-A177-3AD203B41FA5}">
                      <a16:colId xmlns:a16="http://schemas.microsoft.com/office/drawing/2014/main" val="1920819680"/>
                    </a:ext>
                  </a:extLst>
                </a:gridCol>
              </a:tblGrid>
              <a:tr h="13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KHS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Laboratoře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756511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68337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D628030D-9DB0-4EE2-A677-D11D6119F9C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74878" y="5852059"/>
            <a:ext cx="201336" cy="150792"/>
          </a:xfrm>
          <a:prstGeom prst="rect">
            <a:avLst/>
          </a:prstGeom>
        </p:spPr>
      </p:pic>
      <p:sp>
        <p:nvSpPr>
          <p:cNvPr id="10" name="Znak násobení 9">
            <a:extLst>
              <a:ext uri="{FF2B5EF4-FFF2-40B4-BE49-F238E27FC236}">
                <a16:creationId xmlns:a16="http://schemas.microsoft.com/office/drawing/2014/main" id="{330430C7-D11F-4318-A5DB-12991A30E50A}"/>
              </a:ext>
            </a:extLst>
          </p:cNvPr>
          <p:cNvSpPr/>
          <p:nvPr/>
        </p:nvSpPr>
        <p:spPr>
          <a:xfrm>
            <a:off x="6686613" y="5818294"/>
            <a:ext cx="201336" cy="184557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78743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1431243"/>
            <a:ext cx="7158440" cy="39473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Přílohu dokládá pouze žadatel, který je poskytovatelem lůžkové péče zapojeným ve standardizované síti urgentních příjmů 2. typu.</a:t>
            </a:r>
            <a:endParaRPr lang="cs-CZ" sz="19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Oprávnění nebo registrace k poskytování zdravotních služeb dle zákona č. 372/2011 Sb., o zdravotních službách a podmínkách jejich poskytování, ve znění pozdějších předpisů, </a:t>
            </a:r>
            <a:r>
              <a:rPr lang="cs-CZ" sz="1900" u="sng" dirty="0"/>
              <a:t>s nabytím právní moci nejpozději k datu, které odpovídá dnu podání žádosti o podporu.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900" dirty="0"/>
              <a:t>KHS – příloha nerelevantní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900" u="sng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/>
              <a:t>Oprávnění nebo registrace k poskytování zdravotních služeb</a:t>
            </a:r>
            <a:endParaRPr lang="cs-CZ" sz="2800" dirty="0"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D51239F1-D041-42EA-A528-E740C9AD76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7146794"/>
              </p:ext>
            </p:extLst>
          </p:nvPr>
        </p:nvGraphicFramePr>
        <p:xfrm>
          <a:off x="6302356" y="5613126"/>
          <a:ext cx="1879134" cy="35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81">
                  <a:extLst>
                    <a:ext uri="{9D8B030D-6E8A-4147-A177-3AD203B41FA5}">
                      <a16:colId xmlns:a16="http://schemas.microsoft.com/office/drawing/2014/main" val="703912780"/>
                    </a:ext>
                  </a:extLst>
                </a:gridCol>
                <a:gridCol w="935253">
                  <a:extLst>
                    <a:ext uri="{9D8B030D-6E8A-4147-A177-3AD203B41FA5}">
                      <a16:colId xmlns:a16="http://schemas.microsoft.com/office/drawing/2014/main" val="1920819680"/>
                    </a:ext>
                  </a:extLst>
                </a:gridCol>
              </a:tblGrid>
              <a:tr h="13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KHS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Laboratoře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756511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68337"/>
                  </a:ext>
                </a:extLst>
              </a:tr>
            </a:tbl>
          </a:graphicData>
        </a:graphic>
      </p:graphicFrame>
      <p:sp>
        <p:nvSpPr>
          <p:cNvPr id="9" name="Znak násobení 8">
            <a:extLst>
              <a:ext uri="{FF2B5EF4-FFF2-40B4-BE49-F238E27FC236}">
                <a16:creationId xmlns:a16="http://schemas.microsoft.com/office/drawing/2014/main" id="{A3F2FEB3-3A7F-4345-8FF5-E7D42311849C}"/>
              </a:ext>
            </a:extLst>
          </p:cNvPr>
          <p:cNvSpPr/>
          <p:nvPr/>
        </p:nvSpPr>
        <p:spPr>
          <a:xfrm>
            <a:off x="6702804" y="5785447"/>
            <a:ext cx="201336" cy="184557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C235236-D2DB-41D0-B3CF-AC9BC5F029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874" y="5804513"/>
            <a:ext cx="201336" cy="1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5181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7" name="Content Placeholder 1">
            <a:extLst>
              <a:ext uri="{FF2B5EF4-FFF2-40B4-BE49-F238E27FC236}">
                <a16:creationId xmlns:a16="http://schemas.microsoft.com/office/drawing/2014/main" id="{7626B9FA-C7A7-5341-80BD-9BE297DFF7E8}"/>
              </a:ext>
            </a:extLst>
          </p:cNvPr>
          <p:cNvSpPr txBox="1">
            <a:spLocks/>
          </p:cNvSpPr>
          <p:nvPr/>
        </p:nvSpPr>
        <p:spPr>
          <a:xfrm>
            <a:off x="1127928" y="1431243"/>
            <a:ext cx="7158440" cy="4158396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Dokládají právnické osoby mimo veřejnoprávní právnické osoby.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b="0" u="none" strike="noStrike" baseline="0" dirty="0">
                <a:solidFill>
                  <a:srgbClr val="000000"/>
                </a:solidFill>
              </a:rPr>
              <a:t>Úplný výpis z evidence skutečných majitelů platných údajů a údajů, které byly bez náhrady vymazány nebo s nahrazením novými údaji, jedná-li se o evidující osobu dle § 14 odst. 3 zákona č. 218/2000 Sb., o rozpočtových pravidlech a o změně některých souvisejících zákonů.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/>
              <a:t>Obecná pravidla pro žadatele a příjemce kap. 2.6.1. resp. Závazné stanovisko ŘO IROP č.25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2000" dirty="0">
                <a:effectLst/>
                <a:ea typeface="Times New Roman" panose="02020603050405020304" pitchFamily="18" charset="0"/>
                <a:cs typeface="Arial" panose="020B0604020202020204" pitchFamily="34" charset="0"/>
              </a:rPr>
              <a:t>nedokládají subjekty, které jsou vyjmenovány v § 7 zákona č. 37/2021 Sb., o evidenci skutečných majitelů. </a:t>
            </a:r>
            <a:endParaRPr lang="cs-CZ" sz="2000" dirty="0"/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FB2F8548-69C9-8B46-8167-6452CA664447}"/>
              </a:ext>
            </a:extLst>
          </p:cNvPr>
          <p:cNvSpPr txBox="1">
            <a:spLocks/>
          </p:cNvSpPr>
          <p:nvPr/>
        </p:nvSpPr>
        <p:spPr>
          <a:xfrm>
            <a:off x="1127928" y="675488"/>
            <a:ext cx="7053562" cy="75789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800" dirty="0">
                <a:latin typeface="Arial" panose="020B0604020202020204" pitchFamily="34" charset="0"/>
                <a:cs typeface="Arial" panose="020B0604020202020204" pitchFamily="34" charset="0"/>
              </a:rPr>
              <a:t>Výpis z evidence skutečných majitelů</a:t>
            </a:r>
            <a:endParaRPr 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2" descr="\\nt1\O\Loga 2014_2020\IROP\Logolinky\RGB\JPG\IROP_CZ_RO_B_C RGB_malý.jpg">
            <a:extLst>
              <a:ext uri="{FF2B5EF4-FFF2-40B4-BE49-F238E27FC236}">
                <a16:creationId xmlns:a16="http://schemas.microsoft.com/office/drawing/2014/main" id="{21FA6FCF-2F49-4D3D-8643-3FC0698BA6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269" y="6002851"/>
            <a:ext cx="4199492" cy="691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5FBC4C8-9338-43FD-835C-15A63F3484E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8916114"/>
              </p:ext>
            </p:extLst>
          </p:nvPr>
        </p:nvGraphicFramePr>
        <p:xfrm>
          <a:off x="6302356" y="5645973"/>
          <a:ext cx="1879134" cy="35687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43881">
                  <a:extLst>
                    <a:ext uri="{9D8B030D-6E8A-4147-A177-3AD203B41FA5}">
                      <a16:colId xmlns:a16="http://schemas.microsoft.com/office/drawing/2014/main" val="703912780"/>
                    </a:ext>
                  </a:extLst>
                </a:gridCol>
                <a:gridCol w="935253">
                  <a:extLst>
                    <a:ext uri="{9D8B030D-6E8A-4147-A177-3AD203B41FA5}">
                      <a16:colId xmlns:a16="http://schemas.microsoft.com/office/drawing/2014/main" val="1920819680"/>
                    </a:ext>
                  </a:extLst>
                </a:gridCol>
              </a:tblGrid>
              <a:tr h="13115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KHS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Laboratoře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19756511"/>
                  </a:ext>
                </a:extLst>
              </a:tr>
              <a:tr h="1846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cs-CZ" sz="1050" dirty="0">
                          <a:effectLst/>
                        </a:rPr>
                        <a:t> </a:t>
                      </a:r>
                      <a:endParaRPr lang="cs-CZ" sz="105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168337"/>
                  </a:ext>
                </a:extLst>
              </a:tr>
            </a:tbl>
          </a:graphicData>
        </a:graphic>
      </p:graphicFrame>
      <p:sp>
        <p:nvSpPr>
          <p:cNvPr id="9" name="Znak násobení 8">
            <a:extLst>
              <a:ext uri="{FF2B5EF4-FFF2-40B4-BE49-F238E27FC236}">
                <a16:creationId xmlns:a16="http://schemas.microsoft.com/office/drawing/2014/main" id="{C90C1196-4D9C-41D9-A881-959B57454FEE}"/>
              </a:ext>
            </a:extLst>
          </p:cNvPr>
          <p:cNvSpPr/>
          <p:nvPr/>
        </p:nvSpPr>
        <p:spPr>
          <a:xfrm>
            <a:off x="6694415" y="5818294"/>
            <a:ext cx="201336" cy="184557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EDFF3DAA-01BB-4015-80BE-8F7FDCDBFA9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20874" y="5835176"/>
            <a:ext cx="201336" cy="150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181959"/>
      </p:ext>
    </p:extLst>
  </p:cSld>
  <p:clrMapOvr>
    <a:masterClrMapping/>
  </p:clrMapOvr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RR PPT modra" id="{D7112295-DE83-5842-848C-194A14FDB72F}" vid="{3F9FFF0E-BF0B-D64C-A9D2-5EEC900BA2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CRR template</Template>
  <TotalTime>966</TotalTime>
  <Words>1745</Words>
  <Application>Microsoft Office PowerPoint</Application>
  <PresentationFormat>Předvádění na obrazovce (4:3)</PresentationFormat>
  <Paragraphs>271</Paragraphs>
  <Slides>21</Slides>
  <Notes>20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21</vt:i4>
      </vt:variant>
    </vt:vector>
  </HeadingPairs>
  <TitlesOfParts>
    <vt:vector size="25" baseType="lpstr">
      <vt:lpstr>Arial</vt:lpstr>
      <vt:lpstr>Calibri</vt:lpstr>
      <vt:lpstr>Wingdings</vt:lpstr>
      <vt:lpstr>CRR template</vt:lpstr>
      <vt:lpstr>Povinné přílohy žádosti o podporu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Vám za pozornost.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na více řádků, třeba i na tři anebo dokonce i na čtyři.</dc:title>
  <dc:subject/>
  <dc:creator>Microsoft Office User</dc:creator>
  <cp:keywords/>
  <dc:description/>
  <cp:lastModifiedBy>Lutovská Markéta</cp:lastModifiedBy>
  <cp:revision>48</cp:revision>
  <dcterms:created xsi:type="dcterms:W3CDTF">2021-01-13T14:58:16Z</dcterms:created>
  <dcterms:modified xsi:type="dcterms:W3CDTF">2021-11-12T12:18:20Z</dcterms:modified>
  <cp:category/>
</cp:coreProperties>
</file>