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drawings/drawing1.xml" ContentType="application/vnd.openxmlformats-officedocument.drawingml.chartshapes+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drawings/drawing2.xml" ContentType="application/vnd.openxmlformats-officedocument.drawingml.chartshapes+xml"/>
  <Override PartName="/ppt/notesSlides/notesSlide5.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3.xml" ContentType="application/vnd.openxmlformats-officedocument.drawingml.chartshape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83"/>
  </p:notesMasterIdLst>
  <p:handoutMasterIdLst>
    <p:handoutMasterId r:id="rId84"/>
  </p:handoutMasterIdLst>
  <p:sldIdLst>
    <p:sldId id="283" r:id="rId2"/>
    <p:sldId id="467" r:id="rId3"/>
    <p:sldId id="276" r:id="rId4"/>
    <p:sldId id="484" r:id="rId5"/>
    <p:sldId id="284" r:id="rId6"/>
    <p:sldId id="285" r:id="rId7"/>
    <p:sldId id="483" r:id="rId8"/>
    <p:sldId id="286" r:id="rId9"/>
    <p:sldId id="414" r:id="rId10"/>
    <p:sldId id="415" r:id="rId11"/>
    <p:sldId id="486" r:id="rId12"/>
    <p:sldId id="416" r:id="rId13"/>
    <p:sldId id="417" r:id="rId14"/>
    <p:sldId id="418" r:id="rId15"/>
    <p:sldId id="420" r:id="rId16"/>
    <p:sldId id="422" r:id="rId17"/>
    <p:sldId id="427" r:id="rId18"/>
    <p:sldId id="428" r:id="rId19"/>
    <p:sldId id="448" r:id="rId20"/>
    <p:sldId id="449" r:id="rId21"/>
    <p:sldId id="450" r:id="rId22"/>
    <p:sldId id="457" r:id="rId23"/>
    <p:sldId id="458" r:id="rId24"/>
    <p:sldId id="413" r:id="rId25"/>
    <p:sldId id="345" r:id="rId26"/>
    <p:sldId id="485" r:id="rId27"/>
    <p:sldId id="470" r:id="rId28"/>
    <p:sldId id="473" r:id="rId29"/>
    <p:sldId id="471" r:id="rId30"/>
    <p:sldId id="472" r:id="rId31"/>
    <p:sldId id="298" r:id="rId32"/>
    <p:sldId id="474" r:id="rId33"/>
    <p:sldId id="476" r:id="rId34"/>
    <p:sldId id="477" r:id="rId35"/>
    <p:sldId id="478" r:id="rId36"/>
    <p:sldId id="479" r:id="rId37"/>
    <p:sldId id="480" r:id="rId38"/>
    <p:sldId id="481" r:id="rId39"/>
    <p:sldId id="482" r:id="rId40"/>
    <p:sldId id="299" r:id="rId41"/>
    <p:sldId id="468" r:id="rId42"/>
    <p:sldId id="461" r:id="rId43"/>
    <p:sldId id="289" r:id="rId44"/>
    <p:sldId id="442" r:id="rId45"/>
    <p:sldId id="443" r:id="rId46"/>
    <p:sldId id="444" r:id="rId47"/>
    <p:sldId id="445" r:id="rId48"/>
    <p:sldId id="446" r:id="rId49"/>
    <p:sldId id="447" r:id="rId50"/>
    <p:sldId id="291" r:id="rId51"/>
    <p:sldId id="429" r:id="rId52"/>
    <p:sldId id="430" r:id="rId53"/>
    <p:sldId id="431" r:id="rId54"/>
    <p:sldId id="432" r:id="rId55"/>
    <p:sldId id="434" r:id="rId56"/>
    <p:sldId id="436" r:id="rId57"/>
    <p:sldId id="462" r:id="rId58"/>
    <p:sldId id="463" r:id="rId59"/>
    <p:sldId id="464" r:id="rId60"/>
    <p:sldId id="466" r:id="rId61"/>
    <p:sldId id="465" r:id="rId62"/>
    <p:sldId id="437" r:id="rId63"/>
    <p:sldId id="438" r:id="rId64"/>
    <p:sldId id="439" r:id="rId65"/>
    <p:sldId id="292" r:id="rId66"/>
    <p:sldId id="440" r:id="rId67"/>
    <p:sldId id="441" r:id="rId68"/>
    <p:sldId id="293" r:id="rId69"/>
    <p:sldId id="382" r:id="rId70"/>
    <p:sldId id="383" r:id="rId71"/>
    <p:sldId id="384" r:id="rId72"/>
    <p:sldId id="387" r:id="rId73"/>
    <p:sldId id="459" r:id="rId74"/>
    <p:sldId id="460" r:id="rId75"/>
    <p:sldId id="294" r:id="rId76"/>
    <p:sldId id="317" r:id="rId77"/>
    <p:sldId id="327" r:id="rId78"/>
    <p:sldId id="469" r:id="rId79"/>
    <p:sldId id="295" r:id="rId80"/>
    <p:sldId id="487" r:id="rId81"/>
    <p:sldId id="296" r:id="rId8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ouželková Eva" initials="KE" lastIdx="1" clrIdx="0">
    <p:extLst>
      <p:ext uri="{19B8F6BF-5375-455C-9EA6-DF929625EA0E}">
        <p15:presenceInfo xmlns:p15="http://schemas.microsoft.com/office/powerpoint/2012/main" userId="S::eva.krouzelkova@mmr.cz::278dad44-9627-4fe7-aeec-bbf77a0bed3b" providerId="AD"/>
      </p:ext>
    </p:extLst>
  </p:cmAuthor>
  <p:cmAuthor id="2" name="Bartošová Eva" initials="BE" lastIdx="2" clrIdx="1">
    <p:extLst>
      <p:ext uri="{19B8F6BF-5375-455C-9EA6-DF929625EA0E}">
        <p15:presenceInfo xmlns:p15="http://schemas.microsoft.com/office/powerpoint/2012/main" userId="Bartošová Eva" providerId="None"/>
      </p:ext>
    </p:extLst>
  </p:cmAuthor>
  <p:cmAuthor id="3" name="Pekárek Aleš" initials="PA" lastIdx="2" clrIdx="2">
    <p:extLst>
      <p:ext uri="{19B8F6BF-5375-455C-9EA6-DF929625EA0E}">
        <p15:presenceInfo xmlns:p15="http://schemas.microsoft.com/office/powerpoint/2012/main" userId="S-1-5-21-1453678106-484518242-318601546-1170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C4C4C"/>
    <a:srgbClr val="1D70B8"/>
    <a:srgbClr val="AAAAAA"/>
    <a:srgbClr val="1D71B8"/>
    <a:srgbClr val="C0C0C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54" autoAdjust="0"/>
    <p:restoredTop sz="86902" autoAdjust="0"/>
  </p:normalViewPr>
  <p:slideViewPr>
    <p:cSldViewPr snapToGrid="0">
      <p:cViewPr varScale="1">
        <p:scale>
          <a:sx n="54" d="100"/>
          <a:sy n="54" d="100"/>
        </p:scale>
        <p:origin x="1476" y="72"/>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137" d="100"/>
          <a:sy n="137" d="100"/>
        </p:scale>
        <p:origin x="3536" y="20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handoutMaster" Target="handoutMasters/handoutMaster1.xml"/><Relationship Id="rId89"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commentAuthors" Target="commentAuthor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notesMaster" Target="notesMasters/notesMaster1.xml"/><Relationship Id="rId88"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5" Type="http://schemas.openxmlformats.org/officeDocument/2006/relationships/chartUserShapes" Target="../drawings/drawing1.xml"/><Relationship Id="rId4" Type="http://schemas.openxmlformats.org/officeDocument/2006/relationships/oleObject" Target="file:///\\praha.mmr.cz\dfs\J\SF\IROP\24%20-%20Monitoring%20a%20IS\M&#283;s&#237;&#269;n&#237;%20monitorovac&#237;%20zpr&#225;va%20IROP\MMZ_F1.xlsm" TargetMode="Externa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5" Type="http://schemas.openxmlformats.org/officeDocument/2006/relationships/chartUserShapes" Target="../drawings/drawing2.xml"/><Relationship Id="rId4" Type="http://schemas.openxmlformats.org/officeDocument/2006/relationships/oleObject" Target="file:///\\praha.mmr.cz\dfs\J\SF\IROP\24%20-%20Monitoring%20a%20IS\M&#283;s&#237;&#269;n&#237;%20monitorovac&#237;%20zpr&#225;va%20IROP\MMZ_F1.xlsm" TargetMode="External"/></Relationships>
</file>

<file path=ppt/charts/_rels/chart3.xml.rels><?xml version="1.0" encoding="UTF-8" standalone="yes"?>
<Relationships xmlns="http://schemas.openxmlformats.org/package/2006/relationships"><Relationship Id="rId3" Type="http://schemas.openxmlformats.org/officeDocument/2006/relationships/oleObject" Target="file:///\\praha.mmr.cz\dfs\J\SF\IROP\24%20-%20Monitoring%20a%20IS\Anal&#253;zy\D&#233;lka%20administrace%20&#381;oP\D&#201;LKA%20ADMINISTRACE%20&#381;OP%20a%20&#218;SPORY%20po%20SC2.xlsm" TargetMode="Externa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cs-CZ"/>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r>
              <a:rPr lang="cs-CZ" dirty="0"/>
              <a:t>Přehled stavu</a:t>
            </a:r>
            <a:r>
              <a:rPr lang="cs-CZ" baseline="0" dirty="0"/>
              <a:t> čerpání programu (mld. Kč)</a:t>
            </a:r>
            <a:endParaRPr lang="cs-CZ" dirty="0"/>
          </a:p>
        </c:rich>
      </c:tx>
      <c:overlay val="0"/>
      <c:spPr>
        <a:noFill/>
        <a:ln>
          <a:no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cs-CZ"/>
        </a:p>
      </c:txPr>
    </c:title>
    <c:autoTitleDeleted val="0"/>
    <c:plotArea>
      <c:layout>
        <c:manualLayout>
          <c:layoutTarget val="inner"/>
          <c:xMode val="edge"/>
          <c:yMode val="edge"/>
          <c:x val="9.3978889117519601E-2"/>
          <c:y val="9.4708520369508123E-2"/>
          <c:w val="0.84952062738283252"/>
          <c:h val="0.81526527888673739"/>
        </c:manualLayout>
      </c:layout>
      <c:barChart>
        <c:barDir val="col"/>
        <c:grouping val="clustered"/>
        <c:varyColors val="0"/>
        <c:ser>
          <c:idx val="0"/>
          <c:order val="0"/>
          <c:tx>
            <c:strRef>
              <c:f>'Přehled čerpání'!$D$24</c:f>
              <c:strCache>
                <c:ptCount val="1"/>
                <c:pt idx="0">
                  <c:v>Plnění</c:v>
                </c:pt>
              </c:strCache>
            </c:strRef>
          </c:tx>
          <c:spPr>
            <a:solidFill>
              <a:srgbClr val="1F497D">
                <a:lumMod val="40000"/>
                <a:lumOff val="60000"/>
              </a:srgbClr>
            </a:solidFill>
            <a:ln>
              <a:solidFill>
                <a:sysClr val="windowText" lastClr="000000"/>
              </a:solidFill>
              <a:prstDash val="sysDash"/>
            </a:ln>
            <a:effectLst>
              <a:outerShdw blurRad="57150" dist="19050" dir="5400000" algn="ctr" rotWithShape="0">
                <a:schemeClr val="accent1">
                  <a:alpha val="63000"/>
                </a:schemeClr>
              </a:outerShdw>
              <a:softEdge rad="0"/>
            </a:effectLst>
            <a:scene3d>
              <a:camera prst="orthographicFront"/>
              <a:lightRig rig="threePt" dir="t"/>
            </a:scene3d>
          </c:spPr>
          <c:invertIfNegative val="0"/>
          <c:dPt>
            <c:idx val="3"/>
            <c:invertIfNegative val="0"/>
            <c:bubble3D val="0"/>
            <c:extLst>
              <c:ext xmlns:c16="http://schemas.microsoft.com/office/drawing/2014/chart" uri="{C3380CC4-5D6E-409C-BE32-E72D297353CC}">
                <c16:uniqueId val="{00000000-30B8-4BC6-8294-B1A2E1277B2D}"/>
              </c:ext>
            </c:extLst>
          </c:dPt>
          <c:dLbls>
            <c:dLbl>
              <c:idx val="0"/>
              <c:tx>
                <c:rich>
                  <a:bodyPr/>
                  <a:lstStyle/>
                  <a:p>
                    <a:fld id="{6A17B0B3-BAAE-46C9-94A7-D782002C40FD}" type="CELLRANGE">
                      <a:rPr lang="en-US"/>
                      <a:pPr/>
                      <a:t>[OBLAST BUNĚK]</a:t>
                    </a:fld>
                    <a:endParaRPr lang="cs-CZ"/>
                  </a:p>
                </c:rich>
              </c:tx>
              <c:dLblPos val="ct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1-30B8-4BC6-8294-B1A2E1277B2D}"/>
                </c:ext>
              </c:extLst>
            </c:dLbl>
            <c:dLbl>
              <c:idx val="1"/>
              <c:tx>
                <c:rich>
                  <a:bodyPr/>
                  <a:lstStyle/>
                  <a:p>
                    <a:fld id="{9D873D75-98E8-4443-BEF7-2C87577E37BF}" type="CELLRANGE">
                      <a:rPr lang="cs-CZ"/>
                      <a:pPr/>
                      <a:t>[OBLAST BUNĚK]</a:t>
                    </a:fld>
                    <a:endParaRPr lang="cs-CZ"/>
                  </a:p>
                </c:rich>
              </c:tx>
              <c:dLblPos val="ct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2-30B8-4BC6-8294-B1A2E1277B2D}"/>
                </c:ext>
              </c:extLst>
            </c:dLbl>
            <c:dLbl>
              <c:idx val="2"/>
              <c:tx>
                <c:rich>
                  <a:bodyPr/>
                  <a:lstStyle/>
                  <a:p>
                    <a:fld id="{893F11BE-B955-4603-A483-816406628F17}" type="CELLRANGE">
                      <a:rPr lang="cs-CZ"/>
                      <a:pPr/>
                      <a:t>[OBLAST BUNĚK]</a:t>
                    </a:fld>
                    <a:endParaRPr lang="cs-CZ"/>
                  </a:p>
                </c:rich>
              </c:tx>
              <c:dLblPos val="ct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30B8-4BC6-8294-B1A2E1277B2D}"/>
                </c:ext>
              </c:extLst>
            </c:dLbl>
            <c:dLbl>
              <c:idx val="3"/>
              <c:tx>
                <c:rich>
                  <a:bodyPr/>
                  <a:lstStyle/>
                  <a:p>
                    <a:fld id="{1A896089-FBD7-4E00-8660-BF6F890353E9}" type="CELLRANGE">
                      <a:rPr lang="cs-CZ"/>
                      <a:pPr/>
                      <a:t>[OBLAST BUNĚK]</a:t>
                    </a:fld>
                    <a:endParaRPr lang="cs-CZ"/>
                  </a:p>
                </c:rich>
              </c:tx>
              <c:dLblPos val="ct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0-30B8-4BC6-8294-B1A2E1277B2D}"/>
                </c:ext>
              </c:extLst>
            </c:dLbl>
            <c:spPr>
              <a:noFill/>
              <a:ln>
                <a:noFill/>
              </a:ln>
              <a:effectLst/>
            </c:spPr>
            <c:txPr>
              <a:bodyPr rot="0" spcFirstLastPara="1" vertOverflow="overflow" horzOverflow="overflow" vert="horz" wrap="square" lIns="180000" tIns="0" rIns="252000" bIns="0" spcCol="216000" anchor="ctr" anchorCtr="0">
                <a:noAutofit/>
              </a:bodyPr>
              <a:lstStyle/>
              <a:p>
                <a:pPr algn="ctr">
                  <a:defRPr sz="1800" b="0" i="0" u="none" strike="noStrike" kern="1200" baseline="0">
                    <a:solidFill>
                      <a:schemeClr val="tx1">
                        <a:lumMod val="75000"/>
                        <a:lumOff val="25000"/>
                      </a:schemeClr>
                    </a:solidFill>
                    <a:latin typeface="+mn-lt"/>
                    <a:ea typeface="+mn-ea"/>
                    <a:cs typeface="+mn-cs"/>
                  </a:defRPr>
                </a:pPr>
                <a:endParaRPr lang="cs-CZ"/>
              </a:p>
            </c:txPr>
            <c:dLblPos val="ctr"/>
            <c:showLegendKey val="0"/>
            <c:showVal val="0"/>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a:noFill/>
                  <a:ln>
                    <a:noFill/>
                  </a:ln>
                </c15:spPr>
                <c15:showDataLabelsRange val="1"/>
                <c15:showLeaderLines val="1"/>
                <c15:leaderLines>
                  <c:spPr>
                    <a:ln w="9525" cap="flat" cmpd="sng" algn="ctr">
                      <a:solidFill>
                        <a:schemeClr val="tx1">
                          <a:lumMod val="35000"/>
                          <a:lumOff val="65000"/>
                        </a:schemeClr>
                      </a:solidFill>
                      <a:round/>
                    </a:ln>
                    <a:effectLst/>
                  </c:spPr>
                </c15:leaderLines>
              </c:ext>
            </c:extLst>
          </c:dLbls>
          <c:cat>
            <c:strRef>
              <c:f>'Přehled čerpání'!$E$23:$H$23</c:f>
              <c:strCache>
                <c:ptCount val="4"/>
                <c:pt idx="0">
                  <c:v>Předložené žádosti o platbu</c:v>
                </c:pt>
                <c:pt idx="1">
                  <c:v>Proplacené žádosti o platbu</c:v>
                </c:pt>
                <c:pt idx="2">
                  <c:v>Souhrnné žádosti o platbu</c:v>
                </c:pt>
                <c:pt idx="3">
                  <c:v>Certifikované prostředky</c:v>
                </c:pt>
              </c:strCache>
            </c:strRef>
          </c:cat>
          <c:val>
            <c:numRef>
              <c:f>'Přehled čerpání'!$E$24:$H$24</c:f>
              <c:numCache>
                <c:formatCode>_-* #\ ##0.0_-;\-* #\ ##0.0_-;_-* "-"??_-;_-@_-</c:formatCode>
                <c:ptCount val="4"/>
                <c:pt idx="0">
                  <c:v>64.588329802369245</c:v>
                </c:pt>
                <c:pt idx="1">
                  <c:v>59.652487752209737</c:v>
                </c:pt>
                <c:pt idx="2">
                  <c:v>58.066552803020009</c:v>
                </c:pt>
                <c:pt idx="3">
                  <c:v>52.128068955767837</c:v>
                </c:pt>
              </c:numCache>
            </c:numRef>
          </c:val>
          <c:extLst>
            <c:ext xmlns:c15="http://schemas.microsoft.com/office/drawing/2012/chart" uri="{02D57815-91ED-43cb-92C2-25804820EDAC}">
              <c15:datalabelsRange>
                <c15:f>'Přehled čerpání'!$E$22:$H$22</c15:f>
                <c15:dlblRangeCache>
                  <c:ptCount val="4"/>
                  <c:pt idx="0">
                    <c:v> 64,6
  mld. </c:v>
                  </c:pt>
                  <c:pt idx="1">
                    <c:v> 59,7
  mld. </c:v>
                  </c:pt>
                  <c:pt idx="2">
                    <c:v> 58,1
  mld. </c:v>
                  </c:pt>
                  <c:pt idx="3">
                    <c:v> 52,1
  mld. </c:v>
                  </c:pt>
                </c15:dlblRangeCache>
              </c15:datalabelsRange>
            </c:ext>
            <c:ext xmlns:c16="http://schemas.microsoft.com/office/drawing/2014/chart" uri="{C3380CC4-5D6E-409C-BE32-E72D297353CC}">
              <c16:uniqueId val="{00000004-30B8-4BC6-8294-B1A2E1277B2D}"/>
            </c:ext>
          </c:extLst>
        </c:ser>
        <c:dLbls>
          <c:dLblPos val="ctr"/>
          <c:showLegendKey val="0"/>
          <c:showVal val="1"/>
          <c:showCatName val="0"/>
          <c:showSerName val="0"/>
          <c:showPercent val="0"/>
          <c:showBubbleSize val="0"/>
        </c:dLbls>
        <c:gapWidth val="150"/>
        <c:overlap val="100"/>
        <c:axId val="770837920"/>
        <c:axId val="770838904"/>
      </c:barChart>
      <c:lineChart>
        <c:grouping val="standard"/>
        <c:varyColors val="0"/>
        <c:ser>
          <c:idx val="1"/>
          <c:order val="1"/>
          <c:tx>
            <c:strRef>
              <c:f>'Přehled čerpání'!$D$25</c:f>
              <c:strCache>
                <c:ptCount val="1"/>
                <c:pt idx="0">
                  <c:v>Limit čerpání 2020</c:v>
                </c:pt>
              </c:strCache>
            </c:strRef>
          </c:tx>
          <c:spPr>
            <a:ln w="22225" cap="rnd">
              <a:solidFill>
                <a:sysClr val="windowText" lastClr="000000"/>
              </a:solidFill>
              <a:prstDash val="solid"/>
              <a:round/>
            </a:ln>
            <a:effectLst/>
          </c:spPr>
          <c:marker>
            <c:symbol val="none"/>
          </c:marker>
          <c:dLbls>
            <c:delete val="1"/>
          </c:dLbls>
          <c:cat>
            <c:strRef>
              <c:f>'Přehled čerpání'!$E$23:$H$23</c:f>
              <c:strCache>
                <c:ptCount val="4"/>
                <c:pt idx="0">
                  <c:v>Předložené žádosti o platbu</c:v>
                </c:pt>
                <c:pt idx="1">
                  <c:v>Proplacené žádosti o platbu</c:v>
                </c:pt>
                <c:pt idx="2">
                  <c:v>Souhrnné žádosti o platbu</c:v>
                </c:pt>
                <c:pt idx="3">
                  <c:v>Certifikované prostředky</c:v>
                </c:pt>
              </c:strCache>
            </c:strRef>
          </c:cat>
          <c:val>
            <c:numRef>
              <c:f>'Přehled čerpání'!$E$25:$H$25</c:f>
              <c:numCache>
                <c:formatCode>0.00%</c:formatCode>
                <c:ptCount val="4"/>
                <c:pt idx="0">
                  <c:v>0.37426079740507107</c:v>
                </c:pt>
                <c:pt idx="1">
                  <c:v>0.37426079740507107</c:v>
                </c:pt>
                <c:pt idx="2">
                  <c:v>0.37426079740507107</c:v>
                </c:pt>
                <c:pt idx="3">
                  <c:v>0.37426079740507107</c:v>
                </c:pt>
              </c:numCache>
            </c:numRef>
          </c:val>
          <c:smooth val="0"/>
          <c:extLst>
            <c:ext xmlns:c16="http://schemas.microsoft.com/office/drawing/2014/chart" uri="{C3380CC4-5D6E-409C-BE32-E72D297353CC}">
              <c16:uniqueId val="{00000005-30B8-4BC6-8294-B1A2E1277B2D}"/>
            </c:ext>
          </c:extLst>
        </c:ser>
        <c:ser>
          <c:idx val="2"/>
          <c:order val="2"/>
          <c:tx>
            <c:strRef>
              <c:f>'Přehled čerpání'!$D$26</c:f>
              <c:strCache>
                <c:ptCount val="1"/>
                <c:pt idx="0">
                  <c:v>Limit čerpání 2021</c:v>
                </c:pt>
              </c:strCache>
            </c:strRef>
          </c:tx>
          <c:spPr>
            <a:ln w="22225" cap="rnd">
              <a:solidFill>
                <a:srgbClr val="C00000"/>
              </a:solidFill>
              <a:prstDash val="dash"/>
              <a:round/>
            </a:ln>
            <a:effectLst/>
          </c:spPr>
          <c:marker>
            <c:symbol val="none"/>
          </c:marker>
          <c:dLbls>
            <c:delete val="1"/>
          </c:dLbls>
          <c:cat>
            <c:strRef>
              <c:f>'Přehled čerpání'!$E$23:$H$23</c:f>
              <c:strCache>
                <c:ptCount val="4"/>
                <c:pt idx="0">
                  <c:v>Předložené žádosti o platbu</c:v>
                </c:pt>
                <c:pt idx="1">
                  <c:v>Proplacené žádosti o platbu</c:v>
                </c:pt>
                <c:pt idx="2">
                  <c:v>Souhrnné žádosti o platbu</c:v>
                </c:pt>
                <c:pt idx="3">
                  <c:v>Certifikované prostředky</c:v>
                </c:pt>
              </c:strCache>
            </c:strRef>
          </c:cat>
          <c:val>
            <c:numRef>
              <c:f>'Přehled čerpání'!$E$26:$H$26</c:f>
              <c:numCache>
                <c:formatCode>0.00%</c:formatCode>
                <c:ptCount val="4"/>
                <c:pt idx="0">
                  <c:v>0.48466145795347676</c:v>
                </c:pt>
                <c:pt idx="1">
                  <c:v>0.48466145795347676</c:v>
                </c:pt>
                <c:pt idx="2">
                  <c:v>0.48466145795347676</c:v>
                </c:pt>
                <c:pt idx="3">
                  <c:v>0.48466145795347676</c:v>
                </c:pt>
              </c:numCache>
            </c:numRef>
          </c:val>
          <c:smooth val="0"/>
          <c:extLst>
            <c:ext xmlns:c16="http://schemas.microsoft.com/office/drawing/2014/chart" uri="{C3380CC4-5D6E-409C-BE32-E72D297353CC}">
              <c16:uniqueId val="{00000006-30B8-4BC6-8294-B1A2E1277B2D}"/>
            </c:ext>
          </c:extLst>
        </c:ser>
        <c:dLbls>
          <c:dLblPos val="ctr"/>
          <c:showLegendKey val="0"/>
          <c:showVal val="1"/>
          <c:showCatName val="0"/>
          <c:showSerName val="0"/>
          <c:showPercent val="0"/>
          <c:showBubbleSize val="0"/>
        </c:dLbls>
        <c:marker val="1"/>
        <c:smooth val="0"/>
        <c:axId val="683725088"/>
        <c:axId val="683719512"/>
      </c:lineChart>
      <c:valAx>
        <c:axId val="770838904"/>
        <c:scaling>
          <c:orientation val="minMax"/>
          <c:max val="80"/>
          <c:min val="0"/>
        </c:scaling>
        <c:delete val="0"/>
        <c:axPos val="r"/>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r>
                  <a:rPr lang="cs-CZ"/>
                  <a:t>mld.</a:t>
                </a:r>
                <a:r>
                  <a:rPr lang="cs-CZ" baseline="0"/>
                  <a:t> Kč</a:t>
                </a:r>
                <a:endParaRPr lang="cs-CZ"/>
              </a:p>
            </c:rich>
          </c:tx>
          <c:layout>
            <c:manualLayout>
              <c:xMode val="edge"/>
              <c:yMode val="edge"/>
              <c:x val="0.97412722822538644"/>
              <c:y val="0.43132275463177056"/>
            </c:manualLayout>
          </c:layout>
          <c:overlay val="0"/>
          <c:spPr>
            <a:noFill/>
            <a:ln>
              <a:noFill/>
            </a:ln>
            <a:effectLst/>
          </c:spPr>
          <c:txPr>
            <a:bodyPr rot="-54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cs-CZ"/>
            </a:p>
          </c:txPr>
        </c:title>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cs-CZ"/>
          </a:p>
        </c:txPr>
        <c:crossAx val="770837920"/>
        <c:crosses val="max"/>
        <c:crossBetween val="between"/>
        <c:majorUnit val="10"/>
      </c:valAx>
      <c:catAx>
        <c:axId val="770837920"/>
        <c:scaling>
          <c:orientation val="minMax"/>
        </c:scaling>
        <c:delete val="0"/>
        <c:axPos val="b"/>
        <c:numFmt formatCode="General" sourceLinked="1"/>
        <c:majorTickMark val="out"/>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cs-CZ"/>
          </a:p>
        </c:txPr>
        <c:crossAx val="770838904"/>
        <c:crosses val="autoZero"/>
        <c:auto val="1"/>
        <c:lblAlgn val="ctr"/>
        <c:lblOffset val="100"/>
        <c:noMultiLvlLbl val="0"/>
      </c:catAx>
      <c:valAx>
        <c:axId val="683719512"/>
        <c:scaling>
          <c:orientation val="minMax"/>
          <c:max val="0.63987000000000016"/>
          <c:min val="0"/>
        </c:scaling>
        <c:delete val="0"/>
        <c:axPos val="l"/>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cs-CZ" sz="1400" b="0" i="0" baseline="0">
                    <a:effectLst/>
                  </a:rPr>
                  <a:t>Celková</a:t>
                </a:r>
                <a:r>
                  <a:rPr lang="en-US" sz="1400" b="0" i="0" baseline="0">
                    <a:effectLst/>
                  </a:rPr>
                  <a:t> alokace IROP</a:t>
                </a:r>
                <a:endParaRPr lang="cs-CZ" sz="1400">
                  <a:effectLst/>
                </a:endParaRPr>
              </a:p>
            </c:rich>
          </c:tx>
          <c:layout>
            <c:manualLayout>
              <c:xMode val="edge"/>
              <c:yMode val="edge"/>
              <c:x val="1.8539622703305374E-2"/>
              <c:y val="0.30768662187781548"/>
            </c:manualLayout>
          </c:layout>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cs-CZ"/>
            </a:p>
          </c:txPr>
        </c:title>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cs-CZ"/>
          </a:p>
        </c:txPr>
        <c:crossAx val="683725088"/>
        <c:crosses val="autoZero"/>
        <c:crossBetween val="between"/>
        <c:majorUnit val="7.0000000000000007E-2"/>
      </c:valAx>
      <c:catAx>
        <c:axId val="683725088"/>
        <c:scaling>
          <c:orientation val="minMax"/>
        </c:scaling>
        <c:delete val="1"/>
        <c:axPos val="b"/>
        <c:numFmt formatCode="General" sourceLinked="1"/>
        <c:majorTickMark val="out"/>
        <c:minorTickMark val="none"/>
        <c:tickLblPos val="nextTo"/>
        <c:crossAx val="683719512"/>
        <c:crosses val="autoZero"/>
        <c:auto val="1"/>
        <c:lblAlgn val="ctr"/>
        <c:lblOffset val="100"/>
        <c:noMultiLvlLbl val="0"/>
      </c:catAx>
      <c:spPr>
        <a:noFill/>
        <a:ln>
          <a:noFill/>
        </a:ln>
        <a:effectLst/>
      </c:spPr>
    </c:plotArea>
    <c:plotVisOnly val="1"/>
    <c:dispBlanksAs val="gap"/>
    <c:showDLblsOverMax val="0"/>
  </c:chart>
  <c:spPr>
    <a:solidFill>
      <a:sysClr val="window" lastClr="FFFFFF">
        <a:lumMod val="95000"/>
      </a:sysClr>
    </a:solidFill>
    <a:ln w="3175" cap="flat" cmpd="sng" algn="ctr">
      <a:solidFill>
        <a:sysClr val="windowText" lastClr="000000">
          <a:lumMod val="50000"/>
          <a:lumOff val="50000"/>
        </a:sysClr>
      </a:solidFill>
      <a:prstDash val="sysDash"/>
      <a:round/>
    </a:ln>
    <a:effectLst/>
  </c:spPr>
  <c:txPr>
    <a:bodyPr/>
    <a:lstStyle/>
    <a:p>
      <a:pPr>
        <a:defRPr/>
      </a:pPr>
      <a:endParaRPr lang="cs-CZ"/>
    </a:p>
  </c:txPr>
  <c:externalData r:id="rId4">
    <c:autoUpdate val="0"/>
  </c:externalData>
  <c:userShapes r:id="rId5"/>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cs-CZ"/>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1770946957456491"/>
          <c:y val="0.11063690421789917"/>
          <c:w val="0.87993267553454113"/>
          <c:h val="0.74436035216852259"/>
        </c:manualLayout>
      </c:layout>
      <c:lineChart>
        <c:grouping val="standard"/>
        <c:varyColors val="0"/>
        <c:ser>
          <c:idx val="0"/>
          <c:order val="0"/>
          <c:tx>
            <c:strRef>
              <c:f>grafyVSpredikce!$B$11</c:f>
              <c:strCache>
                <c:ptCount val="1"/>
                <c:pt idx="0">
                  <c:v>Predikce souhr.žádostí</c:v>
                </c:pt>
              </c:strCache>
            </c:strRef>
          </c:tx>
          <c:spPr>
            <a:ln w="22225" cap="rnd">
              <a:solidFill>
                <a:srgbClr val="1F497D">
                  <a:lumMod val="75000"/>
                </a:srgbClr>
              </a:solidFill>
              <a:prstDash val="solid"/>
              <a:round/>
            </a:ln>
            <a:effectLst/>
          </c:spPr>
          <c:marker>
            <c:symbol val="none"/>
          </c:marker>
          <c:cat>
            <c:strRef>
              <c:f>grafyVSpredikce!$C$10:$N$10</c:f>
              <c:strCache>
                <c:ptCount val="12"/>
                <c:pt idx="0">
                  <c:v>Leden</c:v>
                </c:pt>
                <c:pt idx="1">
                  <c:v>Únor</c:v>
                </c:pt>
                <c:pt idx="2">
                  <c:v>Březen</c:v>
                </c:pt>
                <c:pt idx="3">
                  <c:v>Duben</c:v>
                </c:pt>
                <c:pt idx="4">
                  <c:v>Květen</c:v>
                </c:pt>
                <c:pt idx="5">
                  <c:v>Červen</c:v>
                </c:pt>
                <c:pt idx="6">
                  <c:v>Červenec</c:v>
                </c:pt>
                <c:pt idx="7">
                  <c:v>Srpen</c:v>
                </c:pt>
                <c:pt idx="8">
                  <c:v>Září</c:v>
                </c:pt>
                <c:pt idx="9">
                  <c:v>Říjen</c:v>
                </c:pt>
                <c:pt idx="10">
                  <c:v>Listopad</c:v>
                </c:pt>
                <c:pt idx="11">
                  <c:v>Prosinec</c:v>
                </c:pt>
              </c:strCache>
            </c:strRef>
          </c:cat>
          <c:val>
            <c:numRef>
              <c:f>grafyVSpredikce!$C$11:$N$11</c:f>
              <c:numCache>
                <c:formatCode>#\ ##0\ "Kč"</c:formatCode>
                <c:ptCount val="12"/>
                <c:pt idx="0">
                  <c:v>43625138264.330002</c:v>
                </c:pt>
                <c:pt idx="1">
                  <c:v>44306882237.099998</c:v>
                </c:pt>
                <c:pt idx="2">
                  <c:v>45701349950.67881</c:v>
                </c:pt>
                <c:pt idx="3">
                  <c:v>47269821323.332993</c:v>
                </c:pt>
                <c:pt idx="4">
                  <c:v>49405717801.332993</c:v>
                </c:pt>
                <c:pt idx="5">
                  <c:v>51069398737.108208</c:v>
                </c:pt>
                <c:pt idx="6">
                  <c:v>52726212127.108208</c:v>
                </c:pt>
                <c:pt idx="7">
                  <c:v>53815322941.563431</c:v>
                </c:pt>
                <c:pt idx="8">
                  <c:v>55212043274.563431</c:v>
                </c:pt>
                <c:pt idx="9">
                  <c:v>56480618261.563431</c:v>
                </c:pt>
                <c:pt idx="10">
                  <c:v>58533623725.114395</c:v>
                </c:pt>
                <c:pt idx="11">
                  <c:v>60101756407.494057</c:v>
                </c:pt>
              </c:numCache>
            </c:numRef>
          </c:val>
          <c:smooth val="0"/>
          <c:extLst>
            <c:ext xmlns:c16="http://schemas.microsoft.com/office/drawing/2014/chart" uri="{C3380CC4-5D6E-409C-BE32-E72D297353CC}">
              <c16:uniqueId val="{00000000-9A99-4EBF-A9D5-336545724FF7}"/>
            </c:ext>
          </c:extLst>
        </c:ser>
        <c:ser>
          <c:idx val="1"/>
          <c:order val="1"/>
          <c:tx>
            <c:strRef>
              <c:f>grafyVSpredikce!$B$3</c:f>
              <c:strCache>
                <c:ptCount val="1"/>
                <c:pt idx="0">
                  <c:v>Limit čerpání 2020</c:v>
                </c:pt>
              </c:strCache>
            </c:strRef>
          </c:tx>
          <c:spPr>
            <a:ln w="25400" cap="rnd">
              <a:solidFill>
                <a:sysClr val="windowText" lastClr="000000"/>
              </a:solidFill>
              <a:round/>
            </a:ln>
            <a:effectLst/>
          </c:spPr>
          <c:marker>
            <c:symbol val="none"/>
          </c:marker>
          <c:cat>
            <c:strRef>
              <c:f>grafyVSpredikce!$C$10:$N$10</c:f>
              <c:strCache>
                <c:ptCount val="12"/>
                <c:pt idx="0">
                  <c:v>Leden</c:v>
                </c:pt>
                <c:pt idx="1">
                  <c:v>Únor</c:v>
                </c:pt>
                <c:pt idx="2">
                  <c:v>Březen</c:v>
                </c:pt>
                <c:pt idx="3">
                  <c:v>Duben</c:v>
                </c:pt>
                <c:pt idx="4">
                  <c:v>Květen</c:v>
                </c:pt>
                <c:pt idx="5">
                  <c:v>Červen</c:v>
                </c:pt>
                <c:pt idx="6">
                  <c:v>Červenec</c:v>
                </c:pt>
                <c:pt idx="7">
                  <c:v>Srpen</c:v>
                </c:pt>
                <c:pt idx="8">
                  <c:v>Září</c:v>
                </c:pt>
                <c:pt idx="9">
                  <c:v>Říjen</c:v>
                </c:pt>
                <c:pt idx="10">
                  <c:v>Listopad</c:v>
                </c:pt>
                <c:pt idx="11">
                  <c:v>Prosinec</c:v>
                </c:pt>
              </c:strCache>
            </c:strRef>
          </c:cat>
          <c:val>
            <c:numRef>
              <c:f>grafyVSpredikce!$C$3:$N$3</c:f>
              <c:numCache>
                <c:formatCode>#\ ##0\ "Kč"</c:formatCode>
                <c:ptCount val="12"/>
                <c:pt idx="0">
                  <c:v>46410666224.075996</c:v>
                </c:pt>
                <c:pt idx="1">
                  <c:v>46410666224.075996</c:v>
                </c:pt>
                <c:pt idx="2">
                  <c:v>46410666224.075996</c:v>
                </c:pt>
                <c:pt idx="3">
                  <c:v>46410666224.075996</c:v>
                </c:pt>
                <c:pt idx="4">
                  <c:v>46410666224.075996</c:v>
                </c:pt>
                <c:pt idx="5">
                  <c:v>46410666224.075996</c:v>
                </c:pt>
                <c:pt idx="6">
                  <c:v>46410666224.075996</c:v>
                </c:pt>
                <c:pt idx="7">
                  <c:v>46410666224.075996</c:v>
                </c:pt>
                <c:pt idx="8">
                  <c:v>46410666224.075996</c:v>
                </c:pt>
                <c:pt idx="9">
                  <c:v>46410666224.075996</c:v>
                </c:pt>
                <c:pt idx="10">
                  <c:v>46410666224.075996</c:v>
                </c:pt>
                <c:pt idx="11">
                  <c:v>46410666224.075996</c:v>
                </c:pt>
              </c:numCache>
            </c:numRef>
          </c:val>
          <c:smooth val="0"/>
          <c:extLst>
            <c:ext xmlns:c16="http://schemas.microsoft.com/office/drawing/2014/chart" uri="{C3380CC4-5D6E-409C-BE32-E72D297353CC}">
              <c16:uniqueId val="{00000001-9A99-4EBF-A9D5-336545724FF7}"/>
            </c:ext>
          </c:extLst>
        </c:ser>
        <c:ser>
          <c:idx val="2"/>
          <c:order val="2"/>
          <c:tx>
            <c:strRef>
              <c:f>grafyVSpredikce!$B$4</c:f>
              <c:strCache>
                <c:ptCount val="1"/>
                <c:pt idx="0">
                  <c:v>Limit čerpání 2021</c:v>
                </c:pt>
              </c:strCache>
            </c:strRef>
          </c:tx>
          <c:spPr>
            <a:ln w="25400" cap="rnd">
              <a:solidFill>
                <a:srgbClr val="C00000"/>
              </a:solidFill>
              <a:prstDash val="dashDot"/>
              <a:round/>
            </a:ln>
            <a:effectLst/>
          </c:spPr>
          <c:marker>
            <c:symbol val="none"/>
          </c:marker>
          <c:cat>
            <c:strRef>
              <c:f>grafyVSpredikce!$C$10:$N$10</c:f>
              <c:strCache>
                <c:ptCount val="12"/>
                <c:pt idx="0">
                  <c:v>Leden</c:v>
                </c:pt>
                <c:pt idx="1">
                  <c:v>Únor</c:v>
                </c:pt>
                <c:pt idx="2">
                  <c:v>Březen</c:v>
                </c:pt>
                <c:pt idx="3">
                  <c:v>Duben</c:v>
                </c:pt>
                <c:pt idx="4">
                  <c:v>Květen</c:v>
                </c:pt>
                <c:pt idx="5">
                  <c:v>Červen</c:v>
                </c:pt>
                <c:pt idx="6">
                  <c:v>Červenec</c:v>
                </c:pt>
                <c:pt idx="7">
                  <c:v>Srpen</c:v>
                </c:pt>
                <c:pt idx="8">
                  <c:v>Září</c:v>
                </c:pt>
                <c:pt idx="9">
                  <c:v>Říjen</c:v>
                </c:pt>
                <c:pt idx="10">
                  <c:v>Listopad</c:v>
                </c:pt>
                <c:pt idx="11">
                  <c:v>Prosinec</c:v>
                </c:pt>
              </c:strCache>
            </c:strRef>
          </c:cat>
          <c:val>
            <c:numRef>
              <c:f>grafyVSpredikce!$C$4:$N$4</c:f>
              <c:numCache>
                <c:formatCode>#\ ##0\ "Kč"</c:formatCode>
                <c:ptCount val="12"/>
                <c:pt idx="0">
                  <c:v>60101034660.084</c:v>
                </c:pt>
                <c:pt idx="1">
                  <c:v>60101034660.084</c:v>
                </c:pt>
                <c:pt idx="2">
                  <c:v>60101034660.084</c:v>
                </c:pt>
                <c:pt idx="3">
                  <c:v>60101034660.084</c:v>
                </c:pt>
                <c:pt idx="4">
                  <c:v>60101034660.084</c:v>
                </c:pt>
                <c:pt idx="5">
                  <c:v>60101034660.084</c:v>
                </c:pt>
                <c:pt idx="6">
                  <c:v>60101034660.084</c:v>
                </c:pt>
                <c:pt idx="7">
                  <c:v>60101034660.084</c:v>
                </c:pt>
                <c:pt idx="8">
                  <c:v>60101034660.084</c:v>
                </c:pt>
                <c:pt idx="9">
                  <c:v>60101034660.084</c:v>
                </c:pt>
                <c:pt idx="10">
                  <c:v>60101034660.084</c:v>
                </c:pt>
                <c:pt idx="11">
                  <c:v>60101034660.084</c:v>
                </c:pt>
              </c:numCache>
            </c:numRef>
          </c:val>
          <c:smooth val="0"/>
          <c:extLst>
            <c:ext xmlns:c16="http://schemas.microsoft.com/office/drawing/2014/chart" uri="{C3380CC4-5D6E-409C-BE32-E72D297353CC}">
              <c16:uniqueId val="{00000002-9A99-4EBF-A9D5-336545724FF7}"/>
            </c:ext>
          </c:extLst>
        </c:ser>
        <c:ser>
          <c:idx val="3"/>
          <c:order val="3"/>
          <c:tx>
            <c:strRef>
              <c:f>grafyVSpredikce!$B$13</c:f>
              <c:strCache>
                <c:ptCount val="1"/>
                <c:pt idx="0">
                  <c:v>Skutečnost</c:v>
                </c:pt>
              </c:strCache>
            </c:strRef>
          </c:tx>
          <c:spPr>
            <a:ln w="22225" cap="rnd">
              <a:solidFill>
                <a:srgbClr val="5B9BD5"/>
              </a:solidFill>
              <a:prstDash val="dash"/>
              <a:round/>
            </a:ln>
            <a:effectLst/>
          </c:spPr>
          <c:marker>
            <c:symbol val="none"/>
          </c:marker>
          <c:val>
            <c:numRef>
              <c:f>grafyVSpredikce!$C$13:$N$13</c:f>
              <c:numCache>
                <c:formatCode>#\ ##0\ "Kč"</c:formatCode>
                <c:ptCount val="12"/>
                <c:pt idx="0">
                  <c:v>43637393400.309975</c:v>
                </c:pt>
                <c:pt idx="1">
                  <c:v>44438976904.499977</c:v>
                </c:pt>
                <c:pt idx="2">
                  <c:v>45918259184.149979</c:v>
                </c:pt>
                <c:pt idx="3">
                  <c:v>48308509039.959976</c:v>
                </c:pt>
                <c:pt idx="4">
                  <c:v>50986404158.839973</c:v>
                </c:pt>
                <c:pt idx="5">
                  <c:v>52996068370.639977</c:v>
                </c:pt>
                <c:pt idx="6">
                  <c:v>54802977692.769974</c:v>
                </c:pt>
                <c:pt idx="7">
                  <c:v>56663400337.329971</c:v>
                </c:pt>
                <c:pt idx="8">
                  <c:v>58011318699.389969</c:v>
                </c:pt>
              </c:numCache>
            </c:numRef>
          </c:val>
          <c:smooth val="0"/>
          <c:extLst>
            <c:ext xmlns:c16="http://schemas.microsoft.com/office/drawing/2014/chart" uri="{C3380CC4-5D6E-409C-BE32-E72D297353CC}">
              <c16:uniqueId val="{00000003-9A99-4EBF-A9D5-336545724FF7}"/>
            </c:ext>
          </c:extLst>
        </c:ser>
        <c:dLbls>
          <c:showLegendKey val="0"/>
          <c:showVal val="0"/>
          <c:showCatName val="0"/>
          <c:showSerName val="0"/>
          <c:showPercent val="0"/>
          <c:showBubbleSize val="0"/>
        </c:dLbls>
        <c:smooth val="0"/>
        <c:axId val="876350840"/>
        <c:axId val="876359696"/>
        <c:extLst/>
      </c:lineChart>
      <c:catAx>
        <c:axId val="876350840"/>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cs-CZ"/>
          </a:p>
        </c:txPr>
        <c:crossAx val="876359696"/>
        <c:crosses val="autoZero"/>
        <c:auto val="1"/>
        <c:lblAlgn val="ctr"/>
        <c:lblOffset val="100"/>
        <c:noMultiLvlLbl val="0"/>
      </c:catAx>
      <c:valAx>
        <c:axId val="876359696"/>
        <c:scaling>
          <c:orientation val="minMax"/>
          <c:min val="40000000000"/>
        </c:scaling>
        <c:delete val="0"/>
        <c:axPos val="l"/>
        <c:majorGridlines>
          <c:spPr>
            <a:ln w="9525" cap="flat" cmpd="sng" algn="ctr">
              <a:solidFill>
                <a:sysClr val="window" lastClr="FFFFFF">
                  <a:lumMod val="75000"/>
                </a:sysClr>
              </a:solidFill>
              <a:prstDash val="dash"/>
              <a:round/>
            </a:ln>
            <a:effectLst/>
          </c:spPr>
        </c:majorGridlines>
        <c:title>
          <c:tx>
            <c:rich>
              <a:bodyPr rot="-54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r>
                  <a:rPr lang="cs-CZ" sz="1200" dirty="0"/>
                  <a:t>mld. Kč EFRR</a:t>
                </a:r>
              </a:p>
            </c:rich>
          </c:tx>
          <c:layout>
            <c:manualLayout>
              <c:xMode val="edge"/>
              <c:yMode val="edge"/>
              <c:x val="2.7644752815404475E-2"/>
              <c:y val="0.41181449282879135"/>
            </c:manualLayout>
          </c:layout>
          <c:overlay val="0"/>
          <c:spPr>
            <a:noFill/>
            <a:ln>
              <a:noFill/>
            </a:ln>
            <a:effectLst/>
          </c:spPr>
          <c:txPr>
            <a:bodyPr rot="-54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cs-CZ"/>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cs-CZ"/>
          </a:p>
        </c:txPr>
        <c:crossAx val="876350840"/>
        <c:crosses val="autoZero"/>
        <c:crossBetween val="between"/>
        <c:dispUnits>
          <c:builtInUnit val="billions"/>
          <c:dispUnitsLbl>
            <c:layout>
              <c:manualLayout>
                <c:xMode val="edge"/>
                <c:yMode val="edge"/>
                <c:x val="1.1204481792717087E-2"/>
                <c:y val="0.43504285740506216"/>
              </c:manualLayout>
            </c:layout>
            <c:tx>
              <c:rich>
                <a:bodyPr rot="-54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r>
                    <a:rPr lang="cs-CZ"/>
                    <a:t> </a:t>
                  </a:r>
                </a:p>
              </c:rich>
            </c:tx>
            <c:spPr>
              <a:noFill/>
              <a:ln>
                <a:noFill/>
              </a:ln>
              <a:effectLst/>
            </c:spPr>
            <c:txPr>
              <a:bodyPr rot="-54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cs-CZ"/>
              </a:p>
            </c:txPr>
          </c:dispUnitsLbl>
        </c:dispUnits>
      </c:valAx>
      <c:spPr>
        <a:solidFill>
          <a:sysClr val="window" lastClr="FFFFFF">
            <a:lumMod val="95000"/>
          </a:sysClr>
        </a:solidFill>
        <a:ln>
          <a:noFill/>
        </a:ln>
        <a:effectLst/>
      </c:spPr>
    </c:plotArea>
    <c:legend>
      <c:legendPos val="b"/>
      <c:legendEntry>
        <c:idx val="1"/>
        <c:delete val="1"/>
      </c:legendEntry>
      <c:legendEntry>
        <c:idx val="2"/>
        <c:delete val="1"/>
      </c:legendEntry>
      <c:layout>
        <c:manualLayout>
          <c:xMode val="edge"/>
          <c:yMode val="edge"/>
          <c:x val="0.29544431946006749"/>
          <c:y val="0.92009979583806278"/>
          <c:w val="0.40845442396623499"/>
          <c:h val="5.5998400896752017E-2"/>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cs-CZ"/>
        </a:p>
      </c:txPr>
    </c:legend>
    <c:plotVisOnly val="1"/>
    <c:dispBlanksAs val="gap"/>
    <c:showDLblsOverMax val="0"/>
  </c:chart>
  <c:spPr>
    <a:solidFill>
      <a:sysClr val="window" lastClr="FFFFFF">
        <a:lumMod val="95000"/>
      </a:sysClr>
    </a:solidFill>
    <a:ln w="6350" cap="flat" cmpd="dbl" algn="ctr">
      <a:solidFill>
        <a:sysClr val="windowText" lastClr="000000">
          <a:lumMod val="65000"/>
          <a:lumOff val="35000"/>
        </a:sysClr>
      </a:solidFill>
      <a:prstDash val="sysDash"/>
      <a:round/>
    </a:ln>
    <a:effectLst/>
  </c:spPr>
  <c:txPr>
    <a:bodyPr/>
    <a:lstStyle/>
    <a:p>
      <a:pPr>
        <a:defRPr/>
      </a:pPr>
      <a:endParaRPr lang="cs-CZ"/>
    </a:p>
  </c:txPr>
  <c:externalData r:id="rId4">
    <c:autoUpdate val="0"/>
  </c:externalData>
  <c:userShapes r:id="rId5"/>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cs-CZ"/>
  <c:roundedCorners val="0"/>
  <mc:AlternateContent xmlns:mc="http://schemas.openxmlformats.org/markup-compatibility/2006">
    <mc:Choice xmlns:c14="http://schemas.microsoft.com/office/drawing/2007/8/2/chart" Requires="c14">
      <c14:style val="107"/>
    </mc:Choice>
    <mc:Fallback>
      <c:style val="7"/>
    </mc:Fallback>
  </mc:AlternateContent>
  <c:pivotSource>
    <c:name>[DÉLKA ADMINISTRACE ŽOP a ÚSPORY po SC2.xlsm]IROP!Kontingenční tabulka2</c:name>
    <c:fmtId val="60"/>
  </c:pivotSource>
  <c:chart>
    <c:title>
      <c:tx>
        <c:rich>
          <a:bodyPr rot="0" spcFirstLastPara="1" vertOverflow="ellipsis" vert="horz" wrap="square" anchor="ctr" anchorCtr="1"/>
          <a:lstStyle/>
          <a:p>
            <a:pPr>
              <a:defRPr sz="1800" b="1" i="0" u="none" strike="noStrike" kern="1200" cap="none" spc="20" baseline="0">
                <a:solidFill>
                  <a:schemeClr val="tx1"/>
                </a:solidFill>
                <a:latin typeface="+mn-lt"/>
                <a:ea typeface="+mn-ea"/>
                <a:cs typeface="+mn-cs"/>
              </a:defRPr>
            </a:pPr>
            <a:r>
              <a:rPr lang="cs-CZ" sz="1800" b="1" dirty="0">
                <a:solidFill>
                  <a:schemeClr val="tx1"/>
                </a:solidFill>
              </a:rPr>
              <a:t>Délka administrace </a:t>
            </a:r>
            <a:r>
              <a:rPr lang="cs-CZ" sz="1800" b="1" dirty="0" err="1">
                <a:solidFill>
                  <a:schemeClr val="tx1"/>
                </a:solidFill>
              </a:rPr>
              <a:t>ŽoP</a:t>
            </a:r>
            <a:r>
              <a:rPr lang="cs-CZ" sz="1800" b="1" dirty="0">
                <a:solidFill>
                  <a:schemeClr val="tx1"/>
                </a:solidFill>
              </a:rPr>
              <a:t> v pracovních dnech (</a:t>
            </a:r>
            <a:r>
              <a:rPr lang="cs-CZ" sz="1800" b="1" dirty="0" err="1">
                <a:solidFill>
                  <a:schemeClr val="tx1"/>
                </a:solidFill>
              </a:rPr>
              <a:t>ŽoP</a:t>
            </a:r>
            <a:r>
              <a:rPr lang="cs-CZ" sz="1800" b="1" dirty="0">
                <a:solidFill>
                  <a:schemeClr val="tx1"/>
                </a:solidFill>
              </a:rPr>
              <a:t> jsou do měsíců zahrnuty podle data proplacení)</a:t>
            </a:r>
          </a:p>
        </c:rich>
      </c:tx>
      <c:layout>
        <c:manualLayout>
          <c:xMode val="edge"/>
          <c:yMode val="edge"/>
          <c:x val="0.14391906485896358"/>
          <c:y val="3.4195051376861067E-2"/>
        </c:manualLayout>
      </c:layout>
      <c:overlay val="0"/>
      <c:spPr>
        <a:noFill/>
        <a:ln>
          <a:noFill/>
        </a:ln>
        <a:effectLst/>
      </c:spPr>
      <c:txPr>
        <a:bodyPr rot="0" spcFirstLastPara="1" vertOverflow="ellipsis" vert="horz" wrap="square" anchor="ctr" anchorCtr="1"/>
        <a:lstStyle/>
        <a:p>
          <a:pPr>
            <a:defRPr sz="1800" b="1" i="0" u="none" strike="noStrike" kern="1200" cap="none" spc="20" baseline="0">
              <a:solidFill>
                <a:schemeClr val="tx1"/>
              </a:solidFill>
              <a:latin typeface="+mn-lt"/>
              <a:ea typeface="+mn-ea"/>
              <a:cs typeface="+mn-cs"/>
            </a:defRPr>
          </a:pPr>
          <a:endParaRPr lang="cs-CZ"/>
        </a:p>
      </c:txPr>
    </c:title>
    <c:autoTitleDeleted val="0"/>
    <c:pivotFmts>
      <c:pivotFmt>
        <c:idx val="0"/>
      </c:pivotFmt>
      <c:pivotFmt>
        <c:idx val="1"/>
      </c:pivotFmt>
      <c:pivotFmt>
        <c:idx val="2"/>
      </c:pivotFmt>
      <c:pivotFmt>
        <c:idx val="3"/>
      </c:pivotFmt>
      <c:pivotFmt>
        <c:idx val="4"/>
      </c:pivotFmt>
      <c:pivotFmt>
        <c:idx val="5"/>
      </c:pivotFmt>
      <c:pivotFmt>
        <c:idx val="6"/>
      </c:pivotFmt>
      <c:pivotFmt>
        <c:idx val="7"/>
      </c:pivotFmt>
      <c:pivotFmt>
        <c:idx val="8"/>
      </c:pivotFmt>
      <c:pivotFmt>
        <c:idx val="9"/>
      </c:pivotFmt>
      <c:pivotFmt>
        <c:idx val="10"/>
      </c:pivotFmt>
      <c:pivotFmt>
        <c:idx val="11"/>
      </c:pivotFmt>
      <c:pivotFmt>
        <c:idx val="12"/>
      </c:pivotFmt>
      <c:pivotFmt>
        <c:idx val="13"/>
      </c:pivotFmt>
      <c:pivotFmt>
        <c:idx val="14"/>
        <c:dLbl>
          <c:idx val="0"/>
          <c:showLegendKey val="0"/>
          <c:showVal val="0"/>
          <c:showCatName val="0"/>
          <c:showSerName val="0"/>
          <c:showPercent val="0"/>
          <c:showBubbleSize val="0"/>
          <c:extLst>
            <c:ext xmlns:c15="http://schemas.microsoft.com/office/drawing/2012/chart" uri="{CE6537A1-D6FC-4f65-9D91-7224C49458BB}"/>
          </c:extLst>
        </c:dLbl>
      </c:pivotFmt>
      <c:pivotFmt>
        <c:idx val="15"/>
        <c:dLbl>
          <c:idx val="0"/>
          <c:showLegendKey val="0"/>
          <c:showVal val="0"/>
          <c:showCatName val="0"/>
          <c:showSerName val="0"/>
          <c:showPercent val="0"/>
          <c:showBubbleSize val="0"/>
          <c:extLst>
            <c:ext xmlns:c15="http://schemas.microsoft.com/office/drawing/2012/chart" uri="{CE6537A1-D6FC-4f65-9D91-7224C49458BB}"/>
          </c:extLst>
        </c:dLbl>
      </c:pivotFmt>
      <c:pivotFmt>
        <c:idx val="16"/>
        <c:dLbl>
          <c:idx val="0"/>
          <c:showLegendKey val="0"/>
          <c:showVal val="0"/>
          <c:showCatName val="0"/>
          <c:showSerName val="0"/>
          <c:showPercent val="0"/>
          <c:showBubbleSize val="0"/>
          <c:extLst>
            <c:ext xmlns:c15="http://schemas.microsoft.com/office/drawing/2012/chart" uri="{CE6537A1-D6FC-4f65-9D91-7224C49458BB}"/>
          </c:extLst>
        </c:dLbl>
      </c:pivotFmt>
      <c:pivotFmt>
        <c:idx val="17"/>
        <c:dLbl>
          <c:idx val="0"/>
          <c:showLegendKey val="0"/>
          <c:showVal val="0"/>
          <c:showCatName val="0"/>
          <c:showSerName val="0"/>
          <c:showPercent val="0"/>
          <c:showBubbleSize val="0"/>
          <c:extLst>
            <c:ext xmlns:c15="http://schemas.microsoft.com/office/drawing/2012/chart" uri="{CE6537A1-D6FC-4f65-9D91-7224C49458BB}"/>
          </c:extLst>
        </c:dLbl>
      </c:pivotFmt>
      <c:pivotFmt>
        <c:idx val="18"/>
        <c:dLbl>
          <c:idx val="0"/>
          <c:showLegendKey val="0"/>
          <c:showVal val="0"/>
          <c:showCatName val="0"/>
          <c:showSerName val="0"/>
          <c:showPercent val="0"/>
          <c:showBubbleSize val="0"/>
          <c:extLst>
            <c:ext xmlns:c15="http://schemas.microsoft.com/office/drawing/2012/chart" uri="{CE6537A1-D6FC-4f65-9D91-7224C49458BB}"/>
          </c:extLst>
        </c:dLbl>
      </c:pivotFmt>
      <c:pivotFmt>
        <c:idx val="19"/>
        <c:dLbl>
          <c:idx val="0"/>
          <c:showLegendKey val="0"/>
          <c:showVal val="0"/>
          <c:showCatName val="0"/>
          <c:showSerName val="0"/>
          <c:showPercent val="0"/>
          <c:showBubbleSize val="0"/>
          <c:extLst>
            <c:ext xmlns:c15="http://schemas.microsoft.com/office/drawing/2012/chart" uri="{CE6537A1-D6FC-4f65-9D91-7224C49458BB}"/>
          </c:extLst>
        </c:dLbl>
      </c:pivotFmt>
      <c:pivotFmt>
        <c:idx val="20"/>
        <c:dLbl>
          <c:idx val="0"/>
          <c:showLegendKey val="0"/>
          <c:showVal val="0"/>
          <c:showCatName val="0"/>
          <c:showSerName val="0"/>
          <c:showPercent val="0"/>
          <c:showBubbleSize val="0"/>
          <c:extLst>
            <c:ext xmlns:c15="http://schemas.microsoft.com/office/drawing/2012/chart" uri="{CE6537A1-D6FC-4f65-9D91-7224C49458BB}"/>
          </c:extLst>
        </c:dLbl>
      </c:pivotFmt>
      <c:pivotFmt>
        <c:idx val="21"/>
        <c:dLbl>
          <c:idx val="0"/>
          <c:showLegendKey val="0"/>
          <c:showVal val="0"/>
          <c:showCatName val="0"/>
          <c:showSerName val="0"/>
          <c:showPercent val="0"/>
          <c:showBubbleSize val="0"/>
          <c:extLst>
            <c:ext xmlns:c15="http://schemas.microsoft.com/office/drawing/2012/chart" uri="{CE6537A1-D6FC-4f65-9D91-7224C49458BB}"/>
          </c:extLst>
        </c:dLbl>
      </c:pivotFmt>
      <c:pivotFmt>
        <c:idx val="22"/>
        <c:dLbl>
          <c:idx val="0"/>
          <c:showLegendKey val="0"/>
          <c:showVal val="0"/>
          <c:showCatName val="0"/>
          <c:showSerName val="0"/>
          <c:showPercent val="0"/>
          <c:showBubbleSize val="0"/>
          <c:extLst>
            <c:ext xmlns:c15="http://schemas.microsoft.com/office/drawing/2012/chart" uri="{CE6537A1-D6FC-4f65-9D91-7224C49458BB}"/>
          </c:extLst>
        </c:dLbl>
      </c:pivotFmt>
      <c:pivotFmt>
        <c:idx val="23"/>
        <c:dLbl>
          <c:idx val="0"/>
          <c:showLegendKey val="0"/>
          <c:showVal val="0"/>
          <c:showCatName val="0"/>
          <c:showSerName val="0"/>
          <c:showPercent val="0"/>
          <c:showBubbleSize val="0"/>
          <c:extLst>
            <c:ext xmlns:c15="http://schemas.microsoft.com/office/drawing/2012/chart" uri="{CE6537A1-D6FC-4f65-9D91-7224C49458BB}"/>
          </c:extLst>
        </c:dLbl>
      </c:pivotFmt>
      <c:pivotFmt>
        <c:idx val="24"/>
        <c:dLbl>
          <c:idx val="0"/>
          <c:showLegendKey val="0"/>
          <c:showVal val="0"/>
          <c:showCatName val="0"/>
          <c:showSerName val="0"/>
          <c:showPercent val="0"/>
          <c:showBubbleSize val="0"/>
          <c:extLst>
            <c:ext xmlns:c15="http://schemas.microsoft.com/office/drawing/2012/chart" uri="{CE6537A1-D6FC-4f65-9D91-7224C49458BB}"/>
          </c:extLst>
        </c:dLbl>
      </c:pivotFmt>
      <c:pivotFmt>
        <c:idx val="25"/>
        <c:dLbl>
          <c:idx val="0"/>
          <c:showLegendKey val="0"/>
          <c:showVal val="0"/>
          <c:showCatName val="0"/>
          <c:showSerName val="0"/>
          <c:showPercent val="0"/>
          <c:showBubbleSize val="0"/>
          <c:extLst>
            <c:ext xmlns:c15="http://schemas.microsoft.com/office/drawing/2012/chart" uri="{CE6537A1-D6FC-4f65-9D91-7224C49458BB}"/>
          </c:extLst>
        </c:dLbl>
      </c:pivotFmt>
      <c:pivotFmt>
        <c:idx val="26"/>
        <c:dLbl>
          <c:idx val="0"/>
          <c:showLegendKey val="0"/>
          <c:showVal val="0"/>
          <c:showCatName val="0"/>
          <c:showSerName val="0"/>
          <c:showPercent val="0"/>
          <c:showBubbleSize val="0"/>
          <c:extLst>
            <c:ext xmlns:c15="http://schemas.microsoft.com/office/drawing/2012/chart" uri="{CE6537A1-D6FC-4f65-9D91-7224C49458BB}"/>
          </c:extLst>
        </c:dLbl>
      </c:pivotFmt>
      <c:pivotFmt>
        <c:idx val="27"/>
        <c:dLbl>
          <c:idx val="0"/>
          <c:showLegendKey val="0"/>
          <c:showVal val="0"/>
          <c:showCatName val="0"/>
          <c:showSerName val="0"/>
          <c:showPercent val="0"/>
          <c:showBubbleSize val="0"/>
          <c:extLst>
            <c:ext xmlns:c15="http://schemas.microsoft.com/office/drawing/2012/chart" uri="{CE6537A1-D6FC-4f65-9D91-7224C49458BB}"/>
          </c:extLst>
        </c:dLbl>
      </c:pivotFmt>
      <c:pivotFmt>
        <c:idx val="28"/>
      </c:pivotFmt>
      <c:pivotFmt>
        <c:idx val="29"/>
      </c:pivotFmt>
      <c:pivotFmt>
        <c:idx val="30"/>
      </c:pivotFmt>
      <c:pivotFmt>
        <c:idx val="31"/>
      </c:pivotFmt>
      <c:pivotFmt>
        <c:idx val="32"/>
      </c:pivotFmt>
      <c:pivotFmt>
        <c:idx val="33"/>
      </c:pivotFmt>
      <c:pivotFmt>
        <c:idx val="34"/>
      </c:pivotFmt>
      <c:pivotFmt>
        <c:idx val="35"/>
      </c:pivotFmt>
      <c:pivotFmt>
        <c:idx val="36"/>
      </c:pivotFmt>
      <c:pivotFmt>
        <c:idx val="37"/>
      </c:pivotFmt>
      <c:pivotFmt>
        <c:idx val="38"/>
      </c:pivotFmt>
      <c:pivotFmt>
        <c:idx val="39"/>
      </c:pivotFmt>
      <c:pivotFmt>
        <c:idx val="40"/>
      </c:pivotFmt>
      <c:pivotFmt>
        <c:idx val="41"/>
      </c:pivotFmt>
      <c:pivotFmt>
        <c:idx val="42"/>
      </c:pivotFmt>
      <c:pivotFmt>
        <c:idx val="43"/>
      </c:pivotFmt>
      <c:pivotFmt>
        <c:idx val="44"/>
      </c:pivotFmt>
      <c:pivotFmt>
        <c:idx val="45"/>
      </c:pivotFmt>
      <c:pivotFmt>
        <c:idx val="46"/>
      </c:pivotFmt>
      <c:pivotFmt>
        <c:idx val="47"/>
      </c:pivotFmt>
      <c:pivotFmt>
        <c:idx val="48"/>
      </c:pivotFmt>
      <c:pivotFmt>
        <c:idx val="49"/>
      </c:pivotFmt>
      <c:pivotFmt>
        <c:idx val="50"/>
      </c:pivotFmt>
      <c:pivotFmt>
        <c:idx val="51"/>
      </c:pivotFmt>
      <c:pivotFmt>
        <c:idx val="52"/>
      </c:pivotFmt>
      <c:pivotFmt>
        <c:idx val="53"/>
      </c:pivotFmt>
      <c:pivotFmt>
        <c:idx val="54"/>
      </c:pivotFmt>
      <c:pivotFmt>
        <c:idx val="55"/>
      </c:pivotFmt>
      <c:pivotFmt>
        <c:idx val="56"/>
      </c:pivotFmt>
      <c:pivotFmt>
        <c:idx val="57"/>
      </c:pivotFmt>
      <c:pivotFmt>
        <c:idx val="58"/>
        <c:dLbl>
          <c:idx val="0"/>
          <c:dLblPos val="outEnd"/>
          <c:showLegendKey val="0"/>
          <c:showVal val="1"/>
          <c:showCatName val="0"/>
          <c:showSerName val="0"/>
          <c:showPercent val="0"/>
          <c:showBubbleSize val="0"/>
          <c:extLst>
            <c:ext xmlns:c15="http://schemas.microsoft.com/office/drawing/2012/chart" uri="{CE6537A1-D6FC-4f65-9D91-7224C49458BB}"/>
          </c:extLst>
        </c:dLbl>
      </c:pivotFmt>
      <c:pivotFmt>
        <c:idx val="59"/>
        <c:dLbl>
          <c:idx val="0"/>
          <c:showLegendKey val="0"/>
          <c:showVal val="0"/>
          <c:showCatName val="0"/>
          <c:showSerName val="0"/>
          <c:showPercent val="0"/>
          <c:showBubbleSize val="0"/>
          <c:extLst>
            <c:ext xmlns:c15="http://schemas.microsoft.com/office/drawing/2012/chart" uri="{CE6537A1-D6FC-4f65-9D91-7224C49458BB}"/>
          </c:extLst>
        </c:dLbl>
      </c:pivotFmt>
      <c:pivotFmt>
        <c:idx val="60"/>
        <c:dLbl>
          <c:idx val="0"/>
          <c:showLegendKey val="0"/>
          <c:showVal val="0"/>
          <c:showCatName val="0"/>
          <c:showSerName val="0"/>
          <c:showPercent val="0"/>
          <c:showBubbleSize val="0"/>
          <c:extLst>
            <c:ext xmlns:c15="http://schemas.microsoft.com/office/drawing/2012/chart" uri="{CE6537A1-D6FC-4f65-9D91-7224C49458BB}"/>
          </c:extLst>
        </c:dLbl>
      </c:pivotFmt>
      <c:pivotFmt>
        <c:idx val="61"/>
        <c:dLbl>
          <c:idx val="0"/>
          <c:showLegendKey val="0"/>
          <c:showVal val="0"/>
          <c:showCatName val="0"/>
          <c:showSerName val="0"/>
          <c:showPercent val="0"/>
          <c:showBubbleSize val="0"/>
          <c:extLst>
            <c:ext xmlns:c15="http://schemas.microsoft.com/office/drawing/2012/chart" uri="{CE6537A1-D6FC-4f65-9D91-7224C49458BB}"/>
          </c:extLst>
        </c:dLbl>
      </c:pivotFmt>
      <c:pivotFmt>
        <c:idx val="62"/>
        <c:dLbl>
          <c:idx val="0"/>
          <c:showLegendKey val="0"/>
          <c:showVal val="0"/>
          <c:showCatName val="0"/>
          <c:showSerName val="0"/>
          <c:showPercent val="0"/>
          <c:showBubbleSize val="0"/>
          <c:extLst>
            <c:ext xmlns:c15="http://schemas.microsoft.com/office/drawing/2012/chart" uri="{CE6537A1-D6FC-4f65-9D91-7224C49458BB}"/>
          </c:extLst>
        </c:dLbl>
      </c:pivotFmt>
      <c:pivotFmt>
        <c:idx val="63"/>
        <c:dLbl>
          <c:idx val="0"/>
          <c:showLegendKey val="0"/>
          <c:showVal val="0"/>
          <c:showCatName val="0"/>
          <c:showSerName val="0"/>
          <c:showPercent val="0"/>
          <c:showBubbleSize val="0"/>
          <c:extLst>
            <c:ext xmlns:c15="http://schemas.microsoft.com/office/drawing/2012/chart" uri="{CE6537A1-D6FC-4f65-9D91-7224C49458BB}"/>
          </c:extLst>
        </c:dLbl>
      </c:pivotFmt>
      <c:pivotFmt>
        <c:idx val="64"/>
        <c:dLbl>
          <c:idx val="0"/>
          <c:showLegendKey val="0"/>
          <c:showVal val="0"/>
          <c:showCatName val="0"/>
          <c:showSerName val="0"/>
          <c:showPercent val="0"/>
          <c:showBubbleSize val="0"/>
          <c:extLst>
            <c:ext xmlns:c15="http://schemas.microsoft.com/office/drawing/2012/chart" uri="{CE6537A1-D6FC-4f65-9D91-7224C49458BB}"/>
          </c:extLst>
        </c:dLbl>
      </c:pivotFmt>
      <c:pivotFmt>
        <c:idx val="65"/>
        <c:dLbl>
          <c:idx val="0"/>
          <c:showLegendKey val="0"/>
          <c:showVal val="0"/>
          <c:showCatName val="0"/>
          <c:showSerName val="0"/>
          <c:showPercent val="0"/>
          <c:showBubbleSize val="0"/>
          <c:extLst>
            <c:ext xmlns:c15="http://schemas.microsoft.com/office/drawing/2012/chart" uri="{CE6537A1-D6FC-4f65-9D91-7224C49458BB}"/>
          </c:extLst>
        </c:dLbl>
      </c:pivotFmt>
      <c:pivotFmt>
        <c:idx val="66"/>
        <c:dLbl>
          <c:idx val="0"/>
          <c:showLegendKey val="0"/>
          <c:showVal val="0"/>
          <c:showCatName val="0"/>
          <c:showSerName val="0"/>
          <c:showPercent val="0"/>
          <c:showBubbleSize val="0"/>
          <c:extLst>
            <c:ext xmlns:c15="http://schemas.microsoft.com/office/drawing/2012/chart" uri="{CE6537A1-D6FC-4f65-9D91-7224C49458BB}"/>
          </c:extLst>
        </c:dLbl>
      </c:pivotFmt>
      <c:pivotFmt>
        <c:idx val="67"/>
        <c:dLbl>
          <c:idx val="0"/>
          <c:showLegendKey val="0"/>
          <c:showVal val="0"/>
          <c:showCatName val="0"/>
          <c:showSerName val="0"/>
          <c:showPercent val="0"/>
          <c:showBubbleSize val="0"/>
          <c:extLst>
            <c:ext xmlns:c15="http://schemas.microsoft.com/office/drawing/2012/chart" uri="{CE6537A1-D6FC-4f65-9D91-7224C49458BB}"/>
          </c:extLst>
        </c:dLbl>
      </c:pivotFmt>
      <c:pivotFmt>
        <c:idx val="68"/>
        <c:dLbl>
          <c:idx val="0"/>
          <c:showLegendKey val="0"/>
          <c:showVal val="0"/>
          <c:showCatName val="0"/>
          <c:showSerName val="0"/>
          <c:showPercent val="0"/>
          <c:showBubbleSize val="0"/>
          <c:extLst>
            <c:ext xmlns:c15="http://schemas.microsoft.com/office/drawing/2012/chart" uri="{CE6537A1-D6FC-4f65-9D91-7224C49458BB}"/>
          </c:extLst>
        </c:dLbl>
      </c:pivotFmt>
      <c:pivotFmt>
        <c:idx val="69"/>
        <c:dLbl>
          <c:idx val="0"/>
          <c:showLegendKey val="0"/>
          <c:showVal val="0"/>
          <c:showCatName val="0"/>
          <c:showSerName val="0"/>
          <c:showPercent val="0"/>
          <c:showBubbleSize val="0"/>
          <c:extLst>
            <c:ext xmlns:c15="http://schemas.microsoft.com/office/drawing/2012/chart" uri="{CE6537A1-D6FC-4f65-9D91-7224C49458BB}"/>
          </c:extLst>
        </c:dLbl>
      </c:pivotFmt>
      <c:pivotFmt>
        <c:idx val="70"/>
        <c:dLbl>
          <c:idx val="0"/>
          <c:layout>
            <c:manualLayout>
              <c:x val="9.9760116316395697E-2"/>
              <c:y val="0.10658310717814272"/>
            </c:manualLayout>
          </c:layout>
          <c:tx>
            <c:rich>
              <a:bodyPr/>
              <a:lstStyle/>
              <a:p>
                <a:r>
                  <a:rPr lang="en-US" sz="1000" b="1" i="1">
                    <a:solidFill>
                      <a:srgbClr val="E60000"/>
                    </a:solidFill>
                  </a:rPr>
                  <a:t>spojnice lineárního trendu</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0.15770750958288485"/>
                  <c:h val="0.18562179567769874"/>
                </c:manualLayout>
              </c15:layout>
            </c:ext>
          </c:extLst>
        </c:dLbl>
      </c:pivotFmt>
      <c:pivotFmt>
        <c:idx val="71"/>
        <c:dLbl>
          <c:idx val="0"/>
          <c:dLblPos val="outEnd"/>
          <c:showLegendKey val="0"/>
          <c:showVal val="1"/>
          <c:showCatName val="0"/>
          <c:showSerName val="0"/>
          <c:showPercent val="0"/>
          <c:showBubbleSize val="0"/>
          <c:extLst>
            <c:ext xmlns:c15="http://schemas.microsoft.com/office/drawing/2012/chart" uri="{CE6537A1-D6FC-4f65-9D91-7224C49458BB}"/>
          </c:extLst>
        </c:dLbl>
      </c:pivotFmt>
      <c:pivotFmt>
        <c:idx val="72"/>
        <c:dLbl>
          <c:idx val="0"/>
          <c:layout>
            <c:manualLayout>
              <c:x val="9.9760116316395697E-2"/>
              <c:y val="0.10658310717814272"/>
            </c:manualLayout>
          </c:layout>
          <c:tx>
            <c:rich>
              <a:bodyPr/>
              <a:lstStyle/>
              <a:p>
                <a:r>
                  <a:rPr lang="en-US" sz="1000" b="1" i="1">
                    <a:solidFill>
                      <a:srgbClr val="E60000"/>
                    </a:solidFill>
                  </a:rPr>
                  <a:t>spojnice lineárního trendu</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0.15770750958288485"/>
                  <c:h val="0.18562179567769874"/>
                </c:manualLayout>
              </c15:layout>
            </c:ext>
          </c:extLst>
        </c:dLbl>
      </c:pivotFmt>
      <c:pivotFmt>
        <c:idx val="73"/>
        <c:dLbl>
          <c:idx val="0"/>
          <c:showLegendKey val="0"/>
          <c:showVal val="0"/>
          <c:showCatName val="0"/>
          <c:showSerName val="0"/>
          <c:showPercent val="0"/>
          <c:showBubbleSize val="0"/>
          <c:extLst>
            <c:ext xmlns:c15="http://schemas.microsoft.com/office/drawing/2012/chart" uri="{CE6537A1-D6FC-4f65-9D91-7224C49458BB}"/>
          </c:extLst>
        </c:dLbl>
      </c:pivotFmt>
      <c:pivotFmt>
        <c:idx val="74"/>
        <c:dLbl>
          <c:idx val="0"/>
          <c:showLegendKey val="0"/>
          <c:showVal val="0"/>
          <c:showCatName val="0"/>
          <c:showSerName val="0"/>
          <c:showPercent val="0"/>
          <c:showBubbleSize val="0"/>
          <c:extLst>
            <c:ext xmlns:c15="http://schemas.microsoft.com/office/drawing/2012/chart" uri="{CE6537A1-D6FC-4f65-9D91-7224C49458BB}"/>
          </c:extLst>
        </c:dLbl>
      </c:pivotFmt>
      <c:pivotFmt>
        <c:idx val="75"/>
        <c:dLbl>
          <c:idx val="0"/>
          <c:showLegendKey val="0"/>
          <c:showVal val="0"/>
          <c:showCatName val="0"/>
          <c:showSerName val="0"/>
          <c:showPercent val="0"/>
          <c:showBubbleSize val="0"/>
          <c:extLst>
            <c:ext xmlns:c15="http://schemas.microsoft.com/office/drawing/2012/chart" uri="{CE6537A1-D6FC-4f65-9D91-7224C49458BB}"/>
          </c:extLst>
        </c:dLbl>
      </c:pivotFmt>
      <c:pivotFmt>
        <c:idx val="76"/>
        <c:dLbl>
          <c:idx val="0"/>
          <c:showLegendKey val="0"/>
          <c:showVal val="0"/>
          <c:showCatName val="0"/>
          <c:showSerName val="0"/>
          <c:showPercent val="0"/>
          <c:showBubbleSize val="0"/>
          <c:extLst>
            <c:ext xmlns:c15="http://schemas.microsoft.com/office/drawing/2012/chart" uri="{CE6537A1-D6FC-4f65-9D91-7224C49458BB}"/>
          </c:extLst>
        </c:dLbl>
      </c:pivotFmt>
      <c:pivotFmt>
        <c:idx val="77"/>
        <c:dLbl>
          <c:idx val="0"/>
          <c:showLegendKey val="0"/>
          <c:showVal val="0"/>
          <c:showCatName val="0"/>
          <c:showSerName val="0"/>
          <c:showPercent val="0"/>
          <c:showBubbleSize val="0"/>
          <c:extLst>
            <c:ext xmlns:c15="http://schemas.microsoft.com/office/drawing/2012/chart" uri="{CE6537A1-D6FC-4f65-9D91-7224C49458BB}"/>
          </c:extLst>
        </c:dLbl>
      </c:pivotFmt>
      <c:pivotFmt>
        <c:idx val="78"/>
        <c:dLbl>
          <c:idx val="0"/>
          <c:showLegendKey val="0"/>
          <c:showVal val="0"/>
          <c:showCatName val="0"/>
          <c:showSerName val="0"/>
          <c:showPercent val="0"/>
          <c:showBubbleSize val="0"/>
          <c:extLst>
            <c:ext xmlns:c15="http://schemas.microsoft.com/office/drawing/2012/chart" uri="{CE6537A1-D6FC-4f65-9D91-7224C49458BB}"/>
          </c:extLst>
        </c:dLbl>
      </c:pivotFmt>
      <c:pivotFmt>
        <c:idx val="79"/>
        <c:dLbl>
          <c:idx val="0"/>
          <c:showLegendKey val="0"/>
          <c:showVal val="0"/>
          <c:showCatName val="0"/>
          <c:showSerName val="0"/>
          <c:showPercent val="0"/>
          <c:showBubbleSize val="0"/>
          <c:extLst>
            <c:ext xmlns:c15="http://schemas.microsoft.com/office/drawing/2012/chart" uri="{CE6537A1-D6FC-4f65-9D91-7224C49458BB}"/>
          </c:extLst>
        </c:dLbl>
      </c:pivotFmt>
      <c:pivotFmt>
        <c:idx val="80"/>
        <c:dLbl>
          <c:idx val="0"/>
          <c:showLegendKey val="0"/>
          <c:showVal val="0"/>
          <c:showCatName val="0"/>
          <c:showSerName val="0"/>
          <c:showPercent val="0"/>
          <c:showBubbleSize val="0"/>
          <c:extLst>
            <c:ext xmlns:c15="http://schemas.microsoft.com/office/drawing/2012/chart" uri="{CE6537A1-D6FC-4f65-9D91-7224C49458BB}"/>
          </c:extLst>
        </c:dLbl>
      </c:pivotFmt>
      <c:pivotFmt>
        <c:idx val="81"/>
        <c:dLbl>
          <c:idx val="0"/>
          <c:showLegendKey val="0"/>
          <c:showVal val="0"/>
          <c:showCatName val="0"/>
          <c:showSerName val="0"/>
          <c:showPercent val="0"/>
          <c:showBubbleSize val="0"/>
          <c:extLst>
            <c:ext xmlns:c15="http://schemas.microsoft.com/office/drawing/2012/chart" uri="{CE6537A1-D6FC-4f65-9D91-7224C49458BB}"/>
          </c:extLst>
        </c:dLbl>
      </c:pivotFmt>
      <c:pivotFmt>
        <c:idx val="82"/>
        <c:dLbl>
          <c:idx val="0"/>
          <c:showLegendKey val="0"/>
          <c:showVal val="0"/>
          <c:showCatName val="0"/>
          <c:showSerName val="0"/>
          <c:showPercent val="0"/>
          <c:showBubbleSize val="0"/>
          <c:extLst>
            <c:ext xmlns:c15="http://schemas.microsoft.com/office/drawing/2012/chart" uri="{CE6537A1-D6FC-4f65-9D91-7224C49458BB}"/>
          </c:extLst>
        </c:dLbl>
      </c:pivotFmt>
      <c:pivotFmt>
        <c:idx val="83"/>
        <c:dLbl>
          <c:idx val="0"/>
          <c:showLegendKey val="0"/>
          <c:showVal val="0"/>
          <c:showCatName val="0"/>
          <c:showSerName val="0"/>
          <c:showPercent val="0"/>
          <c:showBubbleSize val="0"/>
          <c:extLst>
            <c:ext xmlns:c15="http://schemas.microsoft.com/office/drawing/2012/chart" uri="{CE6537A1-D6FC-4f65-9D91-7224C49458BB}"/>
          </c:extLst>
        </c:dLbl>
      </c:pivotFmt>
      <c:pivotFmt>
        <c:idx val="84"/>
        <c:dLbl>
          <c:idx val="0"/>
          <c:dLblPos val="outEnd"/>
          <c:showLegendKey val="0"/>
          <c:showVal val="1"/>
          <c:showCatName val="0"/>
          <c:showSerName val="0"/>
          <c:showPercent val="0"/>
          <c:showBubbleSize val="0"/>
          <c:extLst>
            <c:ext xmlns:c15="http://schemas.microsoft.com/office/drawing/2012/chart" uri="{CE6537A1-D6FC-4f65-9D91-7224C49458BB}"/>
          </c:extLst>
        </c:dLbl>
      </c:pivotFmt>
      <c:pivotFmt>
        <c:idx val="85"/>
        <c:dLbl>
          <c:idx val="0"/>
          <c:layout>
            <c:manualLayout>
              <c:x val="9.9760116316395697E-2"/>
              <c:y val="0.10658310717814272"/>
            </c:manualLayout>
          </c:layout>
          <c:tx>
            <c:rich>
              <a:bodyPr/>
              <a:lstStyle/>
              <a:p>
                <a:r>
                  <a:rPr lang="en-US" sz="1000" b="1" i="1">
                    <a:solidFill>
                      <a:srgbClr val="E60000"/>
                    </a:solidFill>
                  </a:rPr>
                  <a:t>spojnice lineárního trendu</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0.15770750958288485"/>
                  <c:h val="0.18562179567769874"/>
                </c:manualLayout>
              </c15:layout>
            </c:ext>
          </c:extLst>
        </c:dLbl>
      </c:pivotFmt>
      <c:pivotFmt>
        <c:idx val="86"/>
        <c:dLbl>
          <c:idx val="0"/>
          <c:showLegendKey val="0"/>
          <c:showVal val="0"/>
          <c:showCatName val="0"/>
          <c:showSerName val="0"/>
          <c:showPercent val="0"/>
          <c:showBubbleSize val="0"/>
          <c:extLst>
            <c:ext xmlns:c15="http://schemas.microsoft.com/office/drawing/2012/chart" uri="{CE6537A1-D6FC-4f65-9D91-7224C49458BB}"/>
          </c:extLst>
        </c:dLbl>
      </c:pivotFmt>
      <c:pivotFmt>
        <c:idx val="87"/>
        <c:dLbl>
          <c:idx val="0"/>
          <c:showLegendKey val="0"/>
          <c:showVal val="0"/>
          <c:showCatName val="0"/>
          <c:showSerName val="0"/>
          <c:showPercent val="0"/>
          <c:showBubbleSize val="0"/>
          <c:extLst>
            <c:ext xmlns:c15="http://schemas.microsoft.com/office/drawing/2012/chart" uri="{CE6537A1-D6FC-4f65-9D91-7224C49458BB}"/>
          </c:extLst>
        </c:dLbl>
      </c:pivotFmt>
      <c:pivotFmt>
        <c:idx val="88"/>
        <c:dLbl>
          <c:idx val="0"/>
          <c:showLegendKey val="0"/>
          <c:showVal val="0"/>
          <c:showCatName val="0"/>
          <c:showSerName val="0"/>
          <c:showPercent val="0"/>
          <c:showBubbleSize val="0"/>
          <c:extLst>
            <c:ext xmlns:c15="http://schemas.microsoft.com/office/drawing/2012/chart" uri="{CE6537A1-D6FC-4f65-9D91-7224C49458BB}"/>
          </c:extLst>
        </c:dLbl>
      </c:pivotFmt>
      <c:pivotFmt>
        <c:idx val="89"/>
        <c:dLbl>
          <c:idx val="0"/>
          <c:showLegendKey val="0"/>
          <c:showVal val="0"/>
          <c:showCatName val="0"/>
          <c:showSerName val="0"/>
          <c:showPercent val="0"/>
          <c:showBubbleSize val="0"/>
          <c:extLst>
            <c:ext xmlns:c15="http://schemas.microsoft.com/office/drawing/2012/chart" uri="{CE6537A1-D6FC-4f65-9D91-7224C49458BB}"/>
          </c:extLst>
        </c:dLbl>
      </c:pivotFmt>
      <c:pivotFmt>
        <c:idx val="90"/>
        <c:dLbl>
          <c:idx val="0"/>
          <c:showLegendKey val="0"/>
          <c:showVal val="0"/>
          <c:showCatName val="0"/>
          <c:showSerName val="0"/>
          <c:showPercent val="0"/>
          <c:showBubbleSize val="0"/>
          <c:extLst>
            <c:ext xmlns:c15="http://schemas.microsoft.com/office/drawing/2012/chart" uri="{CE6537A1-D6FC-4f65-9D91-7224C49458BB}"/>
          </c:extLst>
        </c:dLbl>
      </c:pivotFmt>
      <c:pivotFmt>
        <c:idx val="91"/>
        <c:dLbl>
          <c:idx val="0"/>
          <c:showLegendKey val="0"/>
          <c:showVal val="0"/>
          <c:showCatName val="0"/>
          <c:showSerName val="0"/>
          <c:showPercent val="0"/>
          <c:showBubbleSize val="0"/>
          <c:extLst>
            <c:ext xmlns:c15="http://schemas.microsoft.com/office/drawing/2012/chart" uri="{CE6537A1-D6FC-4f65-9D91-7224C49458BB}"/>
          </c:extLst>
        </c:dLbl>
      </c:pivotFmt>
      <c:pivotFmt>
        <c:idx val="92"/>
        <c:dLbl>
          <c:idx val="0"/>
          <c:showLegendKey val="0"/>
          <c:showVal val="0"/>
          <c:showCatName val="0"/>
          <c:showSerName val="0"/>
          <c:showPercent val="0"/>
          <c:showBubbleSize val="0"/>
          <c:extLst>
            <c:ext xmlns:c15="http://schemas.microsoft.com/office/drawing/2012/chart" uri="{CE6537A1-D6FC-4f65-9D91-7224C49458BB}"/>
          </c:extLst>
        </c:dLbl>
      </c:pivotFmt>
      <c:pivotFmt>
        <c:idx val="93"/>
        <c:dLbl>
          <c:idx val="0"/>
          <c:showLegendKey val="0"/>
          <c:showVal val="0"/>
          <c:showCatName val="0"/>
          <c:showSerName val="0"/>
          <c:showPercent val="0"/>
          <c:showBubbleSize val="0"/>
          <c:extLst>
            <c:ext xmlns:c15="http://schemas.microsoft.com/office/drawing/2012/chart" uri="{CE6537A1-D6FC-4f65-9D91-7224C49458BB}"/>
          </c:extLst>
        </c:dLbl>
      </c:pivotFmt>
      <c:pivotFmt>
        <c:idx val="94"/>
        <c:dLbl>
          <c:idx val="0"/>
          <c:showLegendKey val="0"/>
          <c:showVal val="0"/>
          <c:showCatName val="0"/>
          <c:showSerName val="0"/>
          <c:showPercent val="0"/>
          <c:showBubbleSize val="0"/>
          <c:extLst>
            <c:ext xmlns:c15="http://schemas.microsoft.com/office/drawing/2012/chart" uri="{CE6537A1-D6FC-4f65-9D91-7224C49458BB}"/>
          </c:extLst>
        </c:dLbl>
      </c:pivotFmt>
      <c:pivotFmt>
        <c:idx val="95"/>
        <c:dLbl>
          <c:idx val="0"/>
          <c:showLegendKey val="0"/>
          <c:showVal val="0"/>
          <c:showCatName val="0"/>
          <c:showSerName val="0"/>
          <c:showPercent val="0"/>
          <c:showBubbleSize val="0"/>
          <c:extLst>
            <c:ext xmlns:c15="http://schemas.microsoft.com/office/drawing/2012/chart" uri="{CE6537A1-D6FC-4f65-9D91-7224C49458BB}"/>
          </c:extLst>
        </c:dLbl>
      </c:pivotFmt>
      <c:pivotFmt>
        <c:idx val="96"/>
        <c:dLbl>
          <c:idx val="0"/>
          <c:showLegendKey val="0"/>
          <c:showVal val="0"/>
          <c:showCatName val="0"/>
          <c:showSerName val="0"/>
          <c:showPercent val="0"/>
          <c:showBubbleSize val="0"/>
          <c:extLst>
            <c:ext xmlns:c15="http://schemas.microsoft.com/office/drawing/2012/chart" uri="{CE6537A1-D6FC-4f65-9D91-7224C49458BB}"/>
          </c:extLst>
        </c:dLbl>
      </c:pivotFmt>
      <c:pivotFmt>
        <c:idx val="97"/>
        <c:dLbl>
          <c:idx val="0"/>
          <c:dLblPos val="outEnd"/>
          <c:showLegendKey val="0"/>
          <c:showVal val="1"/>
          <c:showCatName val="0"/>
          <c:showSerName val="0"/>
          <c:showPercent val="0"/>
          <c:showBubbleSize val="0"/>
          <c:extLst>
            <c:ext xmlns:c15="http://schemas.microsoft.com/office/drawing/2012/chart" uri="{CE6537A1-D6FC-4f65-9D91-7224C49458BB}"/>
          </c:extLst>
        </c:dLbl>
      </c:pivotFmt>
      <c:pivotFmt>
        <c:idx val="98"/>
        <c:dLbl>
          <c:idx val="0"/>
          <c:layout>
            <c:manualLayout>
              <c:x val="9.9760116316395697E-2"/>
              <c:y val="0.10658310717814272"/>
            </c:manualLayout>
          </c:layout>
          <c:tx>
            <c:rich>
              <a:bodyPr/>
              <a:lstStyle/>
              <a:p>
                <a:r>
                  <a:rPr lang="en-US" sz="1000" b="1" i="1">
                    <a:solidFill>
                      <a:srgbClr val="E60000"/>
                    </a:solidFill>
                  </a:rPr>
                  <a:t>spojnice lineárního trendu</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0.15770750958288485"/>
                  <c:h val="0.18562179567769874"/>
                </c:manualLayout>
              </c15:layout>
            </c:ext>
          </c:extLst>
        </c:dLbl>
      </c:pivotFmt>
      <c:pivotFmt>
        <c:idx val="99"/>
        <c:dLbl>
          <c:idx val="0"/>
          <c:showLegendKey val="0"/>
          <c:showVal val="0"/>
          <c:showCatName val="0"/>
          <c:showSerName val="0"/>
          <c:showPercent val="0"/>
          <c:showBubbleSize val="0"/>
          <c:extLst>
            <c:ext xmlns:c15="http://schemas.microsoft.com/office/drawing/2012/chart" uri="{CE6537A1-D6FC-4f65-9D91-7224C49458BB}"/>
          </c:extLst>
        </c:dLbl>
      </c:pivotFmt>
      <c:pivotFmt>
        <c:idx val="100"/>
        <c:dLbl>
          <c:idx val="0"/>
          <c:showLegendKey val="0"/>
          <c:showVal val="0"/>
          <c:showCatName val="0"/>
          <c:showSerName val="0"/>
          <c:showPercent val="0"/>
          <c:showBubbleSize val="0"/>
          <c:extLst>
            <c:ext xmlns:c15="http://schemas.microsoft.com/office/drawing/2012/chart" uri="{CE6537A1-D6FC-4f65-9D91-7224C49458BB}"/>
          </c:extLst>
        </c:dLbl>
      </c:pivotFmt>
      <c:pivotFmt>
        <c:idx val="101"/>
        <c:dLbl>
          <c:idx val="0"/>
          <c:showLegendKey val="0"/>
          <c:showVal val="0"/>
          <c:showCatName val="0"/>
          <c:showSerName val="0"/>
          <c:showPercent val="0"/>
          <c:showBubbleSize val="0"/>
          <c:extLst>
            <c:ext xmlns:c15="http://schemas.microsoft.com/office/drawing/2012/chart" uri="{CE6537A1-D6FC-4f65-9D91-7224C49458BB}"/>
          </c:extLst>
        </c:dLbl>
      </c:pivotFmt>
      <c:pivotFmt>
        <c:idx val="102"/>
        <c:dLbl>
          <c:idx val="0"/>
          <c:showLegendKey val="0"/>
          <c:showVal val="0"/>
          <c:showCatName val="0"/>
          <c:showSerName val="0"/>
          <c:showPercent val="0"/>
          <c:showBubbleSize val="0"/>
          <c:extLst>
            <c:ext xmlns:c15="http://schemas.microsoft.com/office/drawing/2012/chart" uri="{CE6537A1-D6FC-4f65-9D91-7224C49458BB}"/>
          </c:extLst>
        </c:dLbl>
      </c:pivotFmt>
      <c:pivotFmt>
        <c:idx val="103"/>
        <c:dLbl>
          <c:idx val="0"/>
          <c:showLegendKey val="0"/>
          <c:showVal val="0"/>
          <c:showCatName val="0"/>
          <c:showSerName val="0"/>
          <c:showPercent val="0"/>
          <c:showBubbleSize val="0"/>
          <c:extLst>
            <c:ext xmlns:c15="http://schemas.microsoft.com/office/drawing/2012/chart" uri="{CE6537A1-D6FC-4f65-9D91-7224C49458BB}"/>
          </c:extLst>
        </c:dLbl>
      </c:pivotFmt>
      <c:pivotFmt>
        <c:idx val="104"/>
        <c:dLbl>
          <c:idx val="0"/>
          <c:showLegendKey val="0"/>
          <c:showVal val="0"/>
          <c:showCatName val="0"/>
          <c:showSerName val="0"/>
          <c:showPercent val="0"/>
          <c:showBubbleSize val="0"/>
          <c:extLst>
            <c:ext xmlns:c15="http://schemas.microsoft.com/office/drawing/2012/chart" uri="{CE6537A1-D6FC-4f65-9D91-7224C49458BB}"/>
          </c:extLst>
        </c:dLbl>
      </c:pivotFmt>
      <c:pivotFmt>
        <c:idx val="105"/>
        <c:dLbl>
          <c:idx val="0"/>
          <c:showLegendKey val="0"/>
          <c:showVal val="0"/>
          <c:showCatName val="0"/>
          <c:showSerName val="0"/>
          <c:showPercent val="0"/>
          <c:showBubbleSize val="0"/>
          <c:extLst>
            <c:ext xmlns:c15="http://schemas.microsoft.com/office/drawing/2012/chart" uri="{CE6537A1-D6FC-4f65-9D91-7224C49458BB}"/>
          </c:extLst>
        </c:dLbl>
      </c:pivotFmt>
      <c:pivotFmt>
        <c:idx val="106"/>
        <c:dLbl>
          <c:idx val="0"/>
          <c:showLegendKey val="0"/>
          <c:showVal val="0"/>
          <c:showCatName val="0"/>
          <c:showSerName val="0"/>
          <c:showPercent val="0"/>
          <c:showBubbleSize val="0"/>
          <c:extLst>
            <c:ext xmlns:c15="http://schemas.microsoft.com/office/drawing/2012/chart" uri="{CE6537A1-D6FC-4f65-9D91-7224C49458BB}"/>
          </c:extLst>
        </c:dLbl>
      </c:pivotFmt>
      <c:pivotFmt>
        <c:idx val="107"/>
        <c:dLbl>
          <c:idx val="0"/>
          <c:showLegendKey val="0"/>
          <c:showVal val="0"/>
          <c:showCatName val="0"/>
          <c:showSerName val="0"/>
          <c:showPercent val="0"/>
          <c:showBubbleSize val="0"/>
          <c:extLst>
            <c:ext xmlns:c15="http://schemas.microsoft.com/office/drawing/2012/chart" uri="{CE6537A1-D6FC-4f65-9D91-7224C49458BB}"/>
          </c:extLst>
        </c:dLbl>
      </c:pivotFmt>
      <c:pivotFmt>
        <c:idx val="108"/>
        <c:dLbl>
          <c:idx val="0"/>
          <c:showLegendKey val="0"/>
          <c:showVal val="0"/>
          <c:showCatName val="0"/>
          <c:showSerName val="0"/>
          <c:showPercent val="0"/>
          <c:showBubbleSize val="0"/>
          <c:extLst>
            <c:ext xmlns:c15="http://schemas.microsoft.com/office/drawing/2012/chart" uri="{CE6537A1-D6FC-4f65-9D91-7224C49458BB}"/>
          </c:extLst>
        </c:dLbl>
      </c:pivotFmt>
      <c:pivotFmt>
        <c:idx val="109"/>
        <c:dLbl>
          <c:idx val="0"/>
          <c:showLegendKey val="0"/>
          <c:showVal val="0"/>
          <c:showCatName val="0"/>
          <c:showSerName val="0"/>
          <c:showPercent val="0"/>
          <c:showBubbleSize val="0"/>
          <c:extLst>
            <c:ext xmlns:c15="http://schemas.microsoft.com/office/drawing/2012/chart" uri="{CE6537A1-D6FC-4f65-9D91-7224C49458BB}"/>
          </c:extLst>
        </c:dLbl>
      </c:pivotFmt>
      <c:pivotFmt>
        <c:idx val="110"/>
        <c:dLbl>
          <c:idx val="0"/>
          <c:dLblPos val="outEnd"/>
          <c:showLegendKey val="0"/>
          <c:showVal val="1"/>
          <c:showCatName val="0"/>
          <c:showSerName val="0"/>
          <c:showPercent val="0"/>
          <c:showBubbleSize val="0"/>
          <c:extLst>
            <c:ext xmlns:c15="http://schemas.microsoft.com/office/drawing/2012/chart" uri="{CE6537A1-D6FC-4f65-9D91-7224C49458BB}"/>
          </c:extLst>
        </c:dLbl>
      </c:pivotFmt>
      <c:pivotFmt>
        <c:idx val="111"/>
        <c:dLbl>
          <c:idx val="0"/>
          <c:layout>
            <c:manualLayout>
              <c:x val="9.9760116316395697E-2"/>
              <c:y val="0.10658310717814272"/>
            </c:manualLayout>
          </c:layout>
          <c:tx>
            <c:rich>
              <a:bodyPr/>
              <a:lstStyle/>
              <a:p>
                <a:r>
                  <a:rPr lang="en-US" sz="1000" b="1" i="1">
                    <a:solidFill>
                      <a:srgbClr val="E60000"/>
                    </a:solidFill>
                  </a:rPr>
                  <a:t>spojnice lineárního trendu</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0.15770750958288485"/>
                  <c:h val="0.18562179567769874"/>
                </c:manualLayout>
              </c15:layout>
            </c:ext>
          </c:extLst>
        </c:dLbl>
      </c:pivotFmt>
      <c:pivotFmt>
        <c:idx val="112"/>
        <c:dLbl>
          <c:idx val="0"/>
          <c:showLegendKey val="0"/>
          <c:showVal val="0"/>
          <c:showCatName val="0"/>
          <c:showSerName val="0"/>
          <c:showPercent val="0"/>
          <c:showBubbleSize val="0"/>
          <c:extLst>
            <c:ext xmlns:c15="http://schemas.microsoft.com/office/drawing/2012/chart" uri="{CE6537A1-D6FC-4f65-9D91-7224C49458BB}"/>
          </c:extLst>
        </c:dLbl>
      </c:pivotFmt>
      <c:pivotFmt>
        <c:idx val="113"/>
        <c:dLbl>
          <c:idx val="0"/>
          <c:showLegendKey val="0"/>
          <c:showVal val="0"/>
          <c:showCatName val="0"/>
          <c:showSerName val="0"/>
          <c:showPercent val="0"/>
          <c:showBubbleSize val="0"/>
          <c:extLst>
            <c:ext xmlns:c15="http://schemas.microsoft.com/office/drawing/2012/chart" uri="{CE6537A1-D6FC-4f65-9D91-7224C49458BB}"/>
          </c:extLst>
        </c:dLbl>
      </c:pivotFmt>
      <c:pivotFmt>
        <c:idx val="114"/>
        <c:dLbl>
          <c:idx val="0"/>
          <c:showLegendKey val="0"/>
          <c:showVal val="0"/>
          <c:showCatName val="0"/>
          <c:showSerName val="0"/>
          <c:showPercent val="0"/>
          <c:showBubbleSize val="0"/>
          <c:extLst>
            <c:ext xmlns:c15="http://schemas.microsoft.com/office/drawing/2012/chart" uri="{CE6537A1-D6FC-4f65-9D91-7224C49458BB}"/>
          </c:extLst>
        </c:dLbl>
      </c:pivotFmt>
      <c:pivotFmt>
        <c:idx val="115"/>
        <c:dLbl>
          <c:idx val="0"/>
          <c:showLegendKey val="0"/>
          <c:showVal val="0"/>
          <c:showCatName val="0"/>
          <c:showSerName val="0"/>
          <c:showPercent val="0"/>
          <c:showBubbleSize val="0"/>
          <c:extLst>
            <c:ext xmlns:c15="http://schemas.microsoft.com/office/drawing/2012/chart" uri="{CE6537A1-D6FC-4f65-9D91-7224C49458BB}"/>
          </c:extLst>
        </c:dLbl>
      </c:pivotFmt>
      <c:pivotFmt>
        <c:idx val="116"/>
        <c:dLbl>
          <c:idx val="0"/>
          <c:showLegendKey val="0"/>
          <c:showVal val="0"/>
          <c:showCatName val="0"/>
          <c:showSerName val="0"/>
          <c:showPercent val="0"/>
          <c:showBubbleSize val="0"/>
          <c:extLst>
            <c:ext xmlns:c15="http://schemas.microsoft.com/office/drawing/2012/chart" uri="{CE6537A1-D6FC-4f65-9D91-7224C49458BB}"/>
          </c:extLst>
        </c:dLbl>
      </c:pivotFmt>
      <c:pivotFmt>
        <c:idx val="117"/>
        <c:dLbl>
          <c:idx val="0"/>
          <c:showLegendKey val="0"/>
          <c:showVal val="0"/>
          <c:showCatName val="0"/>
          <c:showSerName val="0"/>
          <c:showPercent val="0"/>
          <c:showBubbleSize val="0"/>
          <c:extLst>
            <c:ext xmlns:c15="http://schemas.microsoft.com/office/drawing/2012/chart" uri="{CE6537A1-D6FC-4f65-9D91-7224C49458BB}"/>
          </c:extLst>
        </c:dLbl>
      </c:pivotFmt>
      <c:pivotFmt>
        <c:idx val="118"/>
        <c:dLbl>
          <c:idx val="0"/>
          <c:showLegendKey val="0"/>
          <c:showVal val="0"/>
          <c:showCatName val="0"/>
          <c:showSerName val="0"/>
          <c:showPercent val="0"/>
          <c:showBubbleSize val="0"/>
          <c:extLst>
            <c:ext xmlns:c15="http://schemas.microsoft.com/office/drawing/2012/chart" uri="{CE6537A1-D6FC-4f65-9D91-7224C49458BB}"/>
          </c:extLst>
        </c:dLbl>
      </c:pivotFmt>
      <c:pivotFmt>
        <c:idx val="119"/>
        <c:dLbl>
          <c:idx val="0"/>
          <c:showLegendKey val="0"/>
          <c:showVal val="0"/>
          <c:showCatName val="0"/>
          <c:showSerName val="0"/>
          <c:showPercent val="0"/>
          <c:showBubbleSize val="0"/>
          <c:extLst>
            <c:ext xmlns:c15="http://schemas.microsoft.com/office/drawing/2012/chart" uri="{CE6537A1-D6FC-4f65-9D91-7224C49458BB}"/>
          </c:extLst>
        </c:dLbl>
      </c:pivotFmt>
      <c:pivotFmt>
        <c:idx val="120"/>
        <c:dLbl>
          <c:idx val="0"/>
          <c:showLegendKey val="0"/>
          <c:showVal val="0"/>
          <c:showCatName val="0"/>
          <c:showSerName val="0"/>
          <c:showPercent val="0"/>
          <c:showBubbleSize val="0"/>
          <c:extLst>
            <c:ext xmlns:c15="http://schemas.microsoft.com/office/drawing/2012/chart" uri="{CE6537A1-D6FC-4f65-9D91-7224C49458BB}"/>
          </c:extLst>
        </c:dLbl>
      </c:pivotFmt>
      <c:pivotFmt>
        <c:idx val="121"/>
        <c:dLbl>
          <c:idx val="0"/>
          <c:showLegendKey val="0"/>
          <c:showVal val="0"/>
          <c:showCatName val="0"/>
          <c:showSerName val="0"/>
          <c:showPercent val="0"/>
          <c:showBubbleSize val="0"/>
          <c:extLst>
            <c:ext xmlns:c15="http://schemas.microsoft.com/office/drawing/2012/chart" uri="{CE6537A1-D6FC-4f65-9D91-7224C49458BB}"/>
          </c:extLst>
        </c:dLbl>
      </c:pivotFmt>
      <c:pivotFmt>
        <c:idx val="122"/>
        <c:dLbl>
          <c:idx val="0"/>
          <c:showLegendKey val="0"/>
          <c:showVal val="0"/>
          <c:showCatName val="0"/>
          <c:showSerName val="0"/>
          <c:showPercent val="0"/>
          <c:showBubbleSize val="0"/>
          <c:extLst>
            <c:ext xmlns:c15="http://schemas.microsoft.com/office/drawing/2012/chart" uri="{CE6537A1-D6FC-4f65-9D91-7224C49458BB}"/>
          </c:extLst>
        </c:dLbl>
      </c:pivotFmt>
      <c:pivotFmt>
        <c:idx val="123"/>
        <c:dLbl>
          <c:idx val="0"/>
          <c:dLblPos val="outEnd"/>
          <c:showLegendKey val="0"/>
          <c:showVal val="1"/>
          <c:showCatName val="0"/>
          <c:showSerName val="0"/>
          <c:showPercent val="0"/>
          <c:showBubbleSize val="0"/>
          <c:extLst>
            <c:ext xmlns:c15="http://schemas.microsoft.com/office/drawing/2012/chart" uri="{CE6537A1-D6FC-4f65-9D91-7224C49458BB}"/>
          </c:extLst>
        </c:dLbl>
      </c:pivotFmt>
      <c:pivotFmt>
        <c:idx val="124"/>
        <c:dLbl>
          <c:idx val="0"/>
          <c:layout>
            <c:manualLayout>
              <c:x val="9.9760116316395697E-2"/>
              <c:y val="0.10658310717814272"/>
            </c:manualLayout>
          </c:layout>
          <c:tx>
            <c:rich>
              <a:bodyPr/>
              <a:lstStyle/>
              <a:p>
                <a:r>
                  <a:rPr lang="en-US" sz="1000" b="1" i="1">
                    <a:solidFill>
                      <a:srgbClr val="E60000"/>
                    </a:solidFill>
                  </a:rPr>
                  <a:t>spojnice lineárního trendu</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0.15770750958288485"/>
                  <c:h val="0.18562179567769874"/>
                </c:manualLayout>
              </c15:layout>
            </c:ext>
          </c:extLst>
        </c:dLbl>
      </c:pivotFmt>
      <c:pivotFmt>
        <c:idx val="125"/>
        <c:dLbl>
          <c:idx val="0"/>
          <c:showLegendKey val="0"/>
          <c:showVal val="0"/>
          <c:showCatName val="0"/>
          <c:showSerName val="0"/>
          <c:showPercent val="0"/>
          <c:showBubbleSize val="0"/>
          <c:extLst>
            <c:ext xmlns:c15="http://schemas.microsoft.com/office/drawing/2012/chart" uri="{CE6537A1-D6FC-4f65-9D91-7224C49458BB}"/>
          </c:extLst>
        </c:dLbl>
      </c:pivotFmt>
      <c:pivotFmt>
        <c:idx val="126"/>
        <c:dLbl>
          <c:idx val="0"/>
          <c:showLegendKey val="0"/>
          <c:showVal val="0"/>
          <c:showCatName val="0"/>
          <c:showSerName val="0"/>
          <c:showPercent val="0"/>
          <c:showBubbleSize val="0"/>
          <c:extLst>
            <c:ext xmlns:c15="http://schemas.microsoft.com/office/drawing/2012/chart" uri="{CE6537A1-D6FC-4f65-9D91-7224C49458BB}"/>
          </c:extLst>
        </c:dLbl>
      </c:pivotFmt>
      <c:pivotFmt>
        <c:idx val="127"/>
        <c:dLbl>
          <c:idx val="0"/>
          <c:showLegendKey val="0"/>
          <c:showVal val="0"/>
          <c:showCatName val="0"/>
          <c:showSerName val="0"/>
          <c:showPercent val="0"/>
          <c:showBubbleSize val="0"/>
          <c:extLst>
            <c:ext xmlns:c15="http://schemas.microsoft.com/office/drawing/2012/chart" uri="{CE6537A1-D6FC-4f65-9D91-7224C49458BB}"/>
          </c:extLst>
        </c:dLbl>
      </c:pivotFmt>
      <c:pivotFmt>
        <c:idx val="128"/>
        <c:dLbl>
          <c:idx val="0"/>
          <c:showLegendKey val="0"/>
          <c:showVal val="0"/>
          <c:showCatName val="0"/>
          <c:showSerName val="0"/>
          <c:showPercent val="0"/>
          <c:showBubbleSize val="0"/>
          <c:extLst>
            <c:ext xmlns:c15="http://schemas.microsoft.com/office/drawing/2012/chart" uri="{CE6537A1-D6FC-4f65-9D91-7224C49458BB}"/>
          </c:extLst>
        </c:dLbl>
      </c:pivotFmt>
      <c:pivotFmt>
        <c:idx val="129"/>
        <c:dLbl>
          <c:idx val="0"/>
          <c:showLegendKey val="0"/>
          <c:showVal val="0"/>
          <c:showCatName val="0"/>
          <c:showSerName val="0"/>
          <c:showPercent val="0"/>
          <c:showBubbleSize val="0"/>
          <c:extLst>
            <c:ext xmlns:c15="http://schemas.microsoft.com/office/drawing/2012/chart" uri="{CE6537A1-D6FC-4f65-9D91-7224C49458BB}"/>
          </c:extLst>
        </c:dLbl>
      </c:pivotFmt>
      <c:pivotFmt>
        <c:idx val="130"/>
        <c:dLbl>
          <c:idx val="0"/>
          <c:showLegendKey val="0"/>
          <c:showVal val="0"/>
          <c:showCatName val="0"/>
          <c:showSerName val="0"/>
          <c:showPercent val="0"/>
          <c:showBubbleSize val="0"/>
          <c:extLst>
            <c:ext xmlns:c15="http://schemas.microsoft.com/office/drawing/2012/chart" uri="{CE6537A1-D6FC-4f65-9D91-7224C49458BB}"/>
          </c:extLst>
        </c:dLbl>
      </c:pivotFmt>
      <c:pivotFmt>
        <c:idx val="131"/>
        <c:dLbl>
          <c:idx val="0"/>
          <c:showLegendKey val="0"/>
          <c:showVal val="0"/>
          <c:showCatName val="0"/>
          <c:showSerName val="0"/>
          <c:showPercent val="0"/>
          <c:showBubbleSize val="0"/>
          <c:extLst>
            <c:ext xmlns:c15="http://schemas.microsoft.com/office/drawing/2012/chart" uri="{CE6537A1-D6FC-4f65-9D91-7224C49458BB}"/>
          </c:extLst>
        </c:dLbl>
      </c:pivotFmt>
      <c:pivotFmt>
        <c:idx val="132"/>
        <c:dLbl>
          <c:idx val="0"/>
          <c:showLegendKey val="0"/>
          <c:showVal val="0"/>
          <c:showCatName val="0"/>
          <c:showSerName val="0"/>
          <c:showPercent val="0"/>
          <c:showBubbleSize val="0"/>
          <c:extLst>
            <c:ext xmlns:c15="http://schemas.microsoft.com/office/drawing/2012/chart" uri="{CE6537A1-D6FC-4f65-9D91-7224C49458BB}"/>
          </c:extLst>
        </c:dLbl>
      </c:pivotFmt>
      <c:pivotFmt>
        <c:idx val="133"/>
        <c:dLbl>
          <c:idx val="0"/>
          <c:showLegendKey val="0"/>
          <c:showVal val="0"/>
          <c:showCatName val="0"/>
          <c:showSerName val="0"/>
          <c:showPercent val="0"/>
          <c:showBubbleSize val="0"/>
          <c:extLst>
            <c:ext xmlns:c15="http://schemas.microsoft.com/office/drawing/2012/chart" uri="{CE6537A1-D6FC-4f65-9D91-7224C49458BB}"/>
          </c:extLst>
        </c:dLbl>
      </c:pivotFmt>
      <c:pivotFmt>
        <c:idx val="134"/>
        <c:dLbl>
          <c:idx val="0"/>
          <c:showLegendKey val="0"/>
          <c:showVal val="0"/>
          <c:showCatName val="0"/>
          <c:showSerName val="0"/>
          <c:showPercent val="0"/>
          <c:showBubbleSize val="0"/>
          <c:extLst>
            <c:ext xmlns:c15="http://schemas.microsoft.com/office/drawing/2012/chart" uri="{CE6537A1-D6FC-4f65-9D91-7224C49458BB}"/>
          </c:extLst>
        </c:dLbl>
      </c:pivotFmt>
      <c:pivotFmt>
        <c:idx val="135"/>
        <c:dLbl>
          <c:idx val="0"/>
          <c:showLegendKey val="0"/>
          <c:showVal val="0"/>
          <c:showCatName val="0"/>
          <c:showSerName val="0"/>
          <c:showPercent val="0"/>
          <c:showBubbleSize val="0"/>
          <c:extLst>
            <c:ext xmlns:c15="http://schemas.microsoft.com/office/drawing/2012/chart" uri="{CE6537A1-D6FC-4f65-9D91-7224C49458BB}"/>
          </c:extLst>
        </c:dLbl>
      </c:pivotFmt>
      <c:pivotFmt>
        <c:idx val="136"/>
        <c:dLbl>
          <c:idx val="0"/>
          <c:dLblPos val="outEnd"/>
          <c:showLegendKey val="0"/>
          <c:showVal val="1"/>
          <c:showCatName val="0"/>
          <c:showSerName val="0"/>
          <c:showPercent val="0"/>
          <c:showBubbleSize val="0"/>
          <c:extLst>
            <c:ext xmlns:c15="http://schemas.microsoft.com/office/drawing/2012/chart" uri="{CE6537A1-D6FC-4f65-9D91-7224C49458BB}"/>
          </c:extLst>
        </c:dLbl>
      </c:pivotFmt>
      <c:pivotFmt>
        <c:idx val="137"/>
        <c:dLbl>
          <c:idx val="0"/>
          <c:layout>
            <c:manualLayout>
              <c:x val="9.9760116316395697E-2"/>
              <c:y val="0.10658310717814272"/>
            </c:manualLayout>
          </c:layout>
          <c:tx>
            <c:rich>
              <a:bodyPr/>
              <a:lstStyle/>
              <a:p>
                <a:r>
                  <a:rPr lang="en-US" sz="1000" b="1" i="1">
                    <a:solidFill>
                      <a:srgbClr val="E60000"/>
                    </a:solidFill>
                  </a:rPr>
                  <a:t>spojnice lineárního trendu</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0.15770750958288485"/>
                  <c:h val="0.18562179567769874"/>
                </c:manualLayout>
              </c15:layout>
            </c:ext>
          </c:extLst>
        </c:dLbl>
      </c:pivotFmt>
      <c:pivotFmt>
        <c:idx val="138"/>
        <c:dLbl>
          <c:idx val="0"/>
          <c:showLegendKey val="0"/>
          <c:showVal val="0"/>
          <c:showCatName val="0"/>
          <c:showSerName val="0"/>
          <c:showPercent val="0"/>
          <c:showBubbleSize val="0"/>
          <c:extLst>
            <c:ext xmlns:c15="http://schemas.microsoft.com/office/drawing/2012/chart" uri="{CE6537A1-D6FC-4f65-9D91-7224C49458BB}"/>
          </c:extLst>
        </c:dLbl>
      </c:pivotFmt>
      <c:pivotFmt>
        <c:idx val="139"/>
        <c:dLbl>
          <c:idx val="0"/>
          <c:showLegendKey val="0"/>
          <c:showVal val="0"/>
          <c:showCatName val="0"/>
          <c:showSerName val="0"/>
          <c:showPercent val="0"/>
          <c:showBubbleSize val="0"/>
          <c:extLst>
            <c:ext xmlns:c15="http://schemas.microsoft.com/office/drawing/2012/chart" uri="{CE6537A1-D6FC-4f65-9D91-7224C49458BB}"/>
          </c:extLst>
        </c:dLbl>
      </c:pivotFmt>
      <c:pivotFmt>
        <c:idx val="140"/>
        <c:dLbl>
          <c:idx val="0"/>
          <c:showLegendKey val="0"/>
          <c:showVal val="0"/>
          <c:showCatName val="0"/>
          <c:showSerName val="0"/>
          <c:showPercent val="0"/>
          <c:showBubbleSize val="0"/>
          <c:extLst>
            <c:ext xmlns:c15="http://schemas.microsoft.com/office/drawing/2012/chart" uri="{CE6537A1-D6FC-4f65-9D91-7224C49458BB}"/>
          </c:extLst>
        </c:dLbl>
      </c:pivotFmt>
      <c:pivotFmt>
        <c:idx val="141"/>
        <c:dLbl>
          <c:idx val="0"/>
          <c:showLegendKey val="0"/>
          <c:showVal val="0"/>
          <c:showCatName val="0"/>
          <c:showSerName val="0"/>
          <c:showPercent val="0"/>
          <c:showBubbleSize val="0"/>
          <c:extLst>
            <c:ext xmlns:c15="http://schemas.microsoft.com/office/drawing/2012/chart" uri="{CE6537A1-D6FC-4f65-9D91-7224C49458BB}"/>
          </c:extLst>
        </c:dLbl>
      </c:pivotFmt>
      <c:pivotFmt>
        <c:idx val="142"/>
        <c:dLbl>
          <c:idx val="0"/>
          <c:showLegendKey val="0"/>
          <c:showVal val="0"/>
          <c:showCatName val="0"/>
          <c:showSerName val="0"/>
          <c:showPercent val="0"/>
          <c:showBubbleSize val="0"/>
          <c:extLst>
            <c:ext xmlns:c15="http://schemas.microsoft.com/office/drawing/2012/chart" uri="{CE6537A1-D6FC-4f65-9D91-7224C49458BB}"/>
          </c:extLst>
        </c:dLbl>
      </c:pivotFmt>
      <c:pivotFmt>
        <c:idx val="143"/>
        <c:dLbl>
          <c:idx val="0"/>
          <c:showLegendKey val="0"/>
          <c:showVal val="0"/>
          <c:showCatName val="0"/>
          <c:showSerName val="0"/>
          <c:showPercent val="0"/>
          <c:showBubbleSize val="0"/>
          <c:extLst>
            <c:ext xmlns:c15="http://schemas.microsoft.com/office/drawing/2012/chart" uri="{CE6537A1-D6FC-4f65-9D91-7224C49458BB}"/>
          </c:extLst>
        </c:dLbl>
      </c:pivotFmt>
      <c:pivotFmt>
        <c:idx val="144"/>
        <c:dLbl>
          <c:idx val="0"/>
          <c:showLegendKey val="0"/>
          <c:showVal val="0"/>
          <c:showCatName val="0"/>
          <c:showSerName val="0"/>
          <c:showPercent val="0"/>
          <c:showBubbleSize val="0"/>
          <c:extLst>
            <c:ext xmlns:c15="http://schemas.microsoft.com/office/drawing/2012/chart" uri="{CE6537A1-D6FC-4f65-9D91-7224C49458BB}"/>
          </c:extLst>
        </c:dLbl>
      </c:pivotFmt>
      <c:pivotFmt>
        <c:idx val="145"/>
        <c:dLbl>
          <c:idx val="0"/>
          <c:showLegendKey val="0"/>
          <c:showVal val="0"/>
          <c:showCatName val="0"/>
          <c:showSerName val="0"/>
          <c:showPercent val="0"/>
          <c:showBubbleSize val="0"/>
          <c:extLst>
            <c:ext xmlns:c15="http://schemas.microsoft.com/office/drawing/2012/chart" uri="{CE6537A1-D6FC-4f65-9D91-7224C49458BB}"/>
          </c:extLst>
        </c:dLbl>
      </c:pivotFmt>
      <c:pivotFmt>
        <c:idx val="146"/>
        <c:dLbl>
          <c:idx val="0"/>
          <c:showLegendKey val="0"/>
          <c:showVal val="0"/>
          <c:showCatName val="0"/>
          <c:showSerName val="0"/>
          <c:showPercent val="0"/>
          <c:showBubbleSize val="0"/>
          <c:extLst>
            <c:ext xmlns:c15="http://schemas.microsoft.com/office/drawing/2012/chart" uri="{CE6537A1-D6FC-4f65-9D91-7224C49458BB}"/>
          </c:extLst>
        </c:dLbl>
      </c:pivotFmt>
      <c:pivotFmt>
        <c:idx val="147"/>
        <c:dLbl>
          <c:idx val="0"/>
          <c:showLegendKey val="0"/>
          <c:showVal val="0"/>
          <c:showCatName val="0"/>
          <c:showSerName val="0"/>
          <c:showPercent val="0"/>
          <c:showBubbleSize val="0"/>
          <c:extLst>
            <c:ext xmlns:c15="http://schemas.microsoft.com/office/drawing/2012/chart" uri="{CE6537A1-D6FC-4f65-9D91-7224C49458BB}"/>
          </c:extLst>
        </c:dLbl>
      </c:pivotFmt>
      <c:pivotFmt>
        <c:idx val="148"/>
        <c:dLbl>
          <c:idx val="0"/>
          <c:showLegendKey val="0"/>
          <c:showVal val="0"/>
          <c:showCatName val="0"/>
          <c:showSerName val="0"/>
          <c:showPercent val="0"/>
          <c:showBubbleSize val="0"/>
          <c:extLst>
            <c:ext xmlns:c15="http://schemas.microsoft.com/office/drawing/2012/chart" uri="{CE6537A1-D6FC-4f65-9D91-7224C49458BB}"/>
          </c:extLst>
        </c:dLbl>
      </c:pivotFmt>
      <c:pivotFmt>
        <c:idx val="149"/>
        <c:dLbl>
          <c:idx val="0"/>
          <c:dLblPos val="outEnd"/>
          <c:showLegendKey val="0"/>
          <c:showVal val="0"/>
          <c:showCatName val="0"/>
          <c:showSerName val="0"/>
          <c:showPercent val="0"/>
          <c:showBubbleSize val="0"/>
          <c:extLst>
            <c:ext xmlns:c15="http://schemas.microsoft.com/office/drawing/2012/chart" uri="{CE6537A1-D6FC-4f65-9D91-7224C49458BB}"/>
          </c:extLst>
        </c:dLbl>
      </c:pivotFmt>
      <c:pivotFmt>
        <c:idx val="150"/>
        <c:spPr>
          <a:gradFill rotWithShape="1">
            <a:gsLst>
              <a:gs pos="0">
                <a:schemeClr val="accent5">
                  <a:lumMod val="110000"/>
                  <a:satMod val="105000"/>
                  <a:tint val="67000"/>
                </a:schemeClr>
              </a:gs>
              <a:gs pos="50000">
                <a:schemeClr val="accent5">
                  <a:lumMod val="105000"/>
                  <a:satMod val="103000"/>
                  <a:tint val="73000"/>
                </a:schemeClr>
              </a:gs>
              <a:gs pos="100000">
                <a:schemeClr val="accent5">
                  <a:lumMod val="105000"/>
                  <a:satMod val="109000"/>
                  <a:tint val="81000"/>
                </a:schemeClr>
              </a:gs>
            </a:gsLst>
            <a:lin ang="5400000" scaled="0"/>
          </a:gradFill>
          <a:ln w="9525" cap="flat" cmpd="sng" algn="ctr">
            <a:solidFill>
              <a:schemeClr val="accent5">
                <a:shade val="95000"/>
              </a:schemeClr>
            </a:solidFill>
            <a:round/>
          </a:ln>
          <a:effectLst/>
        </c:spPr>
      </c:pivotFmt>
      <c:pivotFmt>
        <c:idx val="151"/>
        <c:spPr>
          <a:gradFill rotWithShape="1">
            <a:gsLst>
              <a:gs pos="0">
                <a:schemeClr val="accent5">
                  <a:lumMod val="110000"/>
                  <a:satMod val="105000"/>
                  <a:tint val="67000"/>
                </a:schemeClr>
              </a:gs>
              <a:gs pos="50000">
                <a:schemeClr val="accent5">
                  <a:lumMod val="105000"/>
                  <a:satMod val="103000"/>
                  <a:tint val="73000"/>
                </a:schemeClr>
              </a:gs>
              <a:gs pos="100000">
                <a:schemeClr val="accent5">
                  <a:lumMod val="105000"/>
                  <a:satMod val="109000"/>
                  <a:tint val="81000"/>
                </a:schemeClr>
              </a:gs>
            </a:gsLst>
            <a:lin ang="5400000" scaled="0"/>
          </a:gradFill>
          <a:ln w="9525" cap="flat" cmpd="sng" algn="ctr">
            <a:solidFill>
              <a:schemeClr val="accent5">
                <a:shade val="95000"/>
              </a:schemeClr>
            </a:solidFill>
            <a:round/>
          </a:ln>
          <a:effectLst/>
        </c:spPr>
      </c:pivotFmt>
      <c:pivotFmt>
        <c:idx val="152"/>
        <c:spPr>
          <a:gradFill rotWithShape="1">
            <a:gsLst>
              <a:gs pos="0">
                <a:schemeClr val="accent5">
                  <a:lumMod val="110000"/>
                  <a:satMod val="105000"/>
                  <a:tint val="67000"/>
                </a:schemeClr>
              </a:gs>
              <a:gs pos="50000">
                <a:schemeClr val="accent5">
                  <a:lumMod val="105000"/>
                  <a:satMod val="103000"/>
                  <a:tint val="73000"/>
                </a:schemeClr>
              </a:gs>
              <a:gs pos="100000">
                <a:schemeClr val="accent5">
                  <a:lumMod val="105000"/>
                  <a:satMod val="109000"/>
                  <a:tint val="81000"/>
                </a:schemeClr>
              </a:gs>
            </a:gsLst>
            <a:lin ang="5400000" scaled="0"/>
          </a:gradFill>
          <a:ln w="9525" cap="flat" cmpd="sng" algn="ctr">
            <a:solidFill>
              <a:schemeClr val="accent5">
                <a:shade val="95000"/>
              </a:schemeClr>
            </a:solidFill>
            <a:round/>
          </a:ln>
          <a:effectLst/>
        </c:spPr>
      </c:pivotFmt>
      <c:pivotFmt>
        <c:idx val="153"/>
        <c:spPr>
          <a:gradFill rotWithShape="1">
            <a:gsLst>
              <a:gs pos="0">
                <a:schemeClr val="accent5">
                  <a:lumMod val="110000"/>
                  <a:satMod val="105000"/>
                  <a:tint val="67000"/>
                </a:schemeClr>
              </a:gs>
              <a:gs pos="50000">
                <a:schemeClr val="accent5">
                  <a:lumMod val="105000"/>
                  <a:satMod val="103000"/>
                  <a:tint val="73000"/>
                </a:schemeClr>
              </a:gs>
              <a:gs pos="100000">
                <a:schemeClr val="accent5">
                  <a:lumMod val="105000"/>
                  <a:satMod val="109000"/>
                  <a:tint val="81000"/>
                </a:schemeClr>
              </a:gs>
            </a:gsLst>
            <a:lin ang="5400000" scaled="0"/>
          </a:gradFill>
          <a:ln w="9525" cap="flat" cmpd="sng" algn="ctr">
            <a:solidFill>
              <a:schemeClr val="accent5">
                <a:shade val="95000"/>
              </a:schemeClr>
            </a:solidFill>
            <a:round/>
          </a:ln>
          <a:effectLst/>
        </c:spPr>
      </c:pivotFmt>
      <c:pivotFmt>
        <c:idx val="154"/>
        <c:spPr>
          <a:gradFill rotWithShape="1">
            <a:gsLst>
              <a:gs pos="0">
                <a:schemeClr val="accent5">
                  <a:lumMod val="110000"/>
                  <a:satMod val="105000"/>
                  <a:tint val="67000"/>
                </a:schemeClr>
              </a:gs>
              <a:gs pos="50000">
                <a:schemeClr val="accent5">
                  <a:lumMod val="105000"/>
                  <a:satMod val="103000"/>
                  <a:tint val="73000"/>
                </a:schemeClr>
              </a:gs>
              <a:gs pos="100000">
                <a:schemeClr val="accent5">
                  <a:lumMod val="105000"/>
                  <a:satMod val="109000"/>
                  <a:tint val="81000"/>
                </a:schemeClr>
              </a:gs>
            </a:gsLst>
            <a:lin ang="5400000" scaled="0"/>
          </a:gradFill>
          <a:ln w="9525" cap="flat" cmpd="sng" algn="ctr">
            <a:solidFill>
              <a:schemeClr val="accent5">
                <a:shade val="95000"/>
              </a:schemeClr>
            </a:solidFill>
            <a:round/>
          </a:ln>
          <a:effectLst/>
        </c:spPr>
      </c:pivotFmt>
      <c:pivotFmt>
        <c:idx val="155"/>
        <c:spPr>
          <a:gradFill rotWithShape="1">
            <a:gsLst>
              <a:gs pos="0">
                <a:schemeClr val="accent5">
                  <a:lumMod val="110000"/>
                  <a:satMod val="105000"/>
                  <a:tint val="67000"/>
                </a:schemeClr>
              </a:gs>
              <a:gs pos="50000">
                <a:schemeClr val="accent5">
                  <a:lumMod val="105000"/>
                  <a:satMod val="103000"/>
                  <a:tint val="73000"/>
                </a:schemeClr>
              </a:gs>
              <a:gs pos="100000">
                <a:schemeClr val="accent5">
                  <a:lumMod val="105000"/>
                  <a:satMod val="109000"/>
                  <a:tint val="81000"/>
                </a:schemeClr>
              </a:gs>
            </a:gsLst>
            <a:lin ang="5400000" scaled="0"/>
          </a:gradFill>
          <a:ln w="9525" cap="flat" cmpd="sng" algn="ctr">
            <a:solidFill>
              <a:schemeClr val="accent5">
                <a:shade val="95000"/>
              </a:schemeClr>
            </a:solidFill>
            <a:round/>
          </a:ln>
          <a:effectLst/>
        </c:spPr>
      </c:pivotFmt>
      <c:pivotFmt>
        <c:idx val="156"/>
        <c:spPr>
          <a:gradFill rotWithShape="1">
            <a:gsLst>
              <a:gs pos="0">
                <a:schemeClr val="accent5">
                  <a:lumMod val="110000"/>
                  <a:satMod val="105000"/>
                  <a:tint val="67000"/>
                </a:schemeClr>
              </a:gs>
              <a:gs pos="50000">
                <a:schemeClr val="accent5">
                  <a:lumMod val="105000"/>
                  <a:satMod val="103000"/>
                  <a:tint val="73000"/>
                </a:schemeClr>
              </a:gs>
              <a:gs pos="100000">
                <a:schemeClr val="accent5">
                  <a:lumMod val="105000"/>
                  <a:satMod val="109000"/>
                  <a:tint val="81000"/>
                </a:schemeClr>
              </a:gs>
            </a:gsLst>
            <a:lin ang="5400000" scaled="0"/>
          </a:gradFill>
          <a:ln w="9525" cap="flat" cmpd="sng" algn="ctr">
            <a:solidFill>
              <a:schemeClr val="accent5">
                <a:shade val="95000"/>
              </a:schemeClr>
            </a:solidFill>
            <a:round/>
          </a:ln>
          <a:effectLst/>
        </c:spPr>
        <c:marker>
          <c:symbol val="none"/>
        </c:marker>
      </c:pivotFmt>
      <c:pivotFmt>
        <c:idx val="157"/>
        <c:spPr>
          <a:gradFill rotWithShape="1">
            <a:gsLst>
              <a:gs pos="0">
                <a:schemeClr val="accent5">
                  <a:lumMod val="110000"/>
                  <a:satMod val="105000"/>
                  <a:tint val="67000"/>
                </a:schemeClr>
              </a:gs>
              <a:gs pos="50000">
                <a:schemeClr val="accent5">
                  <a:lumMod val="105000"/>
                  <a:satMod val="103000"/>
                  <a:tint val="73000"/>
                </a:schemeClr>
              </a:gs>
              <a:gs pos="100000">
                <a:schemeClr val="accent5">
                  <a:lumMod val="105000"/>
                  <a:satMod val="109000"/>
                  <a:tint val="81000"/>
                </a:schemeClr>
              </a:gs>
            </a:gsLst>
            <a:lin ang="5400000" scaled="0"/>
          </a:gradFill>
          <a:ln w="9525" cap="flat" cmpd="sng" algn="ctr">
            <a:solidFill>
              <a:schemeClr val="accent5">
                <a:shade val="95000"/>
              </a:schemeClr>
            </a:solidFill>
            <a:round/>
          </a:ln>
          <a:effectLst/>
        </c:spPr>
        <c:marker>
          <c:symbol val="none"/>
        </c:marker>
      </c:pivotFmt>
      <c:pivotFmt>
        <c:idx val="158"/>
        <c:spPr>
          <a:gradFill rotWithShape="1">
            <a:gsLst>
              <a:gs pos="0">
                <a:schemeClr val="accent5">
                  <a:lumMod val="110000"/>
                  <a:satMod val="105000"/>
                  <a:tint val="67000"/>
                </a:schemeClr>
              </a:gs>
              <a:gs pos="50000">
                <a:schemeClr val="accent5">
                  <a:lumMod val="105000"/>
                  <a:satMod val="103000"/>
                  <a:tint val="73000"/>
                </a:schemeClr>
              </a:gs>
              <a:gs pos="100000">
                <a:schemeClr val="accent5">
                  <a:lumMod val="105000"/>
                  <a:satMod val="109000"/>
                  <a:tint val="81000"/>
                </a:schemeClr>
              </a:gs>
            </a:gsLst>
            <a:lin ang="5400000" scaled="0"/>
          </a:gradFill>
          <a:ln w="9525" cap="flat" cmpd="sng" algn="ctr">
            <a:solidFill>
              <a:schemeClr val="accent5">
                <a:shade val="95000"/>
              </a:schemeClr>
            </a:solidFill>
            <a:round/>
          </a:ln>
          <a:effectLst/>
        </c:spPr>
        <c:marker>
          <c:symbol val="none"/>
        </c:marker>
      </c:pivotFmt>
      <c:pivotFmt>
        <c:idx val="159"/>
        <c:spPr>
          <a:solidFill>
            <a:schemeClr val="bg2">
              <a:lumMod val="50000"/>
            </a:schemeClr>
          </a:solidFill>
          <a:ln w="9525" cap="flat" cmpd="sng" algn="ctr">
            <a:solidFill>
              <a:sysClr val="windowText" lastClr="000000"/>
            </a:solidFill>
            <a:round/>
          </a:ln>
          <a:effectLst/>
        </c:spPr>
      </c:pivotFmt>
      <c:pivotFmt>
        <c:idx val="160"/>
        <c:spPr>
          <a:solidFill>
            <a:schemeClr val="tx1">
              <a:lumMod val="65000"/>
              <a:lumOff val="35000"/>
            </a:schemeClr>
          </a:solidFill>
          <a:ln w="9525" cap="flat" cmpd="sng" algn="ctr">
            <a:noFill/>
            <a:round/>
          </a:ln>
          <a:effectLst/>
        </c:spPr>
        <c:marker>
          <c:symbol val="none"/>
        </c:marker>
      </c:pivotFmt>
      <c:pivotFmt>
        <c:idx val="161"/>
        <c:spPr>
          <a:solidFill>
            <a:schemeClr val="tx1">
              <a:lumMod val="65000"/>
              <a:lumOff val="35000"/>
            </a:schemeClr>
          </a:solidFill>
          <a:ln w="9525" cap="flat" cmpd="sng" algn="ctr">
            <a:noFill/>
            <a:round/>
          </a:ln>
          <a:effectLst/>
        </c:spPr>
        <c:marker>
          <c:symbol val="none"/>
        </c:marker>
      </c:pivotFmt>
      <c:pivotFmt>
        <c:idx val="162"/>
        <c:spPr>
          <a:solidFill>
            <a:schemeClr val="bg2">
              <a:lumMod val="75000"/>
            </a:schemeClr>
          </a:solidFill>
          <a:ln w="9525" cap="flat" cmpd="sng" algn="ctr">
            <a:solidFill>
              <a:schemeClr val="tx1"/>
            </a:solidFill>
            <a:round/>
          </a:ln>
          <a:effectLst/>
        </c:spPr>
        <c:marker>
          <c:symbol val="none"/>
        </c:marker>
      </c:pivotFmt>
      <c:pivotFmt>
        <c:idx val="163"/>
        <c:spPr>
          <a:solidFill>
            <a:schemeClr val="bg2">
              <a:lumMod val="75000"/>
            </a:schemeClr>
          </a:solidFill>
          <a:ln w="9525" cap="flat" cmpd="sng" algn="ctr">
            <a:solidFill>
              <a:schemeClr val="bg2">
                <a:lumMod val="25000"/>
              </a:schemeClr>
            </a:solidFill>
            <a:round/>
          </a:ln>
          <a:effectLst/>
        </c:spPr>
        <c:marker>
          <c:symbol val="none"/>
        </c:marker>
      </c:pivotFmt>
      <c:pivotFmt>
        <c:idx val="164"/>
        <c:spPr>
          <a:gradFill rotWithShape="1">
            <a:gsLst>
              <a:gs pos="0">
                <a:schemeClr val="accent5">
                  <a:lumMod val="110000"/>
                  <a:satMod val="105000"/>
                  <a:tint val="67000"/>
                </a:schemeClr>
              </a:gs>
              <a:gs pos="50000">
                <a:schemeClr val="accent5">
                  <a:lumMod val="105000"/>
                  <a:satMod val="103000"/>
                  <a:tint val="73000"/>
                </a:schemeClr>
              </a:gs>
              <a:gs pos="100000">
                <a:schemeClr val="accent5">
                  <a:lumMod val="105000"/>
                  <a:satMod val="109000"/>
                  <a:tint val="81000"/>
                </a:schemeClr>
              </a:gs>
            </a:gsLst>
            <a:lin ang="5400000" scaled="0"/>
          </a:gradFill>
          <a:ln w="9525" cap="flat" cmpd="sng" algn="ctr">
            <a:solidFill>
              <a:schemeClr val="accent5">
                <a:shade val="95000"/>
              </a:schemeClr>
            </a:solidFill>
            <a:round/>
          </a:ln>
          <a:effectLst/>
        </c:spPr>
        <c:marker>
          <c:symbol val="none"/>
        </c:marker>
      </c:pivotFmt>
      <c:pivotFmt>
        <c:idx val="165"/>
        <c:spPr>
          <a:gradFill rotWithShape="1">
            <a:gsLst>
              <a:gs pos="0">
                <a:schemeClr val="accent5">
                  <a:lumMod val="110000"/>
                  <a:satMod val="105000"/>
                  <a:tint val="67000"/>
                </a:schemeClr>
              </a:gs>
              <a:gs pos="50000">
                <a:schemeClr val="accent5">
                  <a:lumMod val="105000"/>
                  <a:satMod val="103000"/>
                  <a:tint val="73000"/>
                </a:schemeClr>
              </a:gs>
              <a:gs pos="100000">
                <a:schemeClr val="accent5">
                  <a:lumMod val="105000"/>
                  <a:satMod val="109000"/>
                  <a:tint val="81000"/>
                </a:schemeClr>
              </a:gs>
            </a:gsLst>
            <a:lin ang="5400000" scaled="0"/>
          </a:gradFill>
          <a:ln w="9525" cap="flat" cmpd="sng" algn="ctr">
            <a:solidFill>
              <a:schemeClr val="accent5">
                <a:shade val="95000"/>
              </a:schemeClr>
            </a:solidFill>
            <a:round/>
          </a:ln>
          <a:effectLst/>
        </c:spPr>
        <c:marker>
          <c:symbol val="none"/>
        </c:marker>
      </c:pivotFmt>
      <c:pivotFmt>
        <c:idx val="166"/>
        <c:spPr>
          <a:gradFill rotWithShape="1">
            <a:gsLst>
              <a:gs pos="0">
                <a:schemeClr val="accent5">
                  <a:lumMod val="110000"/>
                  <a:satMod val="105000"/>
                  <a:tint val="67000"/>
                </a:schemeClr>
              </a:gs>
              <a:gs pos="50000">
                <a:schemeClr val="accent5">
                  <a:lumMod val="105000"/>
                  <a:satMod val="103000"/>
                  <a:tint val="73000"/>
                </a:schemeClr>
              </a:gs>
              <a:gs pos="100000">
                <a:schemeClr val="accent5">
                  <a:lumMod val="105000"/>
                  <a:satMod val="109000"/>
                  <a:tint val="81000"/>
                </a:schemeClr>
              </a:gs>
            </a:gsLst>
            <a:lin ang="5400000" scaled="0"/>
          </a:gradFill>
          <a:ln w="9525" cap="flat" cmpd="sng" algn="ctr">
            <a:solidFill>
              <a:schemeClr val="accent5">
                <a:shade val="95000"/>
              </a:schemeClr>
            </a:solidFill>
            <a:round/>
          </a:ln>
          <a:effectLst/>
        </c:spPr>
        <c:marker>
          <c:symbol val="none"/>
        </c:marker>
      </c:pivotFmt>
    </c:pivotFmts>
    <c:plotArea>
      <c:layout>
        <c:manualLayout>
          <c:layoutTarget val="inner"/>
          <c:xMode val="edge"/>
          <c:yMode val="edge"/>
          <c:x val="7.2565895580834081E-2"/>
          <c:y val="0.21482937643176694"/>
          <c:w val="0.88310894183583422"/>
          <c:h val="0.5727084755752232"/>
        </c:manualLayout>
      </c:layout>
      <c:barChart>
        <c:barDir val="col"/>
        <c:grouping val="clustered"/>
        <c:varyColors val="0"/>
        <c:ser>
          <c:idx val="0"/>
          <c:order val="0"/>
          <c:tx>
            <c:strRef>
              <c:f>IROP!$D$3</c:f>
              <c:strCache>
                <c:ptCount val="1"/>
                <c:pt idx="0">
                  <c:v>Celkem</c:v>
                </c:pt>
              </c:strCache>
            </c:strRef>
          </c:tx>
          <c:spPr>
            <a:gradFill rotWithShape="1">
              <a:gsLst>
                <a:gs pos="0">
                  <a:schemeClr val="accent5">
                    <a:lumMod val="110000"/>
                    <a:satMod val="105000"/>
                    <a:tint val="67000"/>
                  </a:schemeClr>
                </a:gs>
                <a:gs pos="50000">
                  <a:schemeClr val="accent5">
                    <a:lumMod val="105000"/>
                    <a:satMod val="103000"/>
                    <a:tint val="73000"/>
                  </a:schemeClr>
                </a:gs>
                <a:gs pos="100000">
                  <a:schemeClr val="accent5">
                    <a:lumMod val="105000"/>
                    <a:satMod val="109000"/>
                    <a:tint val="81000"/>
                  </a:schemeClr>
                </a:gs>
              </a:gsLst>
              <a:lin ang="5400000" scaled="0"/>
            </a:gradFill>
            <a:ln w="9525" cap="flat" cmpd="sng" algn="ctr">
              <a:solidFill>
                <a:schemeClr val="accent5">
                  <a:shade val="95000"/>
                </a:schemeClr>
              </a:solidFill>
              <a:round/>
            </a:ln>
            <a:effectLst/>
          </c:spPr>
          <c:invertIfNegative val="0"/>
          <c:dLbls>
            <c:delete val="1"/>
          </c:dLbls>
          <c:trendline>
            <c:spPr>
              <a:ln w="25400" cap="rnd">
                <a:solidFill>
                  <a:srgbClr val="E60000"/>
                </a:solidFill>
                <a:prstDash val="dash"/>
              </a:ln>
              <a:effectLst/>
            </c:spPr>
            <c:trendlineType val="linear"/>
            <c:dispRSqr val="0"/>
            <c:dispEq val="0"/>
          </c:trendline>
          <c:cat>
            <c:multiLvlStrRef>
              <c:f>IROP!$A$4:$C$21</c:f>
              <c:multiLvlStrCache>
                <c:ptCount val="17"/>
                <c:lvl>
                  <c:pt idx="0">
                    <c:v>Čtv3</c:v>
                  </c:pt>
                  <c:pt idx="1">
                    <c:v>Čtv4</c:v>
                  </c:pt>
                  <c:pt idx="2">
                    <c:v>Čtv1</c:v>
                  </c:pt>
                  <c:pt idx="3">
                    <c:v>Čtv2</c:v>
                  </c:pt>
                  <c:pt idx="4">
                    <c:v>Čtv3</c:v>
                  </c:pt>
                  <c:pt idx="5">
                    <c:v>Čtv4</c:v>
                  </c:pt>
                  <c:pt idx="6">
                    <c:v>Čtv1</c:v>
                  </c:pt>
                  <c:pt idx="7">
                    <c:v>Čtv2</c:v>
                  </c:pt>
                  <c:pt idx="8">
                    <c:v>Čtv3</c:v>
                  </c:pt>
                  <c:pt idx="9">
                    <c:v>Čtv4</c:v>
                  </c:pt>
                  <c:pt idx="10">
                    <c:v>Čtv1</c:v>
                  </c:pt>
                  <c:pt idx="11">
                    <c:v>Čtv2</c:v>
                  </c:pt>
                  <c:pt idx="12">
                    <c:v>Čtv3</c:v>
                  </c:pt>
                  <c:pt idx="13">
                    <c:v>Čtv4</c:v>
                  </c:pt>
                  <c:pt idx="14">
                    <c:v>Čtv1</c:v>
                  </c:pt>
                  <c:pt idx="15">
                    <c:v>Čtv2</c:v>
                  </c:pt>
                  <c:pt idx="16">
                    <c:v>Čtv3</c:v>
                  </c:pt>
                </c:lvl>
                <c:lvl>
                  <c:pt idx="0">
                    <c:v>2016</c:v>
                  </c:pt>
                  <c:pt idx="2">
                    <c:v>2017</c:v>
                  </c:pt>
                  <c:pt idx="6">
                    <c:v>2018</c:v>
                  </c:pt>
                  <c:pt idx="10">
                    <c:v>2019</c:v>
                  </c:pt>
                  <c:pt idx="14">
                    <c:v>2020</c:v>
                  </c:pt>
                </c:lvl>
              </c:multiLvlStrCache>
            </c:multiLvlStrRef>
          </c:cat>
          <c:val>
            <c:numRef>
              <c:f>IROP!$D$4:$D$21</c:f>
              <c:numCache>
                <c:formatCode>General</c:formatCode>
                <c:ptCount val="17"/>
                <c:pt idx="0">
                  <c:v>131.5</c:v>
                </c:pt>
                <c:pt idx="1">
                  <c:v>77.307692307692307</c:v>
                </c:pt>
                <c:pt idx="2">
                  <c:v>72.692307692307693</c:v>
                </c:pt>
                <c:pt idx="3">
                  <c:v>98.275862068965523</c:v>
                </c:pt>
                <c:pt idx="4">
                  <c:v>91.101694915254242</c:v>
                </c:pt>
                <c:pt idx="5">
                  <c:v>79.697761194029852</c:v>
                </c:pt>
                <c:pt idx="6">
                  <c:v>108.98148148148148</c:v>
                </c:pt>
                <c:pt idx="7">
                  <c:v>82.447712418300654</c:v>
                </c:pt>
                <c:pt idx="8">
                  <c:v>58.285714285714285</c:v>
                </c:pt>
                <c:pt idx="9">
                  <c:v>46.308411214953274</c:v>
                </c:pt>
                <c:pt idx="10">
                  <c:v>88.274559193954659</c:v>
                </c:pt>
                <c:pt idx="11">
                  <c:v>93.667377398720689</c:v>
                </c:pt>
                <c:pt idx="12">
                  <c:v>85.80258899676376</c:v>
                </c:pt>
                <c:pt idx="13">
                  <c:v>60.887832699619771</c:v>
                </c:pt>
                <c:pt idx="14">
                  <c:v>89.047368421052639</c:v>
                </c:pt>
                <c:pt idx="15">
                  <c:v>80.736139630390142</c:v>
                </c:pt>
                <c:pt idx="16">
                  <c:v>70.676724137931032</c:v>
                </c:pt>
              </c:numCache>
            </c:numRef>
          </c:val>
          <c:extLst>
            <c:ext xmlns:c16="http://schemas.microsoft.com/office/drawing/2014/chart" uri="{C3380CC4-5D6E-409C-BE32-E72D297353CC}">
              <c16:uniqueId val="{00000000-73A5-4C06-9368-9EB6895AE311}"/>
            </c:ext>
          </c:extLst>
        </c:ser>
        <c:dLbls>
          <c:dLblPos val="outEnd"/>
          <c:showLegendKey val="0"/>
          <c:showVal val="1"/>
          <c:showCatName val="0"/>
          <c:showSerName val="0"/>
          <c:showPercent val="0"/>
          <c:showBubbleSize val="0"/>
        </c:dLbls>
        <c:gapWidth val="100"/>
        <c:overlap val="-24"/>
        <c:axId val="884151176"/>
        <c:axId val="884154456"/>
      </c:barChart>
      <c:catAx>
        <c:axId val="884151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50000"/>
                    <a:lumOff val="50000"/>
                  </a:schemeClr>
                </a:solidFill>
                <a:latin typeface="+mn-lt"/>
                <a:ea typeface="+mn-ea"/>
                <a:cs typeface="+mn-cs"/>
              </a:defRPr>
            </a:pPr>
            <a:endParaRPr lang="cs-CZ"/>
          </a:p>
        </c:txPr>
        <c:crossAx val="884154456"/>
        <c:crosses val="autoZero"/>
        <c:auto val="1"/>
        <c:lblAlgn val="ctr"/>
        <c:lblOffset val="100"/>
        <c:noMultiLvlLbl val="0"/>
      </c:catAx>
      <c:valAx>
        <c:axId val="88415445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50000"/>
                    <a:lumOff val="50000"/>
                  </a:schemeClr>
                </a:solidFill>
                <a:latin typeface="+mn-lt"/>
                <a:ea typeface="+mn-ea"/>
                <a:cs typeface="+mn-cs"/>
              </a:defRPr>
            </a:pPr>
            <a:endParaRPr lang="cs-CZ"/>
          </a:p>
        </c:txPr>
        <c:crossAx val="884151176"/>
        <c:crosses val="autoZero"/>
        <c:crossBetween val="between"/>
      </c:valAx>
      <c:spPr>
        <a:solidFill>
          <a:schemeClr val="lt1"/>
        </a:solidFill>
        <a:ln w="12700" cap="flat" cmpd="sng" algn="ctr">
          <a:solidFill>
            <a:schemeClr val="bg1"/>
          </a:solidFill>
          <a:prstDash val="solid"/>
          <a:miter lim="800000"/>
        </a:ln>
        <a:effectLst/>
      </c:spPr>
    </c:plotArea>
    <c:legend>
      <c:legendPos val="r"/>
      <c:layout>
        <c:manualLayout>
          <c:xMode val="edge"/>
          <c:yMode val="edge"/>
          <c:x val="0.36865315031601115"/>
          <c:y val="0.89728803211625474"/>
          <c:w val="0.2968373179932029"/>
          <c:h val="7.7976230262897725E-2"/>
        </c:manualLayout>
      </c:layout>
      <c:overlay val="0"/>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cs-CZ"/>
        </a:p>
      </c:txPr>
    </c:legend>
    <c:plotVisOnly val="1"/>
    <c:dispBlanksAs val="gap"/>
    <c:showDLblsOverMax val="0"/>
  </c:chart>
  <c:spPr>
    <a:noFill/>
    <a:ln>
      <a:noFill/>
    </a:ln>
    <a:effectLst/>
  </c:spPr>
  <c:txPr>
    <a:bodyPr/>
    <a:lstStyle/>
    <a:p>
      <a:pPr>
        <a:defRPr/>
      </a:pPr>
      <a:endParaRPr lang="cs-CZ"/>
    </a:p>
  </c:txPr>
  <c:externalData r:id="rId3">
    <c:autoUpdate val="0"/>
  </c:externalData>
  <c:userShapes r:id="rId4"/>
  <c:extLst>
    <c:ext xmlns:c14="http://schemas.microsoft.com/office/drawing/2007/8/2/chart" uri="{781A3756-C4B2-4CAC-9D66-4F8BD8637D16}">
      <c14:pivotOptions>
        <c14:dropZoneFilter val="1"/>
        <c14:dropZoneCategories val="1"/>
        <c14:dropZoneData val="1"/>
        <c14:dropZoneSeries val="1"/>
        <c14:dropZonesVisible val="1"/>
      </c14:pivotOptions>
    </c:ext>
    <c:ext xmlns:c16="http://schemas.microsoft.com/office/drawing/2014/chart" uri="{E28EC0CA-F0BB-4C9C-879D-F8772B89E7AC}">
      <c16:pivotOptions16>
        <c16:showExpandCollapseFieldButtons val="1"/>
      </c16:pivotOptions16>
    </c:ext>
  </c:extLst>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withinLinear" id="18">
  <a:schemeClr val="accent5"/>
</cs:colorStyle>
</file>

<file path=ppt/charts/style1.xml><?xml version="1.0" encoding="utf-8"?>
<cs:chartStyle xmlns:cs="http://schemas.microsoft.com/office/drawing/2012/chartStyle" xmlns:a="http://schemas.openxmlformats.org/drawingml/2006/main" id="352">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2.xml><?xml version="1.0" encoding="utf-8"?>
<cs:chartStyle xmlns:cs="http://schemas.microsoft.com/office/drawing/2012/chartStyle" xmlns:a="http://schemas.openxmlformats.org/drawingml/2006/main" id="342">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3.xml><?xml version="1.0" encoding="utf-8"?>
<cs:chartStyle xmlns:cs="http://schemas.microsoft.com/office/drawing/2012/chartStyle" xmlns:a="http://schemas.openxmlformats.org/drawingml/2006/main" id="206">
  <cs:axisTitle>
    <cs:lnRef idx="0"/>
    <cs:fillRef idx="0"/>
    <cs:effectRef idx="0"/>
    <cs:fontRef idx="minor">
      <a:schemeClr val="tx1">
        <a:lumMod val="50000"/>
        <a:lumOff val="50000"/>
      </a:schemeClr>
    </cs:fontRef>
    <cs:defRPr sz="900"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400"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900"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900" kern="1200"/>
  </cs:valueAxis>
  <cs:wall>
    <cs:lnRef idx="0"/>
    <cs:fillRef idx="0"/>
    <cs:effectRef idx="0"/>
    <cs:fontRef idx="minor">
      <a:schemeClr val="dk1"/>
    </cs:fontRef>
  </cs:wall>
</cs:chartStyle>
</file>

<file path=ppt/drawings/drawing1.xml><?xml version="1.0" encoding="utf-8"?>
<c:userShapes xmlns:c="http://schemas.openxmlformats.org/drawingml/2006/chart">
  <cdr:relSizeAnchor xmlns:cdr="http://schemas.openxmlformats.org/drawingml/2006/chartDrawing">
    <cdr:from>
      <cdr:x>0.84125</cdr:x>
      <cdr:y>0.30559</cdr:y>
    </cdr:from>
    <cdr:to>
      <cdr:x>1</cdr:x>
      <cdr:y>0.35588</cdr:y>
    </cdr:to>
    <cdr:sp macro="" textlink="">
      <cdr:nvSpPr>
        <cdr:cNvPr id="3" name="TextovéPole 2"/>
        <cdr:cNvSpPr txBox="1"/>
      </cdr:nvSpPr>
      <cdr:spPr>
        <a:xfrm xmlns:a="http://schemas.openxmlformats.org/drawingml/2006/main">
          <a:off x="7929642" y="1467039"/>
          <a:ext cx="1496381" cy="2413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cs-CZ" sz="1100" i="1">
            <a:solidFill>
              <a:srgbClr val="FF0000"/>
            </a:solidFill>
          </a:endParaRPr>
        </a:p>
      </cdr:txBody>
    </cdr:sp>
  </cdr:relSizeAnchor>
  <cdr:relSizeAnchor xmlns:cdr="http://schemas.openxmlformats.org/drawingml/2006/chartDrawing">
    <cdr:from>
      <cdr:x>0.68149</cdr:x>
      <cdr:y>0.23655</cdr:y>
    </cdr:from>
    <cdr:to>
      <cdr:x>0.82993</cdr:x>
      <cdr:y>0.29903</cdr:y>
    </cdr:to>
    <cdr:sp macro="" textlink="">
      <cdr:nvSpPr>
        <cdr:cNvPr id="4" name="TextovéPole 1"/>
        <cdr:cNvSpPr txBox="1"/>
      </cdr:nvSpPr>
      <cdr:spPr>
        <a:xfrm xmlns:a="http://schemas.openxmlformats.org/drawingml/2006/main">
          <a:off x="5909359" y="1065693"/>
          <a:ext cx="1287194" cy="28148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cs-CZ" sz="1100" b="0" i="1" dirty="0">
              <a:solidFill>
                <a:srgbClr val="C00000"/>
              </a:solidFill>
            </a:rPr>
            <a:t>Limit čerpání</a:t>
          </a:r>
          <a:r>
            <a:rPr lang="cs-CZ" sz="1100" b="0" i="1" baseline="0" dirty="0">
              <a:solidFill>
                <a:srgbClr val="C00000"/>
              </a:solidFill>
            </a:rPr>
            <a:t> 2021</a:t>
          </a:r>
          <a:endParaRPr lang="cs-CZ" sz="1100" b="0" i="1" dirty="0">
            <a:solidFill>
              <a:srgbClr val="C00000"/>
            </a:solidFill>
          </a:endParaRPr>
        </a:p>
      </cdr:txBody>
    </cdr:sp>
  </cdr:relSizeAnchor>
  <cdr:relSizeAnchor xmlns:cdr="http://schemas.openxmlformats.org/drawingml/2006/chartDrawing">
    <cdr:from>
      <cdr:x>0.68351</cdr:x>
      <cdr:y>0.34307</cdr:y>
    </cdr:from>
    <cdr:to>
      <cdr:x>0.81715</cdr:x>
      <cdr:y>0.44769</cdr:y>
    </cdr:to>
    <cdr:sp macro="" textlink="">
      <cdr:nvSpPr>
        <cdr:cNvPr id="5" name="TextovéPole 2"/>
        <cdr:cNvSpPr txBox="1"/>
      </cdr:nvSpPr>
      <cdr:spPr>
        <a:xfrm xmlns:a="http://schemas.openxmlformats.org/drawingml/2006/main">
          <a:off x="5926859" y="1545560"/>
          <a:ext cx="1158901" cy="47133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cs-CZ" sz="1100" i="1" dirty="0">
              <a:solidFill>
                <a:schemeClr val="tx1"/>
              </a:solidFill>
            </a:rPr>
            <a:t>Limit</a:t>
          </a:r>
          <a:r>
            <a:rPr lang="cs-CZ" sz="1100" i="1" baseline="0" dirty="0">
              <a:solidFill>
                <a:schemeClr val="tx1"/>
              </a:solidFill>
            </a:rPr>
            <a:t> čerpání 2020</a:t>
          </a:r>
          <a:endParaRPr lang="cs-CZ" sz="1100" i="1" dirty="0">
            <a:solidFill>
              <a:schemeClr val="tx1"/>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0.65781</cdr:x>
      <cdr:y>0.60189</cdr:y>
    </cdr:from>
    <cdr:to>
      <cdr:x>0.86253</cdr:x>
      <cdr:y>0.65415</cdr:y>
    </cdr:to>
    <cdr:sp macro="" textlink="">
      <cdr:nvSpPr>
        <cdr:cNvPr id="4" name="TextovéPole 1"/>
        <cdr:cNvSpPr txBox="1"/>
      </cdr:nvSpPr>
      <cdr:spPr>
        <a:xfrm xmlns:a="http://schemas.openxmlformats.org/drawingml/2006/main">
          <a:off x="4987265" y="2877976"/>
          <a:ext cx="1552129" cy="24988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cs-CZ" sz="1100" b="1" i="1" dirty="0">
              <a:solidFill>
                <a:sysClr val="windowText" lastClr="000000"/>
              </a:solidFill>
            </a:rPr>
            <a:t>Limit</a:t>
          </a:r>
          <a:r>
            <a:rPr lang="cs-CZ" sz="1100" b="1" i="1" baseline="0" dirty="0">
              <a:solidFill>
                <a:sysClr val="windowText" lastClr="000000"/>
              </a:solidFill>
            </a:rPr>
            <a:t> čerpání 2020</a:t>
          </a:r>
          <a:endParaRPr lang="cs-CZ" sz="1100" b="1" i="1" dirty="0">
            <a:solidFill>
              <a:sysClr val="windowText" lastClr="000000"/>
            </a:solidFill>
          </a:endParaRPr>
        </a:p>
      </cdr:txBody>
    </cdr:sp>
  </cdr:relSizeAnchor>
  <cdr:relSizeAnchor xmlns:cdr="http://schemas.openxmlformats.org/drawingml/2006/chartDrawing">
    <cdr:from>
      <cdr:x>0.14261</cdr:x>
      <cdr:y>0.18467</cdr:y>
    </cdr:from>
    <cdr:to>
      <cdr:x>0.4007</cdr:x>
      <cdr:y>0.23434</cdr:y>
    </cdr:to>
    <cdr:sp macro="" textlink="">
      <cdr:nvSpPr>
        <cdr:cNvPr id="5" name="TextovéPole 1"/>
        <cdr:cNvSpPr txBox="1"/>
      </cdr:nvSpPr>
      <cdr:spPr>
        <a:xfrm xmlns:a="http://schemas.openxmlformats.org/drawingml/2006/main">
          <a:off x="1081212" y="882988"/>
          <a:ext cx="1956719" cy="23752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cs-CZ" sz="1100" b="1" i="1" dirty="0">
              <a:solidFill>
                <a:srgbClr val="C00000"/>
              </a:solidFill>
            </a:rPr>
            <a:t>Limit</a:t>
          </a:r>
          <a:r>
            <a:rPr lang="cs-CZ" sz="1100" b="1" i="1" baseline="0" dirty="0">
              <a:solidFill>
                <a:srgbClr val="C00000"/>
              </a:solidFill>
            </a:rPr>
            <a:t> čerpání 2021</a:t>
          </a:r>
          <a:endParaRPr lang="cs-CZ" sz="1100" b="1" i="1" dirty="0">
            <a:solidFill>
              <a:srgbClr val="C00000"/>
            </a:solidFill>
          </a:endParaRPr>
        </a:p>
      </cdr:txBody>
    </cdr:sp>
  </cdr:relSizeAnchor>
  <cdr:relSizeAnchor xmlns:cdr="http://schemas.openxmlformats.org/drawingml/2006/chartDrawing">
    <cdr:from>
      <cdr:x>0.83301</cdr:x>
      <cdr:y>0.11508</cdr:y>
    </cdr:from>
    <cdr:to>
      <cdr:x>0.83585</cdr:x>
      <cdr:y>0.84069</cdr:y>
    </cdr:to>
    <cdr:cxnSp macro="">
      <cdr:nvCxnSpPr>
        <cdr:cNvPr id="6" name="Přímá spojnice 6">
          <a:extLst xmlns:a="http://schemas.openxmlformats.org/drawingml/2006/main">
            <a:ext uri="{FF2B5EF4-FFF2-40B4-BE49-F238E27FC236}">
              <a16:creationId xmlns:a16="http://schemas.microsoft.com/office/drawing/2014/main" id="{C9303BB2-B363-42B0-89B0-02B3789C2E04}"/>
            </a:ext>
          </a:extLst>
        </cdr:cNvPr>
        <cdr:cNvCxnSpPr/>
      </cdr:nvCxnSpPr>
      <cdr:spPr>
        <a:xfrm xmlns:a="http://schemas.openxmlformats.org/drawingml/2006/main" flipH="1">
          <a:off x="8680212" y="550259"/>
          <a:ext cx="29600" cy="3469523"/>
        </a:xfrm>
        <a:prstGeom xmlns:a="http://schemas.openxmlformats.org/drawingml/2006/main" prst="line">
          <a:avLst/>
        </a:prstGeom>
        <a:ln xmlns:a="http://schemas.openxmlformats.org/drawingml/2006/main" w="19050">
          <a:solidFill>
            <a:schemeClr val="tx1">
              <a:lumMod val="95000"/>
              <a:lumOff val="5000"/>
            </a:schemeClr>
          </a:solidFill>
          <a:prstDash val="lgDash"/>
        </a:ln>
      </cdr:spPr>
      <cdr:style>
        <a:lnRef xmlns:a="http://schemas.openxmlformats.org/drawingml/2006/main" idx="3">
          <a:schemeClr val="dk1"/>
        </a:lnRef>
        <a:fillRef xmlns:a="http://schemas.openxmlformats.org/drawingml/2006/main" idx="0">
          <a:schemeClr val="dk1"/>
        </a:fillRef>
        <a:effectRef xmlns:a="http://schemas.openxmlformats.org/drawingml/2006/main" idx="2">
          <a:schemeClr val="dk1"/>
        </a:effectRef>
        <a:fontRef xmlns:a="http://schemas.openxmlformats.org/drawingml/2006/main" idx="minor">
          <a:schemeClr val="tx1"/>
        </a:fontRef>
      </cdr:style>
    </cdr:cxnSp>
  </cdr:relSizeAnchor>
</c:userShapes>
</file>

<file path=ppt/drawings/drawing3.xml><?xml version="1.0" encoding="utf-8"?>
<c:userShapes xmlns:c="http://schemas.openxmlformats.org/drawingml/2006/chart">
  <cdr:relSizeAnchor xmlns:cdr="http://schemas.openxmlformats.org/drawingml/2006/chartDrawing">
    <cdr:from>
      <cdr:x>0.27771</cdr:x>
      <cdr:y>0.2631</cdr:y>
    </cdr:from>
    <cdr:to>
      <cdr:x>0.33302</cdr:x>
      <cdr:y>0.39634</cdr:y>
    </cdr:to>
    <cdr:cxnSp macro="">
      <cdr:nvCxnSpPr>
        <cdr:cNvPr id="3" name="Přímá spojnice se šipkou 2">
          <a:extLst xmlns:a="http://schemas.openxmlformats.org/drawingml/2006/main">
            <a:ext uri="{FF2B5EF4-FFF2-40B4-BE49-F238E27FC236}">
              <a16:creationId xmlns:a16="http://schemas.microsoft.com/office/drawing/2014/main" id="{767E03D9-97E5-49E4-860A-B66C4B346764}"/>
            </a:ext>
          </a:extLst>
        </cdr:cNvPr>
        <cdr:cNvCxnSpPr/>
      </cdr:nvCxnSpPr>
      <cdr:spPr>
        <a:xfrm xmlns:a="http://schemas.openxmlformats.org/drawingml/2006/main">
          <a:off x="2254028" y="1109318"/>
          <a:ext cx="448928" cy="561780"/>
        </a:xfrm>
        <a:prstGeom xmlns:a="http://schemas.openxmlformats.org/drawingml/2006/main" prst="straightConnector1">
          <a:avLst/>
        </a:prstGeom>
        <a:ln xmlns:a="http://schemas.openxmlformats.org/drawingml/2006/main" w="9525" cap="flat" cmpd="sng" algn="ctr">
          <a:solidFill>
            <a:srgbClr val="BC0000"/>
          </a:solidFill>
          <a:prstDash val="solid"/>
          <a:round/>
          <a:headEnd type="none" w="med" len="med"/>
          <a:tailEnd type="arrow" w="med" len="med"/>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tx1"/>
        </a:fontRef>
      </cdr:style>
    </cdr:cxnSp>
  </cdr:relSizeAnchor>
  <cdr:relSizeAnchor xmlns:cdr="http://schemas.openxmlformats.org/drawingml/2006/chartDrawing">
    <cdr:from>
      <cdr:x>0.16144</cdr:x>
      <cdr:y>0.20366</cdr:y>
    </cdr:from>
    <cdr:to>
      <cdr:x>0.38792</cdr:x>
      <cdr:y>0.27297</cdr:y>
    </cdr:to>
    <cdr:sp macro="" textlink="">
      <cdr:nvSpPr>
        <cdr:cNvPr id="8" name="TextovéPole 7"/>
        <cdr:cNvSpPr txBox="1"/>
      </cdr:nvSpPr>
      <cdr:spPr>
        <a:xfrm xmlns:a="http://schemas.openxmlformats.org/drawingml/2006/main">
          <a:off x="1310302" y="858712"/>
          <a:ext cx="1838220" cy="292234"/>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cs-CZ" sz="1100" b="1" dirty="0">
              <a:solidFill>
                <a:srgbClr val="C00000"/>
              </a:solidFill>
            </a:rPr>
            <a:t>Spojnice</a:t>
          </a:r>
          <a:r>
            <a:rPr lang="cs-CZ" sz="1100" b="1" baseline="0" dirty="0">
              <a:solidFill>
                <a:srgbClr val="C00000"/>
              </a:solidFill>
            </a:rPr>
            <a:t> lineárního trendu</a:t>
          </a:r>
          <a:endParaRPr lang="cs-CZ" sz="1100" b="1" dirty="0">
            <a:solidFill>
              <a:srgbClr val="C00000"/>
            </a:solidFill>
          </a:endParaRPr>
        </a:p>
      </cdr:txBody>
    </cdr:sp>
  </cdr:relSizeAnchor>
  <cdr:relSizeAnchor xmlns:cdr="http://schemas.openxmlformats.org/drawingml/2006/chartDrawing">
    <cdr:from>
      <cdr:x>0.90128</cdr:x>
      <cdr:y>0.43069</cdr:y>
    </cdr:from>
    <cdr:to>
      <cdr:x>0.96833</cdr:x>
      <cdr:y>0.5</cdr:y>
    </cdr:to>
    <cdr:sp macro="" textlink="">
      <cdr:nvSpPr>
        <cdr:cNvPr id="5" name="TextovéPole 1"/>
        <cdr:cNvSpPr txBox="1"/>
      </cdr:nvSpPr>
      <cdr:spPr>
        <a:xfrm xmlns:a="http://schemas.openxmlformats.org/drawingml/2006/main">
          <a:off x="7315208" y="1815933"/>
          <a:ext cx="544210" cy="292234"/>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cs-CZ" sz="1100" b="1" dirty="0">
              <a:solidFill>
                <a:srgbClr val="C00000"/>
              </a:solidFill>
            </a:rPr>
            <a:t>70 PD</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a:extLst>
              <a:ext uri="{FF2B5EF4-FFF2-40B4-BE49-F238E27FC236}">
                <a16:creationId xmlns:a16="http://schemas.microsoft.com/office/drawing/2014/main" id="{DA828EF0-7CBA-D14D-8B93-4AEC502D1E0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a:extLst>
              <a:ext uri="{FF2B5EF4-FFF2-40B4-BE49-F238E27FC236}">
                <a16:creationId xmlns:a16="http://schemas.microsoft.com/office/drawing/2014/main" id="{160A80E7-8FBD-DD48-987B-63C5EE2A5E1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74856ED-4A75-E14F-82F9-3E3A8AD014FD}" type="datetimeFigureOut">
              <a:rPr lang="cs-CZ" smtClean="0"/>
              <a:t>23.10.2020</a:t>
            </a:fld>
            <a:endParaRPr lang="cs-CZ"/>
          </a:p>
        </p:txBody>
      </p:sp>
      <p:sp>
        <p:nvSpPr>
          <p:cNvPr id="4" name="Zástupný symbol pro zápatí 3">
            <a:extLst>
              <a:ext uri="{FF2B5EF4-FFF2-40B4-BE49-F238E27FC236}">
                <a16:creationId xmlns:a16="http://schemas.microsoft.com/office/drawing/2014/main" id="{41A00D05-E443-ED44-AA5F-6BE26237537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a:extLst>
              <a:ext uri="{FF2B5EF4-FFF2-40B4-BE49-F238E27FC236}">
                <a16:creationId xmlns:a16="http://schemas.microsoft.com/office/drawing/2014/main" id="{14666CAB-A58F-8B4D-9AF9-5F2D5B23779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4DCA9EE-A766-5048-BAAD-80864286853F}" type="slidenum">
              <a:rPr lang="cs-CZ" smtClean="0"/>
              <a:t>‹#›</a:t>
            </a:fld>
            <a:endParaRPr lang="cs-CZ"/>
          </a:p>
        </p:txBody>
      </p:sp>
    </p:spTree>
    <p:extLst>
      <p:ext uri="{BB962C8B-B14F-4D97-AF65-F5344CB8AC3E}">
        <p14:creationId xmlns:p14="http://schemas.microsoft.com/office/powerpoint/2010/main" val="2543532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61D0AC-43AB-41D4-86E8-17FEADBDF08C}" type="datetimeFigureOut">
              <a:rPr lang="cs-CZ" smtClean="0"/>
              <a:t>23.10.2020</a:t>
            </a:fld>
            <a:endParaRPr lang="cs-CZ"/>
          </a:p>
        </p:txBody>
      </p:sp>
      <p:sp>
        <p:nvSpPr>
          <p:cNvPr id="4" name="Zástupný symbol pro obrázek snímk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8AEC34-F7C9-4DC8-A740-BE07CA305709}" type="slidenum">
              <a:rPr lang="cs-CZ" smtClean="0"/>
              <a:t>‹#›</a:t>
            </a:fld>
            <a:endParaRPr lang="cs-CZ"/>
          </a:p>
        </p:txBody>
      </p:sp>
    </p:spTree>
    <p:extLst>
      <p:ext uri="{BB962C8B-B14F-4D97-AF65-F5344CB8AC3E}">
        <p14:creationId xmlns:p14="http://schemas.microsoft.com/office/powerpoint/2010/main" val="933121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i="1" dirty="0">
                <a:latin typeface="Arial" panose="020B0604020202020204" pitchFamily="34" charset="0"/>
                <a:cs typeface="Arial" panose="020B0604020202020204" pitchFamily="34" charset="0"/>
              </a:rPr>
              <a:t>Zdroj: MS2014+ k 7.10. 2020</a:t>
            </a:r>
          </a:p>
          <a:p>
            <a:r>
              <a:rPr lang="cs-CZ" sz="1200" i="1" dirty="0">
                <a:latin typeface="Arial" panose="020B0604020202020204" pitchFamily="34" charset="0"/>
                <a:cs typeface="Arial" panose="020B0604020202020204" pitchFamily="34" charset="0"/>
              </a:rPr>
              <a:t>Alokace přepočtena aktuálním kurzem (27,148)</a:t>
            </a:r>
          </a:p>
          <a:p>
            <a:r>
              <a:rPr lang="cs-CZ" sz="1200" i="1" dirty="0">
                <a:latin typeface="Arial" panose="020B0604020202020204" pitchFamily="34" charset="0"/>
                <a:cs typeface="Arial" panose="020B0604020202020204" pitchFamily="34" charset="0"/>
              </a:rPr>
              <a:t>Zdroj financování: EU podíl</a:t>
            </a:r>
          </a:p>
          <a:p>
            <a:r>
              <a:rPr lang="cs-CZ" sz="1200" i="1" dirty="0">
                <a:latin typeface="Arial" panose="020B0604020202020204" pitchFamily="34" charset="0"/>
                <a:cs typeface="Arial" panose="020B0604020202020204" pitchFamily="34" charset="0"/>
              </a:rPr>
              <a:t>Poznámka: V tabulce nejsou zahrnuty vyřazené,</a:t>
            </a:r>
            <a:r>
              <a:rPr lang="cs-CZ" sz="1200" i="1" baseline="0" dirty="0">
                <a:latin typeface="Arial" panose="020B0604020202020204" pitchFamily="34" charset="0"/>
                <a:cs typeface="Arial" panose="020B0604020202020204" pitchFamily="34" charset="0"/>
              </a:rPr>
              <a:t> </a:t>
            </a:r>
            <a:r>
              <a:rPr lang="cs-CZ" sz="1200" i="1" dirty="0">
                <a:latin typeface="Arial" panose="020B0604020202020204" pitchFamily="34" charset="0"/>
                <a:cs typeface="Arial" panose="020B0604020202020204" pitchFamily="34" charset="0"/>
              </a:rPr>
              <a:t>odstoupené projekty (v negativním stavu) a náhradní projekty</a:t>
            </a:r>
          </a:p>
          <a:p>
            <a:endParaRPr lang="cs-CZ" dirty="0"/>
          </a:p>
        </p:txBody>
      </p:sp>
      <p:sp>
        <p:nvSpPr>
          <p:cNvPr id="4" name="Zástupný symbol pro číslo snímku 3"/>
          <p:cNvSpPr>
            <a:spLocks noGrp="1"/>
          </p:cNvSpPr>
          <p:nvPr>
            <p:ph type="sldNum" sz="quarter" idx="10"/>
          </p:nvPr>
        </p:nvSpPr>
        <p:spPr/>
        <p:txBody>
          <a:bodyPr/>
          <a:lstStyle/>
          <a:p>
            <a:fld id="{418AEC34-F7C9-4DC8-A740-BE07CA305709}" type="slidenum">
              <a:rPr lang="cs-CZ" smtClean="0"/>
              <a:t>12</a:t>
            </a:fld>
            <a:endParaRPr lang="cs-CZ"/>
          </a:p>
        </p:txBody>
      </p:sp>
    </p:spTree>
    <p:extLst>
      <p:ext uri="{BB962C8B-B14F-4D97-AF65-F5344CB8AC3E}">
        <p14:creationId xmlns:p14="http://schemas.microsoft.com/office/powerpoint/2010/main" val="17945314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418AEC34-F7C9-4DC8-A740-BE07CA305709}" type="slidenum">
              <a:rPr lang="cs-CZ" smtClean="0"/>
              <a:t>24</a:t>
            </a:fld>
            <a:endParaRPr lang="cs-CZ"/>
          </a:p>
        </p:txBody>
      </p:sp>
    </p:spTree>
    <p:extLst>
      <p:ext uri="{BB962C8B-B14F-4D97-AF65-F5344CB8AC3E}">
        <p14:creationId xmlns:p14="http://schemas.microsoft.com/office/powerpoint/2010/main" val="35955240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i="1" dirty="0">
                <a:latin typeface="Arial" panose="020B0604020202020204" pitchFamily="34" charset="0"/>
                <a:cs typeface="Arial" panose="020B0604020202020204" pitchFamily="34" charset="0"/>
              </a:rPr>
              <a:t>Zdroj: MS2014+ k 7.10. 2020</a:t>
            </a:r>
          </a:p>
          <a:p>
            <a:r>
              <a:rPr lang="cs-CZ" sz="1200" i="1" dirty="0">
                <a:latin typeface="Arial" panose="020B0604020202020204" pitchFamily="34" charset="0"/>
                <a:cs typeface="Arial" panose="020B0604020202020204" pitchFamily="34" charset="0"/>
              </a:rPr>
              <a:t>Proplacené prostředky kumulativně v CZK</a:t>
            </a:r>
          </a:p>
          <a:p>
            <a:r>
              <a:rPr lang="cs-CZ" sz="1200" i="1" dirty="0">
                <a:latin typeface="Arial" panose="020B0604020202020204" pitchFamily="34" charset="0"/>
                <a:cs typeface="Arial" panose="020B0604020202020204" pitchFamily="34" charset="0"/>
              </a:rPr>
              <a:t>U certifikovaných prostředků je v PO 2 započítán navýšený podíl financování</a:t>
            </a:r>
          </a:p>
          <a:p>
            <a:endParaRPr lang="cs-CZ" dirty="0"/>
          </a:p>
        </p:txBody>
      </p:sp>
      <p:sp>
        <p:nvSpPr>
          <p:cNvPr id="4" name="Zástupný symbol pro číslo snímku 3"/>
          <p:cNvSpPr>
            <a:spLocks noGrp="1"/>
          </p:cNvSpPr>
          <p:nvPr>
            <p:ph type="sldNum" sz="quarter" idx="10"/>
          </p:nvPr>
        </p:nvSpPr>
        <p:spPr/>
        <p:txBody>
          <a:bodyPr/>
          <a:lstStyle/>
          <a:p>
            <a:fld id="{418AEC34-F7C9-4DC8-A740-BE07CA305709}" type="slidenum">
              <a:rPr lang="cs-CZ" smtClean="0"/>
              <a:t>13</a:t>
            </a:fld>
            <a:endParaRPr lang="cs-CZ"/>
          </a:p>
        </p:txBody>
      </p:sp>
    </p:spTree>
    <p:extLst>
      <p:ext uri="{BB962C8B-B14F-4D97-AF65-F5344CB8AC3E}">
        <p14:creationId xmlns:p14="http://schemas.microsoft.com/office/powerpoint/2010/main" val="1308875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i="1" dirty="0">
                <a:latin typeface="Arial" panose="020B0604020202020204" pitchFamily="34" charset="0"/>
                <a:cs typeface="Arial" panose="020B0604020202020204" pitchFamily="34" charset="0"/>
              </a:rPr>
              <a:t>Zdroj: MS2014+ k 7.10.2020</a:t>
            </a:r>
          </a:p>
          <a:p>
            <a:r>
              <a:rPr lang="cs-CZ" sz="1200" i="1" dirty="0">
                <a:latin typeface="Arial" panose="020B0604020202020204" pitchFamily="34" charset="0"/>
                <a:cs typeface="Arial" panose="020B0604020202020204" pitchFamily="34" charset="0"/>
              </a:rPr>
              <a:t>Limit čerpání přepočítán zjednodušeně aktuálním kurzem (27,148),</a:t>
            </a:r>
            <a:r>
              <a:rPr lang="cs-CZ" sz="1200" i="1" baseline="0" dirty="0">
                <a:latin typeface="Arial" panose="020B0604020202020204" pitchFamily="34" charset="0"/>
                <a:cs typeface="Arial" panose="020B0604020202020204" pitchFamily="34" charset="0"/>
              </a:rPr>
              <a:t> což ho oproti skutečnosti mírně navyšuje</a:t>
            </a:r>
            <a:endParaRPr lang="cs-CZ" sz="1200" i="1" dirty="0">
              <a:latin typeface="Arial" panose="020B0604020202020204" pitchFamily="34" charset="0"/>
              <a:cs typeface="Arial" panose="020B0604020202020204" pitchFamily="34" charset="0"/>
            </a:endParaRPr>
          </a:p>
          <a:p>
            <a:r>
              <a:rPr lang="cs-CZ" sz="1200" i="1" dirty="0">
                <a:latin typeface="Arial" panose="020B0604020202020204" pitchFamily="34" charset="0"/>
                <a:cs typeface="Arial" panose="020B0604020202020204" pitchFamily="34" charset="0"/>
              </a:rPr>
              <a:t>Navýšený podíl v PO 2 je započítán pouze u certifikovaných prostředků</a:t>
            </a:r>
          </a:p>
          <a:p>
            <a:r>
              <a:rPr lang="cs-CZ" sz="1200" i="1" dirty="0">
                <a:latin typeface="Arial" panose="020B0604020202020204" pitchFamily="34" charset="0"/>
                <a:cs typeface="Arial" panose="020B0604020202020204" pitchFamily="34" charset="0"/>
              </a:rPr>
              <a:t>Pokud bychom započetli navýšený podíl</a:t>
            </a:r>
            <a:r>
              <a:rPr lang="cs-CZ" sz="1200" i="1" baseline="0" dirty="0">
                <a:latin typeface="Arial" panose="020B0604020202020204" pitchFamily="34" charset="0"/>
                <a:cs typeface="Arial" panose="020B0604020202020204" pitchFamily="34" charset="0"/>
              </a:rPr>
              <a:t> financování z EFRR v souhrnných žádostech o platbu, vyjde částka převyšující limit čerpání pro rok 2021</a:t>
            </a:r>
            <a:endParaRPr lang="cs-CZ" sz="1200" i="1" dirty="0">
              <a:latin typeface="Arial" panose="020B0604020202020204" pitchFamily="34" charset="0"/>
              <a:cs typeface="Arial" panose="020B0604020202020204" pitchFamily="34" charset="0"/>
            </a:endParaRPr>
          </a:p>
          <a:p>
            <a:endParaRPr lang="cs-CZ" sz="1200" i="1" dirty="0">
              <a:latin typeface="Arial" panose="020B0604020202020204" pitchFamily="34" charset="0"/>
              <a:cs typeface="Arial" panose="020B0604020202020204" pitchFamily="34" charset="0"/>
            </a:endParaRPr>
          </a:p>
          <a:p>
            <a:endParaRPr lang="cs-CZ" dirty="0"/>
          </a:p>
        </p:txBody>
      </p:sp>
      <p:sp>
        <p:nvSpPr>
          <p:cNvPr id="4" name="Zástupný symbol pro číslo snímku 3"/>
          <p:cNvSpPr>
            <a:spLocks noGrp="1"/>
          </p:cNvSpPr>
          <p:nvPr>
            <p:ph type="sldNum" sz="quarter" idx="10"/>
          </p:nvPr>
        </p:nvSpPr>
        <p:spPr/>
        <p:txBody>
          <a:bodyPr/>
          <a:lstStyle/>
          <a:p>
            <a:fld id="{418AEC34-F7C9-4DC8-A740-BE07CA305709}" type="slidenum">
              <a:rPr lang="cs-CZ" smtClean="0"/>
              <a:t>14</a:t>
            </a:fld>
            <a:endParaRPr lang="cs-CZ"/>
          </a:p>
        </p:txBody>
      </p:sp>
    </p:spTree>
    <p:extLst>
      <p:ext uri="{BB962C8B-B14F-4D97-AF65-F5344CB8AC3E}">
        <p14:creationId xmlns:p14="http://schemas.microsoft.com/office/powerpoint/2010/main" val="15010931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i="1" dirty="0">
                <a:solidFill>
                  <a:srgbClr val="6C6C6C"/>
                </a:solidFill>
                <a:latin typeface="Arial" panose="020B0604020202020204" pitchFamily="34" charset="0"/>
                <a:cs typeface="Arial" panose="020B0604020202020204" pitchFamily="34" charset="0"/>
              </a:rPr>
              <a:t>Zdroj: ŘO, skutečnost k 7.10.2020, predikce k 24.6 .2020</a:t>
            </a:r>
          </a:p>
          <a:p>
            <a:r>
              <a:rPr lang="cs-CZ" sz="1200" i="1" dirty="0">
                <a:solidFill>
                  <a:srgbClr val="6C6C6C"/>
                </a:solidFill>
                <a:latin typeface="Arial" panose="020B0604020202020204" pitchFamily="34" charset="0"/>
                <a:cs typeface="Arial" panose="020B0604020202020204" pitchFamily="34" charset="0"/>
              </a:rPr>
              <a:t>Predikce zahrnuje projekty s vydaným právním aktem</a:t>
            </a:r>
          </a:p>
        </p:txBody>
      </p:sp>
      <p:sp>
        <p:nvSpPr>
          <p:cNvPr id="4" name="Zástupný symbol pro číslo snímku 3"/>
          <p:cNvSpPr>
            <a:spLocks noGrp="1"/>
          </p:cNvSpPr>
          <p:nvPr>
            <p:ph type="sldNum" sz="quarter" idx="10"/>
          </p:nvPr>
        </p:nvSpPr>
        <p:spPr/>
        <p:txBody>
          <a:bodyPr/>
          <a:lstStyle/>
          <a:p>
            <a:fld id="{418AEC34-F7C9-4DC8-A740-BE07CA305709}" type="slidenum">
              <a:rPr lang="cs-CZ" smtClean="0"/>
              <a:t>15</a:t>
            </a:fld>
            <a:endParaRPr lang="cs-CZ"/>
          </a:p>
        </p:txBody>
      </p:sp>
    </p:spTree>
    <p:extLst>
      <p:ext uri="{BB962C8B-B14F-4D97-AF65-F5344CB8AC3E}">
        <p14:creationId xmlns:p14="http://schemas.microsoft.com/office/powerpoint/2010/main" val="11164998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i="1" dirty="0">
                <a:solidFill>
                  <a:srgbClr val="6C6C6C"/>
                </a:solidFill>
                <a:latin typeface="Arial" panose="020B0604020202020204" pitchFamily="34" charset="0"/>
                <a:cs typeface="Arial" panose="020B0604020202020204" pitchFamily="34" charset="0"/>
              </a:rPr>
              <a:t>Zdroj: ŘO k 8.10.2020</a:t>
            </a:r>
          </a:p>
          <a:p>
            <a:r>
              <a:rPr lang="cs-CZ" sz="1200" i="1" dirty="0">
                <a:solidFill>
                  <a:srgbClr val="6C6C6C"/>
                </a:solidFill>
                <a:latin typeface="Arial" panose="020B0604020202020204" pitchFamily="34" charset="0"/>
                <a:cs typeface="Arial" panose="020B0604020202020204" pitchFamily="34" charset="0"/>
              </a:rPr>
              <a:t>Graf zahrnuje pouze ŽoP</a:t>
            </a:r>
            <a:r>
              <a:rPr lang="cs-CZ" sz="1200" i="1" baseline="0" dirty="0">
                <a:solidFill>
                  <a:srgbClr val="6C6C6C"/>
                </a:solidFill>
                <a:latin typeface="Arial" panose="020B0604020202020204" pitchFamily="34" charset="0"/>
                <a:cs typeface="Arial" panose="020B0604020202020204" pitchFamily="34" charset="0"/>
              </a:rPr>
              <a:t> s ukončenou administrací</a:t>
            </a:r>
            <a:endParaRPr lang="cs-CZ" dirty="0"/>
          </a:p>
        </p:txBody>
      </p:sp>
      <p:sp>
        <p:nvSpPr>
          <p:cNvPr id="4" name="Zástupný symbol pro číslo snímku 3"/>
          <p:cNvSpPr>
            <a:spLocks noGrp="1"/>
          </p:cNvSpPr>
          <p:nvPr>
            <p:ph type="sldNum" sz="quarter" idx="10"/>
          </p:nvPr>
        </p:nvSpPr>
        <p:spPr/>
        <p:txBody>
          <a:bodyPr/>
          <a:lstStyle/>
          <a:p>
            <a:fld id="{418AEC34-F7C9-4DC8-A740-BE07CA305709}" type="slidenum">
              <a:rPr lang="cs-CZ" smtClean="0"/>
              <a:t>16</a:t>
            </a:fld>
            <a:endParaRPr lang="cs-CZ"/>
          </a:p>
        </p:txBody>
      </p:sp>
    </p:spTree>
    <p:extLst>
      <p:ext uri="{BB962C8B-B14F-4D97-AF65-F5344CB8AC3E}">
        <p14:creationId xmlns:p14="http://schemas.microsoft.com/office/powerpoint/2010/main" val="16499496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418AEC34-F7C9-4DC8-A740-BE07CA305709}" type="slidenum">
              <a:rPr lang="cs-CZ" smtClean="0"/>
              <a:t>19</a:t>
            </a:fld>
            <a:endParaRPr lang="cs-CZ"/>
          </a:p>
        </p:txBody>
      </p:sp>
    </p:spTree>
    <p:extLst>
      <p:ext uri="{BB962C8B-B14F-4D97-AF65-F5344CB8AC3E}">
        <p14:creationId xmlns:p14="http://schemas.microsoft.com/office/powerpoint/2010/main" val="42520315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200" i="1" dirty="0">
                <a:solidFill>
                  <a:srgbClr val="6C6C6C"/>
                </a:solidFill>
                <a:latin typeface="Arial" panose="020B0604020202020204" pitchFamily="34" charset="0"/>
                <a:cs typeface="Arial" panose="020B0604020202020204" pitchFamily="34" charset="0"/>
              </a:rPr>
              <a:t>Zdroj: ŘO k 1. 10. 2020</a:t>
            </a:r>
          </a:p>
          <a:p>
            <a:pPr marL="0" marR="0" lvl="0" indent="0" algn="l" defTabSz="914400" rtl="0" eaLnBrk="1" fontAlgn="auto" latinLnBrk="0" hangingPunct="1">
              <a:lnSpc>
                <a:spcPct val="100000"/>
              </a:lnSpc>
              <a:spcBef>
                <a:spcPts val="0"/>
              </a:spcBef>
              <a:spcAft>
                <a:spcPts val="0"/>
              </a:spcAft>
              <a:buClrTx/>
              <a:buSzTx/>
              <a:buFontTx/>
              <a:buNone/>
              <a:tabLst/>
              <a:defRPr/>
            </a:pPr>
            <a:r>
              <a:rPr lang="cs-CZ" i="1" baseline="0" dirty="0"/>
              <a:t>Hodnoty v Kč, příspěvek EU</a:t>
            </a:r>
          </a:p>
          <a:p>
            <a:pPr marL="0" marR="0" lvl="0" indent="0" algn="l" defTabSz="914400" rtl="0" eaLnBrk="1" fontAlgn="auto" latinLnBrk="0" hangingPunct="1">
              <a:lnSpc>
                <a:spcPct val="100000"/>
              </a:lnSpc>
              <a:spcBef>
                <a:spcPts val="0"/>
              </a:spcBef>
              <a:spcAft>
                <a:spcPts val="0"/>
              </a:spcAft>
              <a:buClrTx/>
              <a:buSzTx/>
              <a:buFontTx/>
              <a:buNone/>
              <a:tabLst/>
              <a:defRPr/>
            </a:pPr>
            <a:endParaRPr lang="cs-CZ" sz="1200" i="1" dirty="0">
              <a:solidFill>
                <a:srgbClr val="6C6C6C"/>
              </a:solidFill>
              <a:latin typeface="Arial" panose="020B0604020202020204" pitchFamily="34" charset="0"/>
              <a:cs typeface="Arial" panose="020B0604020202020204" pitchFamily="34" charset="0"/>
            </a:endParaRPr>
          </a:p>
          <a:p>
            <a:endParaRPr lang="cs-CZ" dirty="0"/>
          </a:p>
        </p:txBody>
      </p:sp>
      <p:sp>
        <p:nvSpPr>
          <p:cNvPr id="4" name="Zástupný symbol pro číslo snímku 3"/>
          <p:cNvSpPr>
            <a:spLocks noGrp="1"/>
          </p:cNvSpPr>
          <p:nvPr>
            <p:ph type="sldNum" sz="quarter" idx="10"/>
          </p:nvPr>
        </p:nvSpPr>
        <p:spPr/>
        <p:txBody>
          <a:bodyPr/>
          <a:lstStyle/>
          <a:p>
            <a:fld id="{418AEC34-F7C9-4DC8-A740-BE07CA305709}" type="slidenum">
              <a:rPr lang="cs-CZ" smtClean="0"/>
              <a:t>20</a:t>
            </a:fld>
            <a:endParaRPr lang="cs-CZ"/>
          </a:p>
        </p:txBody>
      </p:sp>
    </p:spTree>
    <p:extLst>
      <p:ext uri="{BB962C8B-B14F-4D97-AF65-F5344CB8AC3E}">
        <p14:creationId xmlns:p14="http://schemas.microsoft.com/office/powerpoint/2010/main" val="17188950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200" i="1" dirty="0">
                <a:solidFill>
                  <a:srgbClr val="6C6C6C"/>
                </a:solidFill>
                <a:latin typeface="Arial" panose="020B0604020202020204" pitchFamily="34" charset="0"/>
                <a:cs typeface="Arial" panose="020B0604020202020204" pitchFamily="34" charset="0"/>
              </a:rPr>
              <a:t>Zdroj: ŘO k 1. 10. 2020</a:t>
            </a:r>
          </a:p>
          <a:p>
            <a:endParaRPr lang="cs-CZ" dirty="0"/>
          </a:p>
        </p:txBody>
      </p:sp>
      <p:sp>
        <p:nvSpPr>
          <p:cNvPr id="4" name="Zástupný symbol pro číslo snímku 3"/>
          <p:cNvSpPr>
            <a:spLocks noGrp="1"/>
          </p:cNvSpPr>
          <p:nvPr>
            <p:ph type="sldNum" sz="quarter" idx="10"/>
          </p:nvPr>
        </p:nvSpPr>
        <p:spPr/>
        <p:txBody>
          <a:bodyPr/>
          <a:lstStyle/>
          <a:p>
            <a:fld id="{418AEC34-F7C9-4DC8-A740-BE07CA305709}" type="slidenum">
              <a:rPr lang="cs-CZ" smtClean="0"/>
              <a:t>21</a:t>
            </a:fld>
            <a:endParaRPr lang="cs-CZ"/>
          </a:p>
        </p:txBody>
      </p:sp>
    </p:spTree>
    <p:extLst>
      <p:ext uri="{BB962C8B-B14F-4D97-AF65-F5344CB8AC3E}">
        <p14:creationId xmlns:p14="http://schemas.microsoft.com/office/powerpoint/2010/main" val="38920332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418AEC34-F7C9-4DC8-A740-BE07CA305709}" type="slidenum">
              <a:rPr lang="cs-CZ" smtClean="0"/>
              <a:t>23</a:t>
            </a:fld>
            <a:endParaRPr lang="cs-CZ"/>
          </a:p>
        </p:txBody>
      </p:sp>
    </p:spTree>
    <p:extLst>
      <p:ext uri="{BB962C8B-B14F-4D97-AF65-F5344CB8AC3E}">
        <p14:creationId xmlns:p14="http://schemas.microsoft.com/office/powerpoint/2010/main" val="15795393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37332"/>
            <a:ext cx="7772400" cy="1120814"/>
          </a:xfrm>
        </p:spPr>
        <p:txBody>
          <a:bodyPr anchor="b">
            <a:normAutofit/>
          </a:bodyPr>
          <a:lstStyle>
            <a:lvl1pPr algn="ctr">
              <a:defRPr sz="4600">
                <a:solidFill>
                  <a:srgbClr val="1D71B8"/>
                </a:solidFill>
              </a:defRPr>
            </a:lvl1pPr>
          </a:lstStyle>
          <a:p>
            <a:r>
              <a:rPr lang="en-GB"/>
              <a:t>Click to edit Master title style</a:t>
            </a:r>
            <a:endParaRPr lang="en-US" dirty="0"/>
          </a:p>
        </p:txBody>
      </p:sp>
      <p:sp>
        <p:nvSpPr>
          <p:cNvPr id="3" name="Subtitle 2"/>
          <p:cNvSpPr>
            <a:spLocks noGrp="1"/>
          </p:cNvSpPr>
          <p:nvPr>
            <p:ph type="subTitle" idx="1"/>
          </p:nvPr>
        </p:nvSpPr>
        <p:spPr>
          <a:xfrm>
            <a:off x="1143000" y="4317356"/>
            <a:ext cx="6858000" cy="940443"/>
          </a:xfrm>
        </p:spPr>
        <p:txBody>
          <a:bodyPr>
            <a:normAutofit/>
          </a:bodyPr>
          <a:lstStyle>
            <a:lvl1pPr marL="0" indent="0" algn="ctr">
              <a:buNone/>
              <a:defRPr sz="3000">
                <a:solidFill>
                  <a:srgbClr val="4C4C4C"/>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CD09803C-109F-484A-83D6-FFACFBED6390}" type="datetimeFigureOut">
              <a:rPr lang="cs-CZ" smtClean="0"/>
              <a:t>23.10.2020</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FDE5F6C0-4E17-4BB5-911A-51F62883F08C}" type="slidenum">
              <a:rPr lang="cs-CZ" smtClean="0"/>
              <a:t>‹#›</a:t>
            </a:fld>
            <a:endParaRPr lang="cs-CZ"/>
          </a:p>
        </p:txBody>
      </p:sp>
      <p:pic>
        <p:nvPicPr>
          <p:cNvPr id="8" name="Obrázek 7">
            <a:extLst>
              <a:ext uri="{FF2B5EF4-FFF2-40B4-BE49-F238E27FC236}">
                <a16:creationId xmlns:a16="http://schemas.microsoft.com/office/drawing/2014/main" id="{AB0A7F68-D4D0-EE48-ADB6-74D619B2C7FF}"/>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3412565" y="712485"/>
            <a:ext cx="2324847" cy="2324847"/>
          </a:xfrm>
          <a:prstGeom prst="rect">
            <a:avLst/>
          </a:prstGeom>
        </p:spPr>
      </p:pic>
      <p:pic>
        <p:nvPicPr>
          <p:cNvPr id="11" name="Obrázek 9">
            <a:extLst>
              <a:ext uri="{FF2B5EF4-FFF2-40B4-BE49-F238E27FC236}">
                <a16:creationId xmlns:a16="http://schemas.microsoft.com/office/drawing/2014/main" id="{09F6884B-19C6-B547-9D00-64DE7CB7E26C}"/>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634919" y="5986057"/>
            <a:ext cx="3874162" cy="871942"/>
          </a:xfrm>
          <a:prstGeom prst="rect">
            <a:avLst/>
          </a:prstGeom>
        </p:spPr>
      </p:pic>
    </p:spTree>
    <p:extLst>
      <p:ext uri="{BB962C8B-B14F-4D97-AF65-F5344CB8AC3E}">
        <p14:creationId xmlns:p14="http://schemas.microsoft.com/office/powerpoint/2010/main" val="2158096925"/>
      </p:ext>
    </p:extLst>
  </p:cSld>
  <p:clrMapOvr>
    <a:masterClrMapping/>
  </p:clrMapOvr>
  <p:transition spd="slow">
    <p:push/>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solidFill>
                  <a:srgbClr val="4C4C4C"/>
                </a:solidFill>
              </a:defRPr>
            </a:lvl1pPr>
            <a:lvl2pPr>
              <a:defRPr sz="2800">
                <a:solidFill>
                  <a:srgbClr val="4C4C4C"/>
                </a:solidFill>
              </a:defRPr>
            </a:lvl2pPr>
            <a:lvl3pPr>
              <a:defRPr sz="2400">
                <a:solidFill>
                  <a:srgbClr val="4C4C4C"/>
                </a:solidFill>
              </a:defRPr>
            </a:lvl3pPr>
            <a:lvl4pPr>
              <a:defRPr sz="2000">
                <a:solidFill>
                  <a:srgbClr val="4C4C4C"/>
                </a:solidFill>
              </a:defRPr>
            </a:lvl4pPr>
            <a:lvl5pPr>
              <a:defRPr sz="2000">
                <a:solidFill>
                  <a:srgbClr val="4C4C4C"/>
                </a:solidFill>
              </a:defRPr>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solidFill>
                  <a:srgbClr val="4C4C4C"/>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CD09803C-109F-484A-83D6-FFACFBED6390}" type="datetimeFigureOut">
              <a:rPr lang="cs-CZ" smtClean="0"/>
              <a:pPr/>
              <a:t>23.10.2020</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FDE5F6C0-4E17-4BB5-911A-51F62883F08C}" type="slidenum">
              <a:rPr lang="cs-CZ" smtClean="0"/>
              <a:pPr/>
              <a:t>‹#›</a:t>
            </a:fld>
            <a:endParaRPr lang="cs-CZ"/>
          </a:p>
        </p:txBody>
      </p:sp>
      <p:pic>
        <p:nvPicPr>
          <p:cNvPr id="9" name="Obrázek 7">
            <a:extLst>
              <a:ext uri="{FF2B5EF4-FFF2-40B4-BE49-F238E27FC236}">
                <a16:creationId xmlns:a16="http://schemas.microsoft.com/office/drawing/2014/main" id="{1A074390-F74A-354C-A8A5-C57569BB30FF}"/>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2625644" y="6021011"/>
            <a:ext cx="3892711" cy="876117"/>
          </a:xfrm>
          <a:prstGeom prst="rect">
            <a:avLst/>
          </a:prstGeom>
        </p:spPr>
      </p:pic>
    </p:spTree>
    <p:extLst>
      <p:ext uri="{BB962C8B-B14F-4D97-AF65-F5344CB8AC3E}">
        <p14:creationId xmlns:p14="http://schemas.microsoft.com/office/powerpoint/2010/main" val="2545941528"/>
      </p:ext>
    </p:extLst>
  </p:cSld>
  <p:clrMapOvr>
    <a:masterClrMapping/>
  </p:clrMapOvr>
  <p:transition spd="slow">
    <p:push/>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solidFill>
                  <a:srgbClr val="4C4C4C"/>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solidFill>
                  <a:srgbClr val="4C4C4C"/>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CD09803C-109F-484A-83D6-FFACFBED6390}" type="datetimeFigureOut">
              <a:rPr lang="cs-CZ" smtClean="0"/>
              <a:t>23.10.2020</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FDE5F6C0-4E17-4BB5-911A-51F62883F08C}" type="slidenum">
              <a:rPr lang="cs-CZ" smtClean="0"/>
              <a:t>‹#›</a:t>
            </a:fld>
            <a:endParaRPr lang="cs-CZ"/>
          </a:p>
        </p:txBody>
      </p:sp>
      <p:pic>
        <p:nvPicPr>
          <p:cNvPr id="9" name="Obrázek 7">
            <a:extLst>
              <a:ext uri="{FF2B5EF4-FFF2-40B4-BE49-F238E27FC236}">
                <a16:creationId xmlns:a16="http://schemas.microsoft.com/office/drawing/2014/main" id="{421389A3-732E-0B4A-ACB1-A01D5B9F3E4E}"/>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2625644" y="6021011"/>
            <a:ext cx="3892711" cy="876117"/>
          </a:xfrm>
          <a:prstGeom prst="rect">
            <a:avLst/>
          </a:prstGeom>
        </p:spPr>
      </p:pic>
    </p:spTree>
    <p:extLst>
      <p:ext uri="{BB962C8B-B14F-4D97-AF65-F5344CB8AC3E}">
        <p14:creationId xmlns:p14="http://schemas.microsoft.com/office/powerpoint/2010/main" val="1892486309"/>
      </p:ext>
    </p:extLst>
  </p:cSld>
  <p:clrMapOvr>
    <a:masterClrMapping/>
  </p:clrMapOvr>
  <p:transition spd="slow">
    <p:push/>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a:solidFill>
                  <a:srgbClr val="4C4C4C"/>
                </a:solidFill>
              </a:defRPr>
            </a:lvl1pPr>
            <a:lvl2pPr>
              <a:defRPr>
                <a:solidFill>
                  <a:srgbClr val="4C4C4C"/>
                </a:solidFill>
              </a:defRPr>
            </a:lvl2pPr>
            <a:lvl3pPr>
              <a:defRPr>
                <a:solidFill>
                  <a:srgbClr val="4C4C4C"/>
                </a:solidFill>
              </a:defRPr>
            </a:lvl3pPr>
            <a:lvl4pPr>
              <a:defRPr>
                <a:solidFill>
                  <a:srgbClr val="4C4C4C"/>
                </a:solidFill>
              </a:defRPr>
            </a:lvl4pPr>
            <a:lvl5pPr>
              <a:defRPr>
                <a:solidFill>
                  <a:srgbClr val="4C4C4C"/>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CD09803C-109F-484A-83D6-FFACFBED6390}" type="datetimeFigureOut">
              <a:rPr lang="cs-CZ" smtClean="0"/>
              <a:t>23.10.2020</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FDE5F6C0-4E17-4BB5-911A-51F62883F08C}" type="slidenum">
              <a:rPr lang="cs-CZ" smtClean="0"/>
              <a:t>‹#›</a:t>
            </a:fld>
            <a:endParaRPr lang="cs-CZ"/>
          </a:p>
        </p:txBody>
      </p:sp>
      <p:pic>
        <p:nvPicPr>
          <p:cNvPr id="8" name="Obrázek 7">
            <a:extLst>
              <a:ext uri="{FF2B5EF4-FFF2-40B4-BE49-F238E27FC236}">
                <a16:creationId xmlns:a16="http://schemas.microsoft.com/office/drawing/2014/main" id="{330DCD1F-8273-9B41-842C-55AA1CBCCC7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2625644" y="6021011"/>
            <a:ext cx="3892711" cy="876117"/>
          </a:xfrm>
          <a:prstGeom prst="rect">
            <a:avLst/>
          </a:prstGeom>
        </p:spPr>
      </p:pic>
    </p:spTree>
    <p:extLst>
      <p:ext uri="{BB962C8B-B14F-4D97-AF65-F5344CB8AC3E}">
        <p14:creationId xmlns:p14="http://schemas.microsoft.com/office/powerpoint/2010/main" val="2914155772"/>
      </p:ext>
    </p:extLst>
  </p:cSld>
  <p:clrMapOvr>
    <a:masterClrMapping/>
  </p:clrMapOvr>
  <p:transition spd="slow">
    <p:push/>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lvl1pPr>
              <a:defRPr>
                <a:solidFill>
                  <a:srgbClr val="4C4C4C"/>
                </a:solidFill>
              </a:defRPr>
            </a:lvl1pPr>
            <a:lvl2pPr>
              <a:defRPr>
                <a:solidFill>
                  <a:srgbClr val="4C4C4C"/>
                </a:solidFill>
              </a:defRPr>
            </a:lvl2pPr>
            <a:lvl3pPr>
              <a:defRPr>
                <a:solidFill>
                  <a:srgbClr val="4C4C4C"/>
                </a:solidFill>
              </a:defRPr>
            </a:lvl3pPr>
            <a:lvl4pPr>
              <a:defRPr>
                <a:solidFill>
                  <a:srgbClr val="4C4C4C"/>
                </a:solidFill>
              </a:defRPr>
            </a:lvl4pPr>
            <a:lvl5pPr>
              <a:defRPr>
                <a:solidFill>
                  <a:srgbClr val="4C4C4C"/>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CD09803C-109F-484A-83D6-FFACFBED6390}" type="datetimeFigureOut">
              <a:rPr lang="cs-CZ" smtClean="0"/>
              <a:t>23.10.2020</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FDE5F6C0-4E17-4BB5-911A-51F62883F08C}" type="slidenum">
              <a:rPr lang="cs-CZ" smtClean="0"/>
              <a:t>‹#›</a:t>
            </a:fld>
            <a:endParaRPr lang="cs-CZ"/>
          </a:p>
        </p:txBody>
      </p:sp>
      <p:pic>
        <p:nvPicPr>
          <p:cNvPr id="8" name="Obrázek 7">
            <a:extLst>
              <a:ext uri="{FF2B5EF4-FFF2-40B4-BE49-F238E27FC236}">
                <a16:creationId xmlns:a16="http://schemas.microsoft.com/office/drawing/2014/main" id="{F9E3345F-B1E1-B74A-90FF-CBB0717ACEB6}"/>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2625644" y="6021011"/>
            <a:ext cx="3892711" cy="876117"/>
          </a:xfrm>
          <a:prstGeom prst="rect">
            <a:avLst/>
          </a:prstGeom>
        </p:spPr>
      </p:pic>
    </p:spTree>
    <p:extLst>
      <p:ext uri="{BB962C8B-B14F-4D97-AF65-F5344CB8AC3E}">
        <p14:creationId xmlns:p14="http://schemas.microsoft.com/office/powerpoint/2010/main" val="3639881801"/>
      </p:ext>
    </p:extLst>
  </p:cSld>
  <p:clrMapOvr>
    <a:masterClrMapping/>
  </p:clrMapOvr>
  <p:transition spd="slow">
    <p:push/>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GB"/>
              <a:t>Click to edit Master title style</a:t>
            </a:r>
            <a:endParaRPr lang="en-US" dirty="0"/>
          </a:p>
        </p:txBody>
      </p:sp>
      <p:sp>
        <p:nvSpPr>
          <p:cNvPr id="3" name="Content Placeholder 2"/>
          <p:cNvSpPr>
            <a:spLocks noGrp="1"/>
          </p:cNvSpPr>
          <p:nvPr>
            <p:ph idx="1" hasCustomPrompt="1"/>
          </p:nvPr>
        </p:nvSpPr>
        <p:spPr/>
        <p:txBody>
          <a:bodyPr/>
          <a:lstStyle>
            <a:lvl1pPr marL="228600" marR="0" indent="-228600" algn="l" defTabSz="914400" rtl="0" eaLnBrk="1" fontAlgn="auto" latinLnBrk="0" hangingPunct="1">
              <a:lnSpc>
                <a:spcPct val="100000"/>
              </a:lnSpc>
              <a:spcBef>
                <a:spcPts val="1000"/>
              </a:spcBef>
              <a:spcAft>
                <a:spcPts val="0"/>
              </a:spcAft>
              <a:buClr>
                <a:srgbClr val="1D71B8"/>
              </a:buClr>
              <a:buSzTx/>
              <a:buFont typeface="Arial" panose="020B0604020202020204" pitchFamily="34" charset="0"/>
              <a:buChar char="•"/>
              <a:tabLst/>
              <a:defRPr lang="cs-CZ" b="0" smtClean="0">
                <a:solidFill>
                  <a:srgbClr val="4C4C4C"/>
                </a:solidFill>
                <a:effectLst/>
              </a:defRPr>
            </a:lvl1pPr>
            <a:lvl2pPr>
              <a:defRPr>
                <a:solidFill>
                  <a:srgbClr val="4C4C4C"/>
                </a:solidFill>
              </a:defRPr>
            </a:lvl2pPr>
            <a:lvl3pPr>
              <a:defRPr>
                <a:solidFill>
                  <a:srgbClr val="4C4C4C"/>
                </a:solidFill>
              </a:defRPr>
            </a:lvl3pPr>
            <a:lvl4pPr>
              <a:defRPr>
                <a:solidFill>
                  <a:srgbClr val="4C4C4C"/>
                </a:solidFill>
              </a:defRPr>
            </a:lvl4pPr>
            <a:lvl5pPr>
              <a:defRPr>
                <a:solidFill>
                  <a:srgbClr val="4C4C4C"/>
                </a:solidFill>
              </a:defRPr>
            </a:lvl5pPr>
          </a:lstStyle>
          <a:p>
            <a:pPr lvl="0"/>
            <a:r>
              <a:rPr lang="cs-CZ" dirty="0" err="1"/>
              <a:t>Lorem</a:t>
            </a:r>
            <a:r>
              <a:rPr lang="cs-CZ" dirty="0"/>
              <a:t> </a:t>
            </a:r>
            <a:r>
              <a:rPr lang="cs-CZ" dirty="0" err="1"/>
              <a:t>ipsum</a:t>
            </a:r>
            <a:r>
              <a:rPr lang="cs-CZ" dirty="0"/>
              <a:t> </a:t>
            </a:r>
            <a:r>
              <a:rPr lang="cs-CZ" dirty="0" err="1"/>
              <a:t>dolor</a:t>
            </a:r>
            <a:r>
              <a:rPr lang="cs-CZ" dirty="0"/>
              <a:t> </a:t>
            </a:r>
            <a:r>
              <a:rPr lang="cs-CZ" dirty="0" err="1"/>
              <a:t>sit</a:t>
            </a:r>
            <a:r>
              <a:rPr lang="cs-CZ" dirty="0"/>
              <a:t> </a:t>
            </a:r>
            <a:r>
              <a:rPr lang="cs-CZ" dirty="0" err="1"/>
              <a:t>amet</a:t>
            </a:r>
            <a:r>
              <a:rPr lang="cs-CZ" dirty="0"/>
              <a:t>, </a:t>
            </a:r>
            <a:r>
              <a:rPr lang="cs-CZ" dirty="0" err="1"/>
              <a:t>consectetur</a:t>
            </a:r>
            <a:r>
              <a:rPr lang="cs-CZ" dirty="0"/>
              <a:t> </a:t>
            </a:r>
            <a:r>
              <a:rPr lang="cs-CZ" dirty="0" err="1"/>
              <a:t>adipiscing</a:t>
            </a:r>
            <a:r>
              <a:rPr lang="cs-CZ" dirty="0"/>
              <a:t> elit. </a:t>
            </a:r>
            <a:r>
              <a:rPr lang="cs-CZ" dirty="0" err="1"/>
              <a:t>Pellentesque</a:t>
            </a:r>
            <a:r>
              <a:rPr lang="cs-CZ" dirty="0"/>
              <a:t> </a:t>
            </a:r>
            <a:r>
              <a:rPr lang="cs-CZ" dirty="0" err="1"/>
              <a:t>commodo</a:t>
            </a:r>
            <a:r>
              <a:rPr lang="cs-CZ" dirty="0"/>
              <a:t> </a:t>
            </a:r>
            <a:r>
              <a:rPr lang="cs-CZ" dirty="0" err="1"/>
              <a:t>justo</a:t>
            </a:r>
            <a:r>
              <a:rPr lang="cs-CZ" dirty="0"/>
              <a:t> </a:t>
            </a:r>
            <a:r>
              <a:rPr lang="cs-CZ" dirty="0" err="1"/>
              <a:t>laoreet</a:t>
            </a:r>
            <a:r>
              <a:rPr lang="cs-CZ" dirty="0"/>
              <a:t>, </a:t>
            </a:r>
            <a:r>
              <a:rPr lang="cs-CZ" dirty="0" err="1"/>
              <a:t>consectetur</a:t>
            </a:r>
            <a:r>
              <a:rPr lang="cs-CZ" dirty="0"/>
              <a:t> </a:t>
            </a:r>
            <a:r>
              <a:rPr lang="cs-CZ" dirty="0" err="1"/>
              <a:t>metus</a:t>
            </a:r>
            <a:r>
              <a:rPr lang="cs-CZ" dirty="0"/>
              <a:t> vitae, </a:t>
            </a:r>
            <a:r>
              <a:rPr lang="cs-CZ" dirty="0" err="1"/>
              <a:t>bibendum</a:t>
            </a:r>
            <a:r>
              <a:rPr lang="cs-CZ" dirty="0"/>
              <a:t> </a:t>
            </a:r>
            <a:r>
              <a:rPr lang="cs-CZ" dirty="0" err="1"/>
              <a:t>orci</a:t>
            </a:r>
            <a:r>
              <a:rPr lang="cs-CZ" dirty="0"/>
              <a:t>. </a:t>
            </a:r>
            <a:r>
              <a:rPr lang="cs-CZ" dirty="0" err="1"/>
              <a:t>Maece-nas</a:t>
            </a:r>
            <a:r>
              <a:rPr lang="cs-CZ" dirty="0"/>
              <a:t> </a:t>
            </a:r>
            <a:r>
              <a:rPr lang="cs-CZ" dirty="0" err="1"/>
              <a:t>placerat</a:t>
            </a:r>
            <a:r>
              <a:rPr lang="cs-CZ" dirty="0"/>
              <a:t> </a:t>
            </a:r>
            <a:r>
              <a:rPr lang="cs-CZ" dirty="0" err="1"/>
              <a:t>rhoncus</a:t>
            </a:r>
            <a:r>
              <a:rPr lang="cs-CZ" dirty="0"/>
              <a:t> </a:t>
            </a:r>
            <a:r>
              <a:rPr lang="cs-CZ" dirty="0" err="1"/>
              <a:t>cursus</a:t>
            </a:r>
            <a:r>
              <a:rPr lang="cs-CZ" dirty="0"/>
              <a:t>. </a:t>
            </a:r>
            <a:r>
              <a:rPr lang="cs-CZ" dirty="0" err="1"/>
              <a:t>Fusce</a:t>
            </a:r>
            <a:r>
              <a:rPr lang="cs-CZ" dirty="0"/>
              <a:t> non </a:t>
            </a:r>
            <a:r>
              <a:rPr lang="cs-CZ" dirty="0" err="1"/>
              <a:t>tincidunt</a:t>
            </a:r>
            <a:r>
              <a:rPr lang="cs-CZ" dirty="0"/>
              <a:t> </a:t>
            </a:r>
            <a:r>
              <a:rPr lang="cs-CZ" dirty="0" err="1"/>
              <a:t>arcu</a:t>
            </a:r>
            <a:r>
              <a:rPr lang="cs-CZ" dirty="0"/>
              <a:t>, </a:t>
            </a:r>
            <a:r>
              <a:rPr lang="cs-CZ" dirty="0" err="1"/>
              <a:t>nec</a:t>
            </a:r>
            <a:r>
              <a:rPr lang="cs-CZ" dirty="0"/>
              <a:t> </a:t>
            </a:r>
            <a:r>
              <a:rPr lang="cs-CZ" dirty="0" err="1"/>
              <a:t>dignissim</a:t>
            </a:r>
            <a:r>
              <a:rPr lang="cs-CZ" dirty="0"/>
              <a:t> </a:t>
            </a:r>
            <a:r>
              <a:rPr lang="cs-CZ" dirty="0" err="1"/>
              <a:t>dolor</a:t>
            </a:r>
            <a:r>
              <a:rPr lang="cs-CZ" dirty="0"/>
              <a:t>. </a:t>
            </a:r>
            <a:r>
              <a:rPr lang="cs-CZ" dirty="0" err="1"/>
              <a:t>Nam</a:t>
            </a:r>
            <a:r>
              <a:rPr lang="cs-CZ" dirty="0"/>
              <a:t> </a:t>
            </a:r>
            <a:r>
              <a:rPr lang="cs-CZ" dirty="0" err="1"/>
              <a:t>eget</a:t>
            </a:r>
            <a:r>
              <a:rPr lang="cs-CZ" dirty="0"/>
              <a:t> </a:t>
            </a:r>
            <a:r>
              <a:rPr lang="cs-CZ" dirty="0" err="1"/>
              <a:t>luctus</a:t>
            </a:r>
            <a:r>
              <a:rPr lang="cs-CZ" dirty="0"/>
              <a:t> </a:t>
            </a:r>
            <a:r>
              <a:rPr lang="cs-CZ" dirty="0" err="1"/>
              <a:t>nunc</a:t>
            </a:r>
            <a:r>
              <a:rPr lang="cs-CZ" dirty="0"/>
              <a:t>, a </a:t>
            </a:r>
            <a:r>
              <a:rPr lang="cs-CZ" dirty="0" err="1"/>
              <a:t>tempor</a:t>
            </a:r>
            <a:r>
              <a:rPr lang="cs-CZ" dirty="0"/>
              <a:t> elit.</a:t>
            </a:r>
          </a:p>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endParaRPr lang="en-US" dirty="0"/>
          </a:p>
        </p:txBody>
      </p:sp>
      <p:sp>
        <p:nvSpPr>
          <p:cNvPr id="4" name="Date Placeholder 3"/>
          <p:cNvSpPr>
            <a:spLocks noGrp="1"/>
          </p:cNvSpPr>
          <p:nvPr>
            <p:ph type="dt" sz="half" idx="10"/>
          </p:nvPr>
        </p:nvSpPr>
        <p:spPr/>
        <p:txBody>
          <a:bodyPr/>
          <a:lstStyle>
            <a:lvl1pPr>
              <a:defRPr>
                <a:solidFill>
                  <a:srgbClr val="4C4C4C"/>
                </a:solidFill>
              </a:defRPr>
            </a:lvl1pPr>
          </a:lstStyle>
          <a:p>
            <a:fld id="{CD09803C-109F-484A-83D6-FFACFBED6390}" type="datetimeFigureOut">
              <a:rPr lang="cs-CZ" smtClean="0"/>
              <a:t>23.10.2020</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lvl1pPr>
              <a:defRPr>
                <a:solidFill>
                  <a:srgbClr val="4C4C4C"/>
                </a:solidFill>
              </a:defRPr>
            </a:lvl1pPr>
          </a:lstStyle>
          <a:p>
            <a:fld id="{FDE5F6C0-4E17-4BB5-911A-51F62883F08C}" type="slidenum">
              <a:rPr lang="cs-CZ" smtClean="0"/>
              <a:t>‹#›</a:t>
            </a:fld>
            <a:endParaRPr lang="cs-CZ"/>
          </a:p>
        </p:txBody>
      </p:sp>
      <p:pic>
        <p:nvPicPr>
          <p:cNvPr id="8" name="Obrázek 7">
            <a:extLst>
              <a:ext uri="{FF2B5EF4-FFF2-40B4-BE49-F238E27FC236}">
                <a16:creationId xmlns:a16="http://schemas.microsoft.com/office/drawing/2014/main" id="{938A1F98-B760-AE40-BB7A-7C3A16557D48}"/>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2625644" y="6021011"/>
            <a:ext cx="3892711" cy="876117"/>
          </a:xfrm>
          <a:prstGeom prst="rect">
            <a:avLst/>
          </a:prstGeom>
        </p:spPr>
      </p:pic>
    </p:spTree>
    <p:extLst>
      <p:ext uri="{BB962C8B-B14F-4D97-AF65-F5344CB8AC3E}">
        <p14:creationId xmlns:p14="http://schemas.microsoft.com/office/powerpoint/2010/main" val="778303725"/>
      </p:ext>
    </p:extLst>
  </p:cSld>
  <p:clrMapOvr>
    <a:masterClrMapping/>
  </p:clrMapOvr>
  <p:transition spd="slow">
    <p:push/>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1_Úvodní snímek">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96902"/>
            <a:ext cx="7772400" cy="1461244"/>
          </a:xfrm>
        </p:spPr>
        <p:txBody>
          <a:bodyPr anchor="b">
            <a:normAutofit/>
          </a:bodyPr>
          <a:lstStyle>
            <a:lvl1pPr algn="ctr">
              <a:defRPr sz="5000">
                <a:solidFill>
                  <a:srgbClr val="1D71B8"/>
                </a:solidFill>
              </a:defRPr>
            </a:lvl1pPr>
          </a:lstStyle>
          <a:p>
            <a:r>
              <a:rPr lang="en-GB"/>
              <a:t>Click to edit Master title style</a:t>
            </a:r>
            <a:endParaRPr lang="en-US" dirty="0"/>
          </a:p>
        </p:txBody>
      </p:sp>
      <p:sp>
        <p:nvSpPr>
          <p:cNvPr id="3" name="Subtitle 2"/>
          <p:cNvSpPr>
            <a:spLocks noGrp="1"/>
          </p:cNvSpPr>
          <p:nvPr>
            <p:ph type="subTitle" idx="1"/>
          </p:nvPr>
        </p:nvSpPr>
        <p:spPr>
          <a:xfrm>
            <a:off x="1143000" y="4317356"/>
            <a:ext cx="6858000" cy="940443"/>
          </a:xfrm>
        </p:spPr>
        <p:txBody>
          <a:bodyPr>
            <a:normAutofit/>
          </a:bodyPr>
          <a:lstStyle>
            <a:lvl1pPr marL="0" indent="0" algn="ctr">
              <a:buNone/>
              <a:defRPr sz="3000">
                <a:solidFill>
                  <a:srgbClr val="4C4C4C"/>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CD09803C-109F-484A-83D6-FFACFBED6390}" type="datetimeFigureOut">
              <a:rPr lang="cs-CZ" smtClean="0"/>
              <a:t>23.10.2020</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FDE5F6C0-4E17-4BB5-911A-51F62883F08C}" type="slidenum">
              <a:rPr lang="cs-CZ" smtClean="0"/>
              <a:t>‹#›</a:t>
            </a:fld>
            <a:endParaRPr lang="cs-CZ"/>
          </a:p>
        </p:txBody>
      </p:sp>
      <p:pic>
        <p:nvPicPr>
          <p:cNvPr id="8" name="Obrázek 7">
            <a:extLst>
              <a:ext uri="{FF2B5EF4-FFF2-40B4-BE49-F238E27FC236}">
                <a16:creationId xmlns:a16="http://schemas.microsoft.com/office/drawing/2014/main" id="{8F366430-11DA-8440-B189-60763C833FC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2625644" y="6021011"/>
            <a:ext cx="3892711" cy="876117"/>
          </a:xfrm>
          <a:prstGeom prst="rect">
            <a:avLst/>
          </a:prstGeom>
        </p:spPr>
      </p:pic>
    </p:spTree>
    <p:extLst>
      <p:ext uri="{BB962C8B-B14F-4D97-AF65-F5344CB8AC3E}">
        <p14:creationId xmlns:p14="http://schemas.microsoft.com/office/powerpoint/2010/main" val="2830250828"/>
      </p:ext>
    </p:extLst>
  </p:cSld>
  <p:clrMapOvr>
    <a:masterClrMapping/>
  </p:clrMapOvr>
  <p:transition spd="slow">
    <p:push/>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2_Úvodní snímek">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799" y="3020315"/>
            <a:ext cx="7772400" cy="893479"/>
          </a:xfrm>
        </p:spPr>
        <p:txBody>
          <a:bodyPr anchor="b">
            <a:normAutofit/>
          </a:bodyPr>
          <a:lstStyle>
            <a:lvl1pPr algn="ctr">
              <a:defRPr sz="5000" b="1">
                <a:solidFill>
                  <a:srgbClr val="1D71B8"/>
                </a:solidFill>
              </a:defRPr>
            </a:lvl1pPr>
          </a:lstStyle>
          <a:p>
            <a:r>
              <a:rPr lang="cs-CZ" dirty="0"/>
              <a:t>Kontakt</a:t>
            </a:r>
            <a:endParaRPr lang="en-US" dirty="0"/>
          </a:p>
        </p:txBody>
      </p:sp>
      <p:sp>
        <p:nvSpPr>
          <p:cNvPr id="3" name="Subtitle 2"/>
          <p:cNvSpPr>
            <a:spLocks noGrp="1"/>
          </p:cNvSpPr>
          <p:nvPr>
            <p:ph type="subTitle" idx="1" hasCustomPrompt="1"/>
          </p:nvPr>
        </p:nvSpPr>
        <p:spPr>
          <a:xfrm>
            <a:off x="1142998" y="4074603"/>
            <a:ext cx="6858000" cy="1548944"/>
          </a:xfrm>
        </p:spPr>
        <p:txBody>
          <a:bodyPr>
            <a:noAutofit/>
          </a:bodyPr>
          <a:lstStyle>
            <a:lvl1pPr marL="0" indent="0" algn="ctr">
              <a:buNone/>
              <a:defRPr sz="1500">
                <a:solidFill>
                  <a:srgbClr val="4C4C4C"/>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dirty="0"/>
              <a:t>Jméno Příjmení</a:t>
            </a:r>
          </a:p>
          <a:p>
            <a:r>
              <a:rPr lang="cs-CZ" dirty="0"/>
              <a:t>Funkce</a:t>
            </a:r>
          </a:p>
          <a:p>
            <a:r>
              <a:rPr lang="cs-CZ" dirty="0"/>
              <a:t>E-mail</a:t>
            </a:r>
          </a:p>
          <a:p>
            <a:r>
              <a:rPr lang="cs-CZ" dirty="0"/>
              <a:t>+420 XXX XXX XXX</a:t>
            </a:r>
            <a:endParaRPr lang="en-US" dirty="0"/>
          </a:p>
        </p:txBody>
      </p:sp>
      <p:sp>
        <p:nvSpPr>
          <p:cNvPr id="4" name="Date Placeholder 3"/>
          <p:cNvSpPr>
            <a:spLocks noGrp="1"/>
          </p:cNvSpPr>
          <p:nvPr>
            <p:ph type="dt" sz="half" idx="10"/>
          </p:nvPr>
        </p:nvSpPr>
        <p:spPr/>
        <p:txBody>
          <a:bodyPr/>
          <a:lstStyle/>
          <a:p>
            <a:fld id="{CD09803C-109F-484A-83D6-FFACFBED6390}" type="datetimeFigureOut">
              <a:rPr lang="cs-CZ" smtClean="0"/>
              <a:t>23.10.2020</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FDE5F6C0-4E17-4BB5-911A-51F62883F08C}" type="slidenum">
              <a:rPr lang="cs-CZ" smtClean="0"/>
              <a:t>‹#›</a:t>
            </a:fld>
            <a:endParaRPr lang="cs-CZ"/>
          </a:p>
        </p:txBody>
      </p:sp>
      <p:pic>
        <p:nvPicPr>
          <p:cNvPr id="11" name="Obrázek 7">
            <a:extLst>
              <a:ext uri="{FF2B5EF4-FFF2-40B4-BE49-F238E27FC236}">
                <a16:creationId xmlns:a16="http://schemas.microsoft.com/office/drawing/2014/main" id="{BAB8336E-6ABE-9148-9775-A721FB383123}"/>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3409574" y="695469"/>
            <a:ext cx="2324847" cy="2324847"/>
          </a:xfrm>
          <a:prstGeom prst="rect">
            <a:avLst/>
          </a:prstGeom>
        </p:spPr>
      </p:pic>
      <p:pic>
        <p:nvPicPr>
          <p:cNvPr id="12" name="Obrázek 9">
            <a:extLst>
              <a:ext uri="{FF2B5EF4-FFF2-40B4-BE49-F238E27FC236}">
                <a16:creationId xmlns:a16="http://schemas.microsoft.com/office/drawing/2014/main" id="{728AF299-707A-414A-8E96-F69363FCD1DA}"/>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634919" y="5986057"/>
            <a:ext cx="3874162" cy="871942"/>
          </a:xfrm>
          <a:prstGeom prst="rect">
            <a:avLst/>
          </a:prstGeom>
        </p:spPr>
      </p:pic>
    </p:spTree>
    <p:extLst>
      <p:ext uri="{BB962C8B-B14F-4D97-AF65-F5344CB8AC3E}">
        <p14:creationId xmlns:p14="http://schemas.microsoft.com/office/powerpoint/2010/main" val="1033455222"/>
      </p:ext>
    </p:extLst>
  </p:cSld>
  <p:clrMapOvr>
    <a:masterClrMapping/>
  </p:clrMapOvr>
  <p:transition spd="slow">
    <p:push/>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rgbClr val="4C4C4C"/>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lvl1pPr>
              <a:defRPr>
                <a:solidFill>
                  <a:srgbClr val="4C4C4C"/>
                </a:solidFill>
              </a:defRPr>
            </a:lvl1pPr>
          </a:lstStyle>
          <a:p>
            <a:fld id="{CD09803C-109F-484A-83D6-FFACFBED6390}" type="datetimeFigureOut">
              <a:rPr lang="cs-CZ" smtClean="0"/>
              <a:pPr/>
              <a:t>23.10.2020</a:t>
            </a:fld>
            <a:endParaRPr lang="cs-CZ"/>
          </a:p>
        </p:txBody>
      </p:sp>
      <p:sp>
        <p:nvSpPr>
          <p:cNvPr id="5" name="Footer Placeholder 4"/>
          <p:cNvSpPr>
            <a:spLocks noGrp="1"/>
          </p:cNvSpPr>
          <p:nvPr>
            <p:ph type="ftr" sz="quarter" idx="11"/>
          </p:nvPr>
        </p:nvSpPr>
        <p:spPr/>
        <p:txBody>
          <a:bodyPr/>
          <a:lstStyle>
            <a:lvl1pPr>
              <a:defRPr>
                <a:solidFill>
                  <a:srgbClr val="4C4C4C"/>
                </a:solidFill>
              </a:defRPr>
            </a:lvl1pPr>
          </a:lstStyle>
          <a:p>
            <a:endParaRPr lang="cs-CZ"/>
          </a:p>
        </p:txBody>
      </p:sp>
      <p:sp>
        <p:nvSpPr>
          <p:cNvPr id="6" name="Slide Number Placeholder 5"/>
          <p:cNvSpPr>
            <a:spLocks noGrp="1"/>
          </p:cNvSpPr>
          <p:nvPr>
            <p:ph type="sldNum" sz="quarter" idx="12"/>
          </p:nvPr>
        </p:nvSpPr>
        <p:spPr/>
        <p:txBody>
          <a:bodyPr/>
          <a:lstStyle>
            <a:lvl1pPr>
              <a:defRPr>
                <a:solidFill>
                  <a:srgbClr val="4C4C4C"/>
                </a:solidFill>
              </a:defRPr>
            </a:lvl1pPr>
          </a:lstStyle>
          <a:p>
            <a:fld id="{FDE5F6C0-4E17-4BB5-911A-51F62883F08C}" type="slidenum">
              <a:rPr lang="cs-CZ" smtClean="0"/>
              <a:pPr/>
              <a:t>‹#›</a:t>
            </a:fld>
            <a:endParaRPr lang="cs-CZ"/>
          </a:p>
        </p:txBody>
      </p:sp>
      <p:pic>
        <p:nvPicPr>
          <p:cNvPr id="9" name="Obrázek 7">
            <a:extLst>
              <a:ext uri="{FF2B5EF4-FFF2-40B4-BE49-F238E27FC236}">
                <a16:creationId xmlns:a16="http://schemas.microsoft.com/office/drawing/2014/main" id="{CDD3CD2B-6111-3B4C-986A-6BB7D65A0420}"/>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2625644" y="6021011"/>
            <a:ext cx="3892711" cy="876117"/>
          </a:xfrm>
          <a:prstGeom prst="rect">
            <a:avLst/>
          </a:prstGeom>
        </p:spPr>
      </p:pic>
    </p:spTree>
    <p:extLst>
      <p:ext uri="{BB962C8B-B14F-4D97-AF65-F5344CB8AC3E}">
        <p14:creationId xmlns:p14="http://schemas.microsoft.com/office/powerpoint/2010/main" val="968015837"/>
      </p:ext>
    </p:extLst>
  </p:cSld>
  <p:clrMapOvr>
    <a:masterClrMapping/>
  </p:clrMapOvr>
  <p:transition spd="slow">
    <p:push/>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460499"/>
          </a:xfrm>
        </p:spPr>
        <p:txBody>
          <a:bodyPr/>
          <a:lstStyle/>
          <a:p>
            <a:r>
              <a:rPr lang="en-GB"/>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lvl1pPr>
              <a:defRPr>
                <a:solidFill>
                  <a:srgbClr val="4C4C4C"/>
                </a:solidFill>
              </a:defRPr>
            </a:lvl1pPr>
            <a:lvl2pPr>
              <a:defRPr>
                <a:solidFill>
                  <a:srgbClr val="4C4C4C"/>
                </a:solidFill>
              </a:defRPr>
            </a:lvl2pPr>
            <a:lvl3pPr>
              <a:defRPr>
                <a:solidFill>
                  <a:srgbClr val="4C4C4C"/>
                </a:solidFill>
              </a:defRPr>
            </a:lvl3pPr>
            <a:lvl4pPr>
              <a:defRPr>
                <a:solidFill>
                  <a:srgbClr val="4C4C4C"/>
                </a:solidFill>
              </a:defRPr>
            </a:lvl4pPr>
            <a:lvl5pPr>
              <a:defRPr>
                <a:solidFill>
                  <a:srgbClr val="4C4C4C"/>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lvl1pPr>
              <a:defRPr>
                <a:solidFill>
                  <a:srgbClr val="4C4C4C"/>
                </a:solidFill>
              </a:defRPr>
            </a:lvl1pPr>
            <a:lvl2pPr>
              <a:defRPr>
                <a:solidFill>
                  <a:srgbClr val="4C4C4C"/>
                </a:solidFill>
              </a:defRPr>
            </a:lvl2pPr>
            <a:lvl3pPr>
              <a:defRPr>
                <a:solidFill>
                  <a:srgbClr val="4C4C4C"/>
                </a:solidFill>
              </a:defRPr>
            </a:lvl3pPr>
            <a:lvl4pPr>
              <a:defRPr>
                <a:solidFill>
                  <a:srgbClr val="4C4C4C"/>
                </a:solidFill>
              </a:defRPr>
            </a:lvl4pPr>
            <a:lvl5pPr>
              <a:defRPr>
                <a:solidFill>
                  <a:srgbClr val="4C4C4C"/>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lvl1pPr>
              <a:defRPr>
                <a:solidFill>
                  <a:srgbClr val="4C4C4C"/>
                </a:solidFill>
              </a:defRPr>
            </a:lvl1pPr>
          </a:lstStyle>
          <a:p>
            <a:fld id="{CD09803C-109F-484A-83D6-FFACFBED6390}" type="datetimeFigureOut">
              <a:rPr lang="cs-CZ" smtClean="0"/>
              <a:pPr/>
              <a:t>23.10.2020</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lvl1pPr>
              <a:defRPr>
                <a:solidFill>
                  <a:srgbClr val="4C4C4C"/>
                </a:solidFill>
              </a:defRPr>
            </a:lvl1pPr>
          </a:lstStyle>
          <a:p>
            <a:fld id="{FDE5F6C0-4E17-4BB5-911A-51F62883F08C}" type="slidenum">
              <a:rPr lang="cs-CZ" smtClean="0"/>
              <a:pPr/>
              <a:t>‹#›</a:t>
            </a:fld>
            <a:endParaRPr lang="cs-CZ"/>
          </a:p>
        </p:txBody>
      </p:sp>
      <p:pic>
        <p:nvPicPr>
          <p:cNvPr id="9" name="Obrázek 7">
            <a:extLst>
              <a:ext uri="{FF2B5EF4-FFF2-40B4-BE49-F238E27FC236}">
                <a16:creationId xmlns:a16="http://schemas.microsoft.com/office/drawing/2014/main" id="{38657F82-C1C0-1B49-B7E1-A0336AD3717C}"/>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2625644" y="6021011"/>
            <a:ext cx="3892711" cy="876117"/>
          </a:xfrm>
          <a:prstGeom prst="rect">
            <a:avLst/>
          </a:prstGeom>
        </p:spPr>
      </p:pic>
    </p:spTree>
    <p:extLst>
      <p:ext uri="{BB962C8B-B14F-4D97-AF65-F5344CB8AC3E}">
        <p14:creationId xmlns:p14="http://schemas.microsoft.com/office/powerpoint/2010/main" val="1997808710"/>
      </p:ext>
    </p:extLst>
  </p:cSld>
  <p:clrMapOvr>
    <a:masterClrMapping/>
  </p:clrMapOvr>
  <p:transition spd="slow">
    <p:push/>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451721"/>
          </a:xfrm>
        </p:spPr>
        <p:txBody>
          <a:bodyPr/>
          <a:lstStyle/>
          <a:p>
            <a:r>
              <a:rPr lang="en-GB"/>
              <a:t>Click to edit Master title style</a:t>
            </a:r>
            <a:endParaRPr lang="en-US" dirty="0"/>
          </a:p>
        </p:txBody>
      </p:sp>
      <p:sp>
        <p:nvSpPr>
          <p:cNvPr id="3" name="Text Placeholder 2"/>
          <p:cNvSpPr>
            <a:spLocks noGrp="1"/>
          </p:cNvSpPr>
          <p:nvPr>
            <p:ph type="body" idx="1"/>
          </p:nvPr>
        </p:nvSpPr>
        <p:spPr>
          <a:xfrm>
            <a:off x="629842" y="1981223"/>
            <a:ext cx="3868340" cy="823912"/>
          </a:xfrm>
        </p:spPr>
        <p:txBody>
          <a:bodyPr anchor="b"/>
          <a:lstStyle>
            <a:lvl1pPr marL="0" indent="0">
              <a:buNone/>
              <a:defRPr sz="2400" b="1">
                <a:solidFill>
                  <a:srgbClr val="4C4C4C"/>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29842" y="2981465"/>
            <a:ext cx="3868340" cy="3070972"/>
          </a:xfrm>
        </p:spPr>
        <p:txBody>
          <a:bodyPr/>
          <a:lstStyle>
            <a:lvl1pPr>
              <a:defRPr>
                <a:solidFill>
                  <a:srgbClr val="4C4C4C"/>
                </a:solidFill>
              </a:defRPr>
            </a:lvl1pPr>
            <a:lvl2pPr>
              <a:defRPr>
                <a:solidFill>
                  <a:srgbClr val="4C4C4C"/>
                </a:solidFill>
              </a:defRPr>
            </a:lvl2pPr>
            <a:lvl3pPr>
              <a:defRPr>
                <a:solidFill>
                  <a:srgbClr val="4C4C4C"/>
                </a:solidFill>
              </a:defRPr>
            </a:lvl3pPr>
            <a:lvl4pPr>
              <a:defRPr>
                <a:solidFill>
                  <a:srgbClr val="4C4C4C"/>
                </a:solidFill>
              </a:defRPr>
            </a:lvl4pPr>
            <a:lvl5pPr>
              <a:defRPr>
                <a:solidFill>
                  <a:srgbClr val="4C4C4C"/>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629150" y="1981223"/>
            <a:ext cx="3887391" cy="823912"/>
          </a:xfrm>
        </p:spPr>
        <p:txBody>
          <a:bodyPr anchor="b"/>
          <a:lstStyle>
            <a:lvl1pPr marL="0" indent="0">
              <a:buNone/>
              <a:defRPr sz="2400" b="1">
                <a:solidFill>
                  <a:srgbClr val="4C4C4C"/>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29150" y="2981465"/>
            <a:ext cx="3887391" cy="3070972"/>
          </a:xfrm>
        </p:spPr>
        <p:txBody>
          <a:bodyPr/>
          <a:lstStyle>
            <a:lvl1pPr>
              <a:defRPr>
                <a:solidFill>
                  <a:srgbClr val="4C4C4C"/>
                </a:solidFill>
              </a:defRPr>
            </a:lvl1pPr>
            <a:lvl2pPr>
              <a:defRPr>
                <a:solidFill>
                  <a:srgbClr val="4C4C4C"/>
                </a:solidFill>
              </a:defRPr>
            </a:lvl2pPr>
            <a:lvl3pPr>
              <a:defRPr>
                <a:solidFill>
                  <a:srgbClr val="4C4C4C"/>
                </a:solidFill>
              </a:defRPr>
            </a:lvl3pPr>
            <a:lvl4pPr>
              <a:defRPr>
                <a:solidFill>
                  <a:srgbClr val="4C4C4C"/>
                </a:solidFill>
              </a:defRPr>
            </a:lvl4pPr>
            <a:lvl5pPr>
              <a:defRPr>
                <a:solidFill>
                  <a:srgbClr val="4C4C4C"/>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lvl1pPr>
              <a:defRPr>
                <a:solidFill>
                  <a:srgbClr val="4C4C4C"/>
                </a:solidFill>
              </a:defRPr>
            </a:lvl1pPr>
          </a:lstStyle>
          <a:p>
            <a:fld id="{CD09803C-109F-484A-83D6-FFACFBED6390}" type="datetimeFigureOut">
              <a:rPr lang="cs-CZ" smtClean="0"/>
              <a:pPr/>
              <a:t>23.10.2020</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lvl1pPr>
              <a:defRPr>
                <a:solidFill>
                  <a:srgbClr val="4C4C4C"/>
                </a:solidFill>
              </a:defRPr>
            </a:lvl1pPr>
          </a:lstStyle>
          <a:p>
            <a:fld id="{FDE5F6C0-4E17-4BB5-911A-51F62883F08C}" type="slidenum">
              <a:rPr lang="cs-CZ" smtClean="0"/>
              <a:pPr/>
              <a:t>‹#›</a:t>
            </a:fld>
            <a:endParaRPr lang="cs-CZ"/>
          </a:p>
        </p:txBody>
      </p:sp>
      <p:pic>
        <p:nvPicPr>
          <p:cNvPr id="11" name="Obrázek 7">
            <a:extLst>
              <a:ext uri="{FF2B5EF4-FFF2-40B4-BE49-F238E27FC236}">
                <a16:creationId xmlns:a16="http://schemas.microsoft.com/office/drawing/2014/main" id="{5CA2F929-7DE9-FB44-8205-60DE30239951}"/>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2625644" y="6021011"/>
            <a:ext cx="3892711" cy="876117"/>
          </a:xfrm>
          <a:prstGeom prst="rect">
            <a:avLst/>
          </a:prstGeom>
        </p:spPr>
      </p:pic>
    </p:spTree>
    <p:extLst>
      <p:ext uri="{BB962C8B-B14F-4D97-AF65-F5344CB8AC3E}">
        <p14:creationId xmlns:p14="http://schemas.microsoft.com/office/powerpoint/2010/main" val="2879954642"/>
      </p:ext>
    </p:extLst>
  </p:cSld>
  <p:clrMapOvr>
    <a:masterClrMapping/>
  </p:clrMapOvr>
  <p:transition spd="slow">
    <p:push/>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CD09803C-109F-484A-83D6-FFACFBED6390}" type="datetimeFigureOut">
              <a:rPr lang="cs-CZ" smtClean="0"/>
              <a:pPr/>
              <a:t>23.10.2020</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FDE5F6C0-4E17-4BB5-911A-51F62883F08C}" type="slidenum">
              <a:rPr lang="cs-CZ" smtClean="0"/>
              <a:pPr/>
              <a:t>‹#›</a:t>
            </a:fld>
            <a:endParaRPr lang="cs-CZ"/>
          </a:p>
        </p:txBody>
      </p:sp>
      <p:pic>
        <p:nvPicPr>
          <p:cNvPr id="7" name="Obrázek 7">
            <a:extLst>
              <a:ext uri="{FF2B5EF4-FFF2-40B4-BE49-F238E27FC236}">
                <a16:creationId xmlns:a16="http://schemas.microsoft.com/office/drawing/2014/main" id="{A558BC38-68C5-B64D-8D19-ECDDAA12CD28}"/>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2625644" y="6021011"/>
            <a:ext cx="3892711" cy="876117"/>
          </a:xfrm>
          <a:prstGeom prst="rect">
            <a:avLst/>
          </a:prstGeom>
        </p:spPr>
      </p:pic>
    </p:spTree>
    <p:extLst>
      <p:ext uri="{BB962C8B-B14F-4D97-AF65-F5344CB8AC3E}">
        <p14:creationId xmlns:p14="http://schemas.microsoft.com/office/powerpoint/2010/main" val="953711917"/>
      </p:ext>
    </p:extLst>
  </p:cSld>
  <p:clrMapOvr>
    <a:masterClrMapping/>
  </p:clrMapOvr>
  <p:transition spd="slow">
    <p:push/>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09803C-109F-484A-83D6-FFACFBED6390}" type="datetimeFigureOut">
              <a:rPr lang="cs-CZ" smtClean="0"/>
              <a:t>23.10.2020</a:t>
            </a:fld>
            <a:endParaRPr lang="cs-CZ" dirty="0"/>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FDE5F6C0-4E17-4BB5-911A-51F62883F08C}" type="slidenum">
              <a:rPr lang="cs-CZ" smtClean="0"/>
              <a:t>‹#›</a:t>
            </a:fld>
            <a:endParaRPr lang="cs-CZ"/>
          </a:p>
        </p:txBody>
      </p:sp>
      <p:pic>
        <p:nvPicPr>
          <p:cNvPr id="6" name="Obrázek 7">
            <a:extLst>
              <a:ext uri="{FF2B5EF4-FFF2-40B4-BE49-F238E27FC236}">
                <a16:creationId xmlns:a16="http://schemas.microsoft.com/office/drawing/2014/main" id="{4E585451-76B5-7A41-AE3E-1D80BA01D6D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2625644" y="6021011"/>
            <a:ext cx="3892711" cy="876117"/>
          </a:xfrm>
          <a:prstGeom prst="rect">
            <a:avLst/>
          </a:prstGeom>
        </p:spPr>
      </p:pic>
    </p:spTree>
    <p:extLst>
      <p:ext uri="{BB962C8B-B14F-4D97-AF65-F5344CB8AC3E}">
        <p14:creationId xmlns:p14="http://schemas.microsoft.com/office/powerpoint/2010/main" val="3701602204"/>
      </p:ext>
    </p:extLst>
  </p:cSld>
  <p:clrMapOvr>
    <a:masterClrMapping/>
  </p:clrMapOvr>
  <p:transition spd="slow">
    <p:push/>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 name="Obrázek 9">
            <a:extLst>
              <a:ext uri="{FF2B5EF4-FFF2-40B4-BE49-F238E27FC236}">
                <a16:creationId xmlns:a16="http://schemas.microsoft.com/office/drawing/2014/main" id="{5EB521AB-0A28-6B44-8E85-5B876EDAA722}"/>
              </a:ext>
            </a:extLst>
          </p:cNvPr>
          <p:cNvPicPr>
            <a:picLocks noChangeAspect="1"/>
          </p:cNvPicPr>
          <p:nvPr/>
        </p:nvPicPr>
        <p:blipFill>
          <a:blip r:embed="rId15">
            <a:extLst>
              <a:ext uri="{28A0092B-C50C-407E-A947-70E740481C1C}">
                <a14:useLocalDpi xmlns:a14="http://schemas.microsoft.com/office/drawing/2010/main" val="0"/>
              </a:ext>
            </a:extLst>
          </a:blip>
          <a:srcRect/>
          <a:stretch/>
        </p:blipFill>
        <p:spPr>
          <a:xfrm>
            <a:off x="0" y="0"/>
            <a:ext cx="9144000" cy="6858000"/>
          </a:xfrm>
          <a:prstGeom prst="rect">
            <a:avLst/>
          </a:prstGeom>
        </p:spPr>
      </p:pic>
      <p:sp>
        <p:nvSpPr>
          <p:cNvPr id="2" name="Title Placeholder 1"/>
          <p:cNvSpPr>
            <a:spLocks noGrp="1"/>
          </p:cNvSpPr>
          <p:nvPr>
            <p:ph type="title"/>
          </p:nvPr>
        </p:nvSpPr>
        <p:spPr>
          <a:xfrm>
            <a:off x="628650" y="365126"/>
            <a:ext cx="7863494" cy="1460498"/>
          </a:xfrm>
          <a:prstGeom prst="rect">
            <a:avLst/>
          </a:prstGeom>
        </p:spPr>
        <p:txBody>
          <a:bodyPr vert="horz" lIns="91440" tIns="45720" rIns="91440" bIns="45720" rtlCol="0" anchor="ctr">
            <a:normAutofit/>
          </a:bodyPr>
          <a:lstStyle/>
          <a:p>
            <a:r>
              <a:rPr lang="cs-CZ" dirty="0"/>
              <a:t>Kliknutím lze upravit styl.</a:t>
            </a:r>
            <a:endParaRPr lang="en-US" dirty="0"/>
          </a:p>
        </p:txBody>
      </p:sp>
      <p:sp>
        <p:nvSpPr>
          <p:cNvPr id="3" name="Text Placeholder 2"/>
          <p:cNvSpPr>
            <a:spLocks noGrp="1"/>
          </p:cNvSpPr>
          <p:nvPr>
            <p:ph type="body" idx="1"/>
          </p:nvPr>
        </p:nvSpPr>
        <p:spPr>
          <a:xfrm>
            <a:off x="628650" y="1960281"/>
            <a:ext cx="7863494" cy="4099859"/>
          </a:xfrm>
          <a:prstGeom prst="rect">
            <a:avLst/>
          </a:prstGeom>
        </p:spPr>
        <p:txBody>
          <a:bodyPr vert="horz" lIns="91440" tIns="45720" rIns="91440" bIns="45720" rtlCol="0">
            <a:normAutofit/>
          </a:body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endParaRPr lang="en-US" dirty="0"/>
          </a:p>
        </p:txBody>
      </p:sp>
      <p:sp>
        <p:nvSpPr>
          <p:cNvPr id="4" name="Date Placeholder 3"/>
          <p:cNvSpPr>
            <a:spLocks noGrp="1"/>
          </p:cNvSpPr>
          <p:nvPr>
            <p:ph type="dt" sz="half" idx="2"/>
          </p:nvPr>
        </p:nvSpPr>
        <p:spPr>
          <a:xfrm>
            <a:off x="628650" y="6060140"/>
            <a:ext cx="2057400" cy="797859"/>
          </a:xfrm>
          <a:prstGeom prst="rect">
            <a:avLst/>
          </a:prstGeom>
        </p:spPr>
        <p:txBody>
          <a:bodyPr vert="horz" lIns="91440" tIns="45720" rIns="91440" bIns="45720" rtlCol="0" anchor="ctr"/>
          <a:lstStyle>
            <a:lvl1pPr algn="l">
              <a:defRPr sz="1200">
                <a:solidFill>
                  <a:srgbClr val="4C4C4C"/>
                </a:solidFill>
                <a:latin typeface="Arial" panose="020B0604020202020204" pitchFamily="34" charset="0"/>
                <a:cs typeface="Arial" panose="020B0604020202020204" pitchFamily="34" charset="0"/>
              </a:defRPr>
            </a:lvl1pPr>
          </a:lstStyle>
          <a:p>
            <a:fld id="{CD09803C-109F-484A-83D6-FFACFBED6390}" type="datetimeFigureOut">
              <a:rPr lang="cs-CZ" smtClean="0"/>
              <a:pPr/>
              <a:t>23.10.2020</a:t>
            </a:fld>
            <a:endParaRPr lang="cs-CZ"/>
          </a:p>
        </p:txBody>
      </p:sp>
      <p:sp>
        <p:nvSpPr>
          <p:cNvPr id="5" name="Footer Placeholder 4"/>
          <p:cNvSpPr>
            <a:spLocks noGrp="1"/>
          </p:cNvSpPr>
          <p:nvPr>
            <p:ph type="ftr" sz="quarter" idx="3"/>
          </p:nvPr>
        </p:nvSpPr>
        <p:spPr>
          <a:xfrm>
            <a:off x="3028950" y="6060140"/>
            <a:ext cx="3086100" cy="797859"/>
          </a:xfrm>
          <a:prstGeom prst="rect">
            <a:avLst/>
          </a:prstGeom>
        </p:spPr>
        <p:txBody>
          <a:bodyPr vert="horz" lIns="91440" tIns="45720" rIns="91440" bIns="45720" rtlCol="0" anchor="ctr"/>
          <a:lstStyle>
            <a:lvl1pPr algn="ctr">
              <a:defRPr sz="1200">
                <a:solidFill>
                  <a:srgbClr val="4C4C4C"/>
                </a:solidFill>
                <a:latin typeface="Arial" panose="020B0604020202020204" pitchFamily="34" charset="0"/>
                <a:cs typeface="Arial" panose="020B0604020202020204" pitchFamily="34" charset="0"/>
              </a:defRPr>
            </a:lvl1pPr>
          </a:lstStyle>
          <a:p>
            <a:endParaRPr lang="cs-CZ"/>
          </a:p>
        </p:txBody>
      </p:sp>
      <p:sp>
        <p:nvSpPr>
          <p:cNvPr id="6" name="Slide Number Placeholder 5"/>
          <p:cNvSpPr>
            <a:spLocks noGrp="1"/>
          </p:cNvSpPr>
          <p:nvPr>
            <p:ph type="sldNum" sz="quarter" idx="4"/>
          </p:nvPr>
        </p:nvSpPr>
        <p:spPr>
          <a:xfrm>
            <a:off x="6457950" y="6060140"/>
            <a:ext cx="2057400" cy="797859"/>
          </a:xfrm>
          <a:prstGeom prst="rect">
            <a:avLst/>
          </a:prstGeom>
        </p:spPr>
        <p:txBody>
          <a:bodyPr vert="horz" lIns="91440" tIns="45720" rIns="91440" bIns="45720" rtlCol="0" anchor="ctr"/>
          <a:lstStyle>
            <a:lvl1pPr algn="r">
              <a:defRPr sz="1200">
                <a:solidFill>
                  <a:srgbClr val="4C4C4C"/>
                </a:solidFill>
                <a:latin typeface="Arial" panose="020B0604020202020204" pitchFamily="34" charset="0"/>
                <a:cs typeface="Arial" panose="020B0604020202020204" pitchFamily="34" charset="0"/>
              </a:defRPr>
            </a:lvl1pPr>
          </a:lstStyle>
          <a:p>
            <a:fld id="{FDE5F6C0-4E17-4BB5-911A-51F62883F08C}" type="slidenum">
              <a:rPr lang="cs-CZ" smtClean="0"/>
              <a:pPr/>
              <a:t>‹#›</a:t>
            </a:fld>
            <a:endParaRPr lang="cs-CZ"/>
          </a:p>
        </p:txBody>
      </p:sp>
    </p:spTree>
    <p:extLst>
      <p:ext uri="{BB962C8B-B14F-4D97-AF65-F5344CB8AC3E}">
        <p14:creationId xmlns:p14="http://schemas.microsoft.com/office/powerpoint/2010/main" val="3519424588"/>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 id="2147483687" r:id="rId13"/>
  </p:sldLayoutIdLst>
  <p:transition spd="slow">
    <p:push/>
  </p:transition>
  <p:txStyles>
    <p:titleStyle>
      <a:lvl1pPr algn="l" defTabSz="914400" rtl="0" eaLnBrk="1" latinLnBrk="0" hangingPunct="1">
        <a:lnSpc>
          <a:spcPct val="90000"/>
        </a:lnSpc>
        <a:spcBef>
          <a:spcPct val="0"/>
        </a:spcBef>
        <a:buNone/>
        <a:defRPr sz="2800" kern="1200">
          <a:solidFill>
            <a:srgbClr val="1D71B8"/>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rgbClr val="1D71B8"/>
        </a:buClr>
        <a:buFont typeface="Arial" panose="020B0604020202020204" pitchFamily="34" charset="0"/>
        <a:buChar char="•"/>
        <a:defRPr sz="1500" kern="1200">
          <a:solidFill>
            <a:srgbClr val="4C4C4C"/>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rgbClr val="1D71B8"/>
        </a:buClr>
        <a:buFont typeface="Arial" panose="020B0604020202020204" pitchFamily="34" charset="0"/>
        <a:buChar char="•"/>
        <a:defRPr sz="1500" kern="1200">
          <a:solidFill>
            <a:srgbClr val="4C4C4C"/>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rgbClr val="1D71B8"/>
        </a:buClr>
        <a:buFont typeface="Arial" panose="020B0604020202020204" pitchFamily="34" charset="0"/>
        <a:buChar char="•"/>
        <a:defRPr sz="1500" kern="1200">
          <a:solidFill>
            <a:srgbClr val="4C4C4C"/>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rgbClr val="1D71B8"/>
        </a:buClr>
        <a:buFont typeface="Arial" panose="020B0604020202020204" pitchFamily="34" charset="0"/>
        <a:buChar char="•"/>
        <a:defRPr sz="1500" kern="1200">
          <a:solidFill>
            <a:srgbClr val="4C4C4C"/>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rgbClr val="1D71B8"/>
        </a:buClr>
        <a:buFont typeface="Arial" panose="020B0604020202020204" pitchFamily="34" charset="0"/>
        <a:buChar char="•"/>
        <a:defRPr sz="1500" kern="1200">
          <a:solidFill>
            <a:srgbClr val="4C4C4C"/>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hyperlink" Target="https://irop.mmr.cz/cs/irop-2021-2027/dokumenty" TargetMode="Externa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hyperlink" Target="https://irop.mmr.cz/cs/irop-2021-2027/roadshow-irop" TargetMode="Externa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Nadpis 3">
            <a:extLst>
              <a:ext uri="{FF2B5EF4-FFF2-40B4-BE49-F238E27FC236}">
                <a16:creationId xmlns:a16="http://schemas.microsoft.com/office/drawing/2014/main" id="{08C5FD0E-C1D2-FF4A-998E-2079AD2D4CA7}"/>
              </a:ext>
            </a:extLst>
          </p:cNvPr>
          <p:cNvSpPr>
            <a:spLocks noGrp="1"/>
          </p:cNvSpPr>
          <p:nvPr>
            <p:ph type="ctrTitle"/>
          </p:nvPr>
        </p:nvSpPr>
        <p:spPr>
          <a:xfrm>
            <a:off x="685800" y="3516071"/>
            <a:ext cx="7772400" cy="988226"/>
          </a:xfrm>
        </p:spPr>
        <p:txBody>
          <a:bodyPr anchor="ctr">
            <a:noAutofit/>
          </a:bodyPr>
          <a:lstStyle/>
          <a:p>
            <a:r>
              <a:rPr lang="cs-CZ" sz="2800" b="1" dirty="0"/>
              <a:t>14. </a:t>
            </a:r>
            <a:r>
              <a:rPr lang="cs-CZ" sz="2800" b="1" dirty="0" smtClean="0"/>
              <a:t>Videokonferenční jednání Monitorovacího výboru </a:t>
            </a:r>
            <a:r>
              <a:rPr lang="cs-CZ" sz="2800" b="1" dirty="0"/>
              <a:t>IROP </a:t>
            </a:r>
          </a:p>
        </p:txBody>
      </p:sp>
      <p:sp>
        <p:nvSpPr>
          <p:cNvPr id="11" name="TextovéPole 5">
            <a:extLst>
              <a:ext uri="{FF2B5EF4-FFF2-40B4-BE49-F238E27FC236}">
                <a16:creationId xmlns:a16="http://schemas.microsoft.com/office/drawing/2014/main" id="{EC7820B1-DF86-AD48-B3D5-4BECF6BF0D1D}"/>
              </a:ext>
            </a:extLst>
          </p:cNvPr>
          <p:cNvSpPr txBox="1"/>
          <p:nvPr/>
        </p:nvSpPr>
        <p:spPr>
          <a:xfrm>
            <a:off x="3226266" y="5281345"/>
            <a:ext cx="2691468" cy="307777"/>
          </a:xfrm>
          <a:prstGeom prst="rect">
            <a:avLst/>
          </a:prstGeom>
          <a:noFill/>
        </p:spPr>
        <p:txBody>
          <a:bodyPr wrap="square" rtlCol="0" anchor="ctr">
            <a:spAutoFit/>
          </a:bodyPr>
          <a:lstStyle/>
          <a:p>
            <a:pPr algn="ctr"/>
            <a:r>
              <a:rPr lang="cs-CZ" sz="1400" dirty="0">
                <a:solidFill>
                  <a:schemeClr val="tx1">
                    <a:lumMod val="75000"/>
                    <a:lumOff val="25000"/>
                  </a:schemeClr>
                </a:solidFill>
                <a:latin typeface="Arial" panose="020B0604020202020204" pitchFamily="34" charset="0"/>
                <a:cs typeface="Arial" panose="020B0604020202020204" pitchFamily="34" charset="0"/>
              </a:rPr>
              <a:t>Datum: 23. 10. 2020</a:t>
            </a:r>
          </a:p>
        </p:txBody>
      </p:sp>
    </p:spTree>
    <p:extLst>
      <p:ext uri="{BB962C8B-B14F-4D97-AF65-F5344CB8AC3E}">
        <p14:creationId xmlns:p14="http://schemas.microsoft.com/office/powerpoint/2010/main" val="887487996"/>
      </p:ext>
    </p:extLst>
  </p:cSld>
  <p:clrMapOvr>
    <a:masterClrMapping/>
  </p:clrMapOvr>
  <p:transition spd="slow">
    <p:push/>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Vyhlášené a uzavřené výzvy</a:t>
            </a:r>
          </a:p>
        </p:txBody>
      </p:sp>
      <p:sp>
        <p:nvSpPr>
          <p:cNvPr id="3" name="Zástupný symbol pro obsah 2"/>
          <p:cNvSpPr>
            <a:spLocks noGrp="1"/>
          </p:cNvSpPr>
          <p:nvPr>
            <p:ph idx="1"/>
          </p:nvPr>
        </p:nvSpPr>
        <p:spPr/>
        <p:txBody>
          <a:bodyPr/>
          <a:lstStyle/>
          <a:p>
            <a:pPr marL="0" indent="0">
              <a:buNone/>
            </a:pPr>
            <a:r>
              <a:rPr lang="cs-CZ" sz="1600" b="1" dirty="0"/>
              <a:t>Vyhlášené výzvy ve sledovaném období </a:t>
            </a:r>
          </a:p>
          <a:p>
            <a:pPr marL="0" indent="0">
              <a:buNone/>
            </a:pPr>
            <a:endParaRPr lang="cs-CZ" sz="1600" b="1" dirty="0"/>
          </a:p>
          <a:p>
            <a:pPr marL="0" indent="0">
              <a:buNone/>
            </a:pPr>
            <a:endParaRPr lang="cs-CZ" sz="1600" b="1" dirty="0"/>
          </a:p>
          <a:p>
            <a:pPr marL="0" indent="0">
              <a:buNone/>
            </a:pPr>
            <a:endParaRPr lang="cs-CZ" sz="1600" b="1" dirty="0"/>
          </a:p>
          <a:p>
            <a:pPr marL="0" indent="0">
              <a:buNone/>
            </a:pPr>
            <a:endParaRPr lang="cs-CZ" sz="1600" b="1" dirty="0"/>
          </a:p>
          <a:p>
            <a:pPr marL="0" indent="0">
              <a:buNone/>
            </a:pPr>
            <a:endParaRPr lang="cs-CZ" sz="1600" b="1" dirty="0"/>
          </a:p>
          <a:p>
            <a:pPr marL="0" indent="0">
              <a:buNone/>
            </a:pPr>
            <a:endParaRPr lang="cs-CZ" sz="1600" b="1" dirty="0"/>
          </a:p>
          <a:p>
            <a:pPr marL="0" indent="0">
              <a:buNone/>
            </a:pPr>
            <a:r>
              <a:rPr lang="cs-CZ" sz="1600" b="1" dirty="0"/>
              <a:t>Uzavřené výzvy ve sledovaném období</a:t>
            </a:r>
          </a:p>
          <a:p>
            <a:r>
              <a:rPr lang="cs-CZ" sz="1600" b="1" dirty="0"/>
              <a:t>Ve sledovaném období nebyly uzavřeny žádné výzvy</a:t>
            </a:r>
          </a:p>
          <a:p>
            <a:pPr marL="0" indent="0">
              <a:buNone/>
            </a:pPr>
            <a:endParaRPr lang="cs-CZ" sz="1600" b="1" dirty="0"/>
          </a:p>
          <a:p>
            <a:endParaRPr lang="cs-CZ" dirty="0"/>
          </a:p>
        </p:txBody>
      </p:sp>
      <p:graphicFrame>
        <p:nvGraphicFramePr>
          <p:cNvPr id="5" name="Tabulka 4"/>
          <p:cNvGraphicFramePr>
            <a:graphicFrameLocks noGrp="1"/>
          </p:cNvGraphicFramePr>
          <p:nvPr>
            <p:extLst>
              <p:ext uri="{D42A27DB-BD31-4B8C-83A1-F6EECF244321}">
                <p14:modId xmlns:p14="http://schemas.microsoft.com/office/powerpoint/2010/main" val="1654200046"/>
              </p:ext>
            </p:extLst>
          </p:nvPr>
        </p:nvGraphicFramePr>
        <p:xfrm>
          <a:off x="628650" y="2479249"/>
          <a:ext cx="7863494" cy="1850455"/>
        </p:xfrm>
        <a:graphic>
          <a:graphicData uri="http://schemas.openxmlformats.org/drawingml/2006/table">
            <a:tbl>
              <a:tblPr/>
              <a:tblGrid>
                <a:gridCol w="806785">
                  <a:extLst>
                    <a:ext uri="{9D8B030D-6E8A-4147-A177-3AD203B41FA5}">
                      <a16:colId xmlns:a16="http://schemas.microsoft.com/office/drawing/2014/main" val="3069660949"/>
                    </a:ext>
                  </a:extLst>
                </a:gridCol>
                <a:gridCol w="5178870">
                  <a:extLst>
                    <a:ext uri="{9D8B030D-6E8A-4147-A177-3AD203B41FA5}">
                      <a16:colId xmlns:a16="http://schemas.microsoft.com/office/drawing/2014/main" val="3355240311"/>
                    </a:ext>
                  </a:extLst>
                </a:gridCol>
                <a:gridCol w="1877839">
                  <a:extLst>
                    <a:ext uri="{9D8B030D-6E8A-4147-A177-3AD203B41FA5}">
                      <a16:colId xmlns:a16="http://schemas.microsoft.com/office/drawing/2014/main" val="3296482843"/>
                    </a:ext>
                  </a:extLst>
                </a:gridCol>
              </a:tblGrid>
              <a:tr h="564583">
                <a:tc>
                  <a:txBody>
                    <a:bodyPr/>
                    <a:lstStyle/>
                    <a:p>
                      <a:pPr algn="ctr" fontAlgn="ctr">
                        <a:lnSpc>
                          <a:spcPct val="115000"/>
                        </a:lnSpc>
                        <a:spcAft>
                          <a:spcPts val="0"/>
                        </a:spcAft>
                      </a:pPr>
                      <a:r>
                        <a:rPr lang="cs-CZ" sz="1400" b="1" kern="1200" dirty="0">
                          <a:solidFill>
                            <a:srgbClr val="FFFFFF"/>
                          </a:solidFill>
                          <a:effectLst/>
                          <a:latin typeface="Arial" panose="020B0604020202020204" pitchFamily="34" charset="0"/>
                          <a:ea typeface="Times New Roman" panose="02020603050405020304" pitchFamily="18" charset="0"/>
                          <a:cs typeface="Arial" panose="020B0604020202020204" pitchFamily="34" charset="0"/>
                        </a:rPr>
                        <a:t>SC</a:t>
                      </a:r>
                      <a:endParaRPr lang="cs-CZ"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9525" marR="9525" marT="9525"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2C72B9"/>
                    </a:solidFill>
                  </a:tcPr>
                </a:tc>
                <a:tc>
                  <a:txBody>
                    <a:bodyPr/>
                    <a:lstStyle/>
                    <a:p>
                      <a:pPr algn="ctr" fontAlgn="ctr">
                        <a:lnSpc>
                          <a:spcPct val="115000"/>
                        </a:lnSpc>
                        <a:spcAft>
                          <a:spcPts val="0"/>
                        </a:spcAft>
                      </a:pPr>
                      <a:r>
                        <a:rPr lang="cs-CZ" sz="1400" b="1" kern="1200" dirty="0">
                          <a:solidFill>
                            <a:srgbClr val="FFFFFF"/>
                          </a:solidFill>
                          <a:effectLst/>
                          <a:latin typeface="Arial" panose="020B0604020202020204" pitchFamily="34" charset="0"/>
                          <a:ea typeface="Times New Roman" panose="02020603050405020304" pitchFamily="18" charset="0"/>
                          <a:cs typeface="Arial" panose="020B0604020202020204" pitchFamily="34" charset="0"/>
                        </a:rPr>
                        <a:t>Název výzvy</a:t>
                      </a:r>
                      <a:endParaRPr lang="cs-CZ"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9525" marR="9525" marT="9525"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2C72B9"/>
                    </a:solidFill>
                  </a:tcPr>
                </a:tc>
                <a:tc>
                  <a:txBody>
                    <a:bodyPr/>
                    <a:lstStyle/>
                    <a:p>
                      <a:pPr algn="ctr" fontAlgn="ctr">
                        <a:lnSpc>
                          <a:spcPct val="115000"/>
                        </a:lnSpc>
                        <a:spcAft>
                          <a:spcPts val="0"/>
                        </a:spcAft>
                      </a:pPr>
                      <a:r>
                        <a:rPr lang="cs-CZ" sz="1400" b="1" kern="1200" dirty="0">
                          <a:solidFill>
                            <a:srgbClr val="FFFFFF"/>
                          </a:solidFill>
                          <a:effectLst/>
                          <a:latin typeface="Arial" panose="020B0604020202020204" pitchFamily="34" charset="0"/>
                          <a:ea typeface="Times New Roman" panose="02020603050405020304" pitchFamily="18" charset="0"/>
                          <a:cs typeface="Arial" panose="020B0604020202020204" pitchFamily="34" charset="0"/>
                        </a:rPr>
                        <a:t>Alokace výzvy (EFRR)</a:t>
                      </a:r>
                      <a:endParaRPr lang="cs-CZ"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9525" marR="9525" marT="9525"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2C72B9"/>
                    </a:solidFill>
                  </a:tcPr>
                </a:tc>
                <a:extLst>
                  <a:ext uri="{0D108BD9-81ED-4DB2-BD59-A6C34878D82A}">
                    <a16:rowId xmlns:a16="http://schemas.microsoft.com/office/drawing/2014/main" val="1548860084"/>
                  </a:ext>
                </a:extLst>
              </a:tr>
              <a:tr h="642936">
                <a:tc>
                  <a:txBody>
                    <a:bodyPr/>
                    <a:lstStyle/>
                    <a:p>
                      <a:pPr algn="ctr" fontAlgn="ctr">
                        <a:lnSpc>
                          <a:spcPct val="115000"/>
                        </a:lnSpc>
                        <a:spcAft>
                          <a:spcPts val="0"/>
                        </a:spcAft>
                      </a:pPr>
                      <a:r>
                        <a:rPr lang="cs-CZ" sz="1400" kern="1200" dirty="0">
                          <a:solidFill>
                            <a:srgbClr val="4C4C4C"/>
                          </a:solidFill>
                          <a:effectLst/>
                          <a:latin typeface="Arial" panose="020B0604020202020204" pitchFamily="34" charset="0"/>
                          <a:ea typeface="Times New Roman" panose="02020603050405020304" pitchFamily="18" charset="0"/>
                          <a:cs typeface="Arial" panose="020B0604020202020204" pitchFamily="34" charset="0"/>
                        </a:rPr>
                        <a:t>1.1</a:t>
                      </a:r>
                      <a:endParaRPr lang="cs-CZ" sz="1400" dirty="0">
                        <a:solidFill>
                          <a:srgbClr val="4C4C4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9525" marR="9525" marT="9525"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E9EBF5"/>
                    </a:solidFill>
                  </a:tcPr>
                </a:tc>
                <a:tc>
                  <a:txBody>
                    <a:bodyPr/>
                    <a:lstStyle/>
                    <a:p>
                      <a:pPr marL="0" marR="0" lvl="0" indent="0" algn="l" defTabSz="914400" rtl="0" eaLnBrk="1" fontAlgn="ctr" latinLnBrk="0" hangingPunct="1">
                        <a:lnSpc>
                          <a:spcPct val="115000"/>
                        </a:lnSpc>
                        <a:spcBef>
                          <a:spcPts val="0"/>
                        </a:spcBef>
                        <a:spcAft>
                          <a:spcPts val="0"/>
                        </a:spcAft>
                        <a:buClrTx/>
                        <a:buSzTx/>
                        <a:buFontTx/>
                        <a:buNone/>
                        <a:tabLst/>
                        <a:defRPr/>
                      </a:pPr>
                      <a:r>
                        <a:rPr lang="cs-CZ" sz="1400" kern="1200" dirty="0">
                          <a:solidFill>
                            <a:srgbClr val="4C4C4C"/>
                          </a:solidFill>
                          <a:effectLst/>
                          <a:latin typeface="Arial" panose="020B0604020202020204" pitchFamily="34" charset="0"/>
                          <a:ea typeface="Times New Roman" panose="02020603050405020304" pitchFamily="18" charset="0"/>
                          <a:cs typeface="Arial" panose="020B0604020202020204" pitchFamily="34" charset="0"/>
                        </a:rPr>
                        <a:t>95. Výzva IROP - Vybrané úseky silnic II. a III. třídy - IV. - SC 1.1</a:t>
                      </a:r>
                    </a:p>
                  </a:txBody>
                  <a:tcPr marL="9525" marR="9525" marT="9525"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E9EBF5"/>
                    </a:solidFill>
                  </a:tcPr>
                </a:tc>
                <a:tc>
                  <a:txBody>
                    <a:bodyPr/>
                    <a:lstStyle/>
                    <a:p>
                      <a:pPr algn="ctr" fontAlgn="ctr">
                        <a:lnSpc>
                          <a:spcPct val="115000"/>
                        </a:lnSpc>
                        <a:spcAft>
                          <a:spcPts val="0"/>
                        </a:spcAft>
                      </a:pPr>
                      <a:r>
                        <a:rPr lang="cs-CZ" sz="1400" kern="1200" dirty="0">
                          <a:solidFill>
                            <a:srgbClr val="4C4C4C"/>
                          </a:solidFill>
                          <a:effectLst/>
                          <a:latin typeface="Arial" panose="020B0604020202020204" pitchFamily="34" charset="0"/>
                          <a:ea typeface="Times New Roman" panose="02020603050405020304" pitchFamily="18" charset="0"/>
                          <a:cs typeface="Arial" panose="020B0604020202020204" pitchFamily="34" charset="0"/>
                        </a:rPr>
                        <a:t>4 mld. Kč</a:t>
                      </a:r>
                      <a:endParaRPr lang="cs-CZ" sz="1400" dirty="0">
                        <a:solidFill>
                          <a:srgbClr val="4C4C4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9525" marR="9525" marT="9525"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E9EBF5"/>
                    </a:solidFill>
                  </a:tcPr>
                </a:tc>
                <a:extLst>
                  <a:ext uri="{0D108BD9-81ED-4DB2-BD59-A6C34878D82A}">
                    <a16:rowId xmlns:a16="http://schemas.microsoft.com/office/drawing/2014/main" val="3705625879"/>
                  </a:ext>
                </a:extLst>
              </a:tr>
              <a:tr h="642936">
                <a:tc>
                  <a:txBody>
                    <a:bodyPr/>
                    <a:lstStyle/>
                    <a:p>
                      <a:pPr algn="ctr" fontAlgn="ctr">
                        <a:lnSpc>
                          <a:spcPct val="115000"/>
                        </a:lnSpc>
                        <a:spcAft>
                          <a:spcPts val="0"/>
                        </a:spcAft>
                      </a:pPr>
                      <a:r>
                        <a:rPr lang="cs-CZ" sz="1400" kern="1200" dirty="0">
                          <a:solidFill>
                            <a:srgbClr val="4C4C4C"/>
                          </a:solidFill>
                          <a:effectLst/>
                          <a:latin typeface="Arial" panose="020B0604020202020204" pitchFamily="34" charset="0"/>
                          <a:ea typeface="Times New Roman" panose="02020603050405020304" pitchFamily="18" charset="0"/>
                          <a:cs typeface="Arial" panose="020B0604020202020204" pitchFamily="34" charset="0"/>
                        </a:rPr>
                        <a:t>3.2</a:t>
                      </a:r>
                      <a:endParaRPr lang="cs-CZ" sz="1400" dirty="0">
                        <a:solidFill>
                          <a:srgbClr val="4C4C4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9525" marR="9525" marT="9525"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E9EBF5"/>
                    </a:solidFill>
                  </a:tcPr>
                </a:tc>
                <a:tc>
                  <a:txBody>
                    <a:bodyPr/>
                    <a:lstStyle/>
                    <a:p>
                      <a:pPr algn="l" fontAlgn="ctr">
                        <a:lnSpc>
                          <a:spcPct val="115000"/>
                        </a:lnSpc>
                        <a:spcAft>
                          <a:spcPts val="0"/>
                        </a:spcAft>
                      </a:pPr>
                      <a:r>
                        <a:rPr lang="cs-CZ" sz="1400" kern="1200" dirty="0">
                          <a:solidFill>
                            <a:srgbClr val="4C4C4C"/>
                          </a:solidFill>
                          <a:effectLst/>
                          <a:latin typeface="Arial" panose="020B0604020202020204" pitchFamily="34" charset="0"/>
                          <a:ea typeface="Times New Roman" panose="02020603050405020304" pitchFamily="18" charset="0"/>
                          <a:cs typeface="Arial" panose="020B0604020202020204" pitchFamily="34" charset="0"/>
                        </a:rPr>
                        <a:t>94. Výzva IROP - Digitalizace stavebního řízení</a:t>
                      </a:r>
                    </a:p>
                  </a:txBody>
                  <a:tcPr marL="9525" marR="9525" marT="9525"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E9EBF5"/>
                    </a:solidFill>
                  </a:tcPr>
                </a:tc>
                <a:tc>
                  <a:txBody>
                    <a:bodyPr/>
                    <a:lstStyle/>
                    <a:p>
                      <a:pPr algn="ctr" fontAlgn="ctr">
                        <a:lnSpc>
                          <a:spcPct val="115000"/>
                        </a:lnSpc>
                        <a:spcAft>
                          <a:spcPts val="0"/>
                        </a:spcAft>
                      </a:pPr>
                      <a:r>
                        <a:rPr lang="cs-CZ" sz="1400" kern="1200" dirty="0">
                          <a:solidFill>
                            <a:srgbClr val="4C4C4C"/>
                          </a:solidFill>
                          <a:effectLst/>
                          <a:latin typeface="Arial" panose="020B0604020202020204" pitchFamily="34" charset="0"/>
                          <a:ea typeface="Times New Roman" panose="02020603050405020304" pitchFamily="18" charset="0"/>
                          <a:cs typeface="Arial" panose="020B0604020202020204" pitchFamily="34" charset="0"/>
                        </a:rPr>
                        <a:t>1 mld. Kč</a:t>
                      </a:r>
                      <a:endParaRPr lang="cs-CZ" sz="1400" dirty="0">
                        <a:solidFill>
                          <a:srgbClr val="4C4C4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9525" marR="9525" marT="9525"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E9EBF5"/>
                    </a:solidFill>
                  </a:tcPr>
                </a:tc>
                <a:extLst>
                  <a:ext uri="{0D108BD9-81ED-4DB2-BD59-A6C34878D82A}">
                    <a16:rowId xmlns:a16="http://schemas.microsoft.com/office/drawing/2014/main" val="524527715"/>
                  </a:ext>
                </a:extLst>
              </a:tr>
            </a:tbl>
          </a:graphicData>
        </a:graphic>
      </p:graphicFrame>
    </p:spTree>
    <p:extLst>
      <p:ext uri="{BB962C8B-B14F-4D97-AF65-F5344CB8AC3E}">
        <p14:creationId xmlns:p14="http://schemas.microsoft.com/office/powerpoint/2010/main" val="1132421855"/>
      </p:ext>
    </p:extLst>
  </p:cSld>
  <p:clrMapOvr>
    <a:masterClrMapping/>
  </p:clrMapOvr>
  <p:transition spd="slow">
    <p:push/>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ovéPole 3">
            <a:extLst>
              <a:ext uri="{FF2B5EF4-FFF2-40B4-BE49-F238E27FC236}">
                <a16:creationId xmlns:a16="http://schemas.microsoft.com/office/drawing/2014/main" id="{6DB45F6E-7C5C-4CCF-889A-9E0300EF88F4}"/>
              </a:ext>
            </a:extLst>
          </p:cNvPr>
          <p:cNvSpPr txBox="1"/>
          <p:nvPr/>
        </p:nvSpPr>
        <p:spPr>
          <a:xfrm>
            <a:off x="502647" y="463513"/>
            <a:ext cx="8138707" cy="584775"/>
          </a:xfrm>
          <a:prstGeom prst="rect">
            <a:avLst/>
          </a:prstGeom>
          <a:noFill/>
        </p:spPr>
        <p:txBody>
          <a:bodyPr wrap="square" rtlCol="0">
            <a:spAutoFit/>
          </a:bodyPr>
          <a:lstStyle/>
          <a:p>
            <a:pPr algn="ctr"/>
            <a:r>
              <a:rPr lang="cs-CZ" sz="3200" b="1" dirty="0" err="1">
                <a:solidFill>
                  <a:srgbClr val="1D70B8"/>
                </a:solidFill>
                <a:latin typeface="Arial" panose="020B0604020202020204" pitchFamily="34" charset="0"/>
                <a:cs typeface="Arial" panose="020B0604020202020204" pitchFamily="34" charset="0"/>
              </a:rPr>
              <a:t>Přezávazkování</a:t>
            </a:r>
            <a:r>
              <a:rPr lang="cs-CZ" sz="3200" b="1" dirty="0">
                <a:solidFill>
                  <a:srgbClr val="1D70B8"/>
                </a:solidFill>
                <a:latin typeface="Arial" panose="020B0604020202020204" pitchFamily="34" charset="0"/>
                <a:cs typeface="Arial" panose="020B0604020202020204" pitchFamily="34" charset="0"/>
              </a:rPr>
              <a:t> II. v IROP 2014 - 2020</a:t>
            </a:r>
            <a:endParaRPr lang="cs-CZ" sz="3200" b="1" dirty="0">
              <a:solidFill>
                <a:srgbClr val="FF0000"/>
              </a:solidFill>
              <a:latin typeface="Arial" panose="020B0604020202020204" pitchFamily="34" charset="0"/>
              <a:cs typeface="Arial" panose="020B0604020202020204" pitchFamily="34" charset="0"/>
            </a:endParaRPr>
          </a:p>
        </p:txBody>
      </p:sp>
      <p:sp>
        <p:nvSpPr>
          <p:cNvPr id="6" name="TextovéPole 5">
            <a:extLst>
              <a:ext uri="{FF2B5EF4-FFF2-40B4-BE49-F238E27FC236}">
                <a16:creationId xmlns:a16="http://schemas.microsoft.com/office/drawing/2014/main" id="{2F173DD9-077B-4C7B-84BB-77CB6F2E5781}"/>
              </a:ext>
            </a:extLst>
          </p:cNvPr>
          <p:cNvSpPr txBox="1"/>
          <p:nvPr/>
        </p:nvSpPr>
        <p:spPr>
          <a:xfrm>
            <a:off x="622328" y="1295294"/>
            <a:ext cx="7899344" cy="5911875"/>
          </a:xfrm>
          <a:prstGeom prst="rect">
            <a:avLst/>
          </a:prstGeom>
          <a:noFill/>
        </p:spPr>
        <p:txBody>
          <a:bodyPr wrap="square" rtlCol="0">
            <a:spAutoFit/>
          </a:bodyPr>
          <a:lstStyle/>
          <a:p>
            <a:pPr marL="457200" lvl="1">
              <a:lnSpc>
                <a:spcPct val="150000"/>
              </a:lnSpc>
              <a:buClr>
                <a:srgbClr val="1D70B8"/>
              </a:buClr>
            </a:pPr>
            <a:endParaRPr lang="cs-CZ" sz="1700" b="1" dirty="0">
              <a:solidFill>
                <a:schemeClr val="tx2">
                  <a:lumMod val="50000"/>
                </a:schemeClr>
              </a:solidFill>
              <a:latin typeface="Arial" panose="020B0604020202020204" pitchFamily="34" charset="0"/>
              <a:cs typeface="Arial" panose="020B0604020202020204" pitchFamily="34" charset="0"/>
            </a:endParaRPr>
          </a:p>
          <a:p>
            <a:pPr marL="285750" lvl="1" indent="-285750" algn="just">
              <a:lnSpc>
                <a:spcPct val="150000"/>
              </a:lnSpc>
              <a:buClr>
                <a:srgbClr val="1D70B8"/>
              </a:buClr>
              <a:buFont typeface="Arial" panose="020B0604020202020204" pitchFamily="34" charset="0"/>
              <a:buChar char="•"/>
            </a:pPr>
            <a:r>
              <a:rPr lang="cs-CZ" sz="2000" b="1" dirty="0" err="1">
                <a:latin typeface="Arial" panose="020B0604020202020204" pitchFamily="34" charset="0"/>
                <a:cs typeface="Arial" panose="020B0604020202020204" pitchFamily="34" charset="0"/>
              </a:rPr>
              <a:t>Zafinancování</a:t>
            </a:r>
            <a:r>
              <a:rPr lang="cs-CZ" sz="2000" b="1">
                <a:latin typeface="Arial" panose="020B0604020202020204" pitchFamily="34" charset="0"/>
                <a:cs typeface="Arial" panose="020B0604020202020204" pitchFamily="34" charset="0"/>
              </a:rPr>
              <a:t> </a:t>
            </a:r>
            <a:r>
              <a:rPr lang="cs-CZ" sz="2000" b="1" smtClean="0">
                <a:latin typeface="Arial" panose="020B0604020202020204" pitchFamily="34" charset="0"/>
                <a:cs typeface="Arial" panose="020B0604020202020204" pitchFamily="34" charset="0"/>
              </a:rPr>
              <a:t>náhradních projektů </a:t>
            </a:r>
            <a:r>
              <a:rPr lang="cs-CZ" sz="2000" b="1" dirty="0">
                <a:latin typeface="Arial" panose="020B0604020202020204" pitchFamily="34" charset="0"/>
                <a:cs typeface="Arial" panose="020B0604020202020204" pitchFamily="34" charset="0"/>
              </a:rPr>
              <a:t>ve </a:t>
            </a:r>
            <a:r>
              <a:rPr lang="cs-CZ" sz="2000" b="1" dirty="0" smtClean="0">
                <a:latin typeface="Arial" panose="020B0604020202020204" pitchFamily="34" charset="0"/>
                <a:cs typeface="Arial" panose="020B0604020202020204" pitchFamily="34" charset="0"/>
              </a:rPr>
              <a:t>vybraných výzvách </a:t>
            </a:r>
            <a:r>
              <a:rPr lang="cs-CZ" sz="2000" b="1" dirty="0">
                <a:latin typeface="Arial" panose="020B0604020202020204" pitchFamily="34" charset="0"/>
                <a:cs typeface="Arial" panose="020B0604020202020204" pitchFamily="34" charset="0"/>
              </a:rPr>
              <a:t>IROP z předpokládaných úspor vzniklých do </a:t>
            </a:r>
            <a:r>
              <a:rPr lang="cs-CZ" sz="2000" b="1">
                <a:latin typeface="Arial" panose="020B0604020202020204" pitchFamily="34" charset="0"/>
                <a:cs typeface="Arial" panose="020B0604020202020204" pitchFamily="34" charset="0"/>
              </a:rPr>
              <a:t>konce </a:t>
            </a:r>
            <a:r>
              <a:rPr lang="cs-CZ" sz="2000" b="1" smtClean="0">
                <a:latin typeface="Arial" panose="020B0604020202020204" pitchFamily="34" charset="0"/>
                <a:cs typeface="Arial" panose="020B0604020202020204" pitchFamily="34" charset="0"/>
              </a:rPr>
              <a:t>období</a:t>
            </a:r>
          </a:p>
          <a:p>
            <a:pPr marL="285750" lvl="1" indent="-285750" algn="just">
              <a:lnSpc>
                <a:spcPct val="150000"/>
              </a:lnSpc>
              <a:buClr>
                <a:srgbClr val="1D70B8"/>
              </a:buClr>
              <a:buFont typeface="Arial" panose="020B0604020202020204" pitchFamily="34" charset="0"/>
              <a:buChar char="•"/>
            </a:pPr>
            <a:endParaRPr lang="cs-CZ" sz="2000" b="1" dirty="0">
              <a:latin typeface="Arial" panose="020B0604020202020204" pitchFamily="34" charset="0"/>
              <a:cs typeface="Arial" panose="020B0604020202020204" pitchFamily="34" charset="0"/>
            </a:endParaRPr>
          </a:p>
          <a:p>
            <a:pPr marL="228600" lvl="0" indent="-228600">
              <a:lnSpc>
                <a:spcPct val="90000"/>
              </a:lnSpc>
              <a:spcBef>
                <a:spcPts val="1000"/>
              </a:spcBef>
              <a:buClrTx/>
              <a:buFont typeface="Arial" panose="020B0604020202020204" pitchFamily="34" charset="0"/>
              <a:buChar char="•"/>
            </a:pPr>
            <a:r>
              <a:rPr lang="cs-CZ" sz="2000" b="1" kern="1200" dirty="0">
                <a:latin typeface="Arial" panose="020B0604020202020204" pitchFamily="34" charset="0"/>
                <a:ea typeface="+mn-ea"/>
                <a:cs typeface="Arial" panose="020B0604020202020204" pitchFamily="34" charset="0"/>
              </a:rPr>
              <a:t>celkem 6 mld. Kč z </a:t>
            </a:r>
            <a:r>
              <a:rPr lang="cs-CZ" sz="2000" b="1" kern="1200" dirty="0" smtClean="0">
                <a:latin typeface="Arial" panose="020B0604020202020204" pitchFamily="34" charset="0"/>
                <a:ea typeface="+mn-ea"/>
                <a:cs typeface="Arial" panose="020B0604020202020204" pitchFamily="34" charset="0"/>
              </a:rPr>
              <a:t>EFRR na </a:t>
            </a:r>
            <a:r>
              <a:rPr lang="cs-CZ" sz="2000" b="1" kern="1200" dirty="0">
                <a:latin typeface="Arial" panose="020B0604020202020204" pitchFamily="34" charset="0"/>
                <a:ea typeface="+mn-ea"/>
                <a:cs typeface="Arial" panose="020B0604020202020204" pitchFamily="34" charset="0"/>
              </a:rPr>
              <a:t>355 projektů</a:t>
            </a:r>
            <a:endParaRPr lang="cs-CZ" sz="2000" kern="1200" dirty="0">
              <a:latin typeface="Arial" panose="020B0604020202020204" pitchFamily="34" charset="0"/>
              <a:ea typeface="+mn-ea"/>
              <a:cs typeface="Arial" panose="020B0604020202020204" pitchFamily="34" charset="0"/>
            </a:endParaRPr>
          </a:p>
          <a:p>
            <a:pPr marL="685800" lvl="1" indent="-228600">
              <a:lnSpc>
                <a:spcPct val="90000"/>
              </a:lnSpc>
              <a:spcBef>
                <a:spcPts val="500"/>
              </a:spcBef>
              <a:buClrTx/>
              <a:buFont typeface="Arial" panose="020B0604020202020204" pitchFamily="34" charset="0"/>
              <a:buChar char="•"/>
            </a:pPr>
            <a:r>
              <a:rPr lang="cs-CZ" sz="2000" kern="1200" dirty="0">
                <a:latin typeface="Arial" panose="020B0604020202020204" pitchFamily="34" charset="0"/>
                <a:ea typeface="+mn-ea"/>
                <a:cs typeface="Arial" panose="020B0604020202020204" pitchFamily="34" charset="0"/>
              </a:rPr>
              <a:t>vzdělávání za 1,4 mld. </a:t>
            </a:r>
            <a:r>
              <a:rPr lang="cs-CZ" sz="2000" kern="1200" dirty="0" smtClean="0">
                <a:latin typeface="Arial" panose="020B0604020202020204" pitchFamily="34" charset="0"/>
                <a:ea typeface="+mn-ea"/>
                <a:cs typeface="Arial" panose="020B0604020202020204" pitchFamily="34" charset="0"/>
              </a:rPr>
              <a:t>Kč 						(163 projektů)</a:t>
            </a:r>
            <a:endParaRPr lang="cs-CZ" sz="2000" kern="1200" dirty="0">
              <a:latin typeface="Arial" panose="020B0604020202020204" pitchFamily="34" charset="0"/>
              <a:ea typeface="+mn-ea"/>
              <a:cs typeface="Arial" panose="020B0604020202020204" pitchFamily="34" charset="0"/>
            </a:endParaRPr>
          </a:p>
          <a:p>
            <a:pPr marL="685800" lvl="1" indent="-228600">
              <a:lnSpc>
                <a:spcPct val="90000"/>
              </a:lnSpc>
              <a:spcBef>
                <a:spcPts val="500"/>
              </a:spcBef>
              <a:buClrTx/>
              <a:buFont typeface="Arial" panose="020B0604020202020204" pitchFamily="34" charset="0"/>
              <a:buChar char="•"/>
            </a:pPr>
            <a:r>
              <a:rPr lang="cs-CZ" sz="2000" kern="1200" dirty="0">
                <a:latin typeface="Arial" panose="020B0604020202020204" pitchFamily="34" charset="0"/>
                <a:ea typeface="+mn-ea"/>
                <a:cs typeface="Arial" panose="020B0604020202020204" pitchFamily="34" charset="0"/>
              </a:rPr>
              <a:t>udržitelná doprava za 0,4 mld. </a:t>
            </a:r>
            <a:r>
              <a:rPr lang="cs-CZ" sz="2000" kern="1200" dirty="0" smtClean="0">
                <a:latin typeface="Arial" panose="020B0604020202020204" pitchFamily="34" charset="0"/>
                <a:ea typeface="+mn-ea"/>
                <a:cs typeface="Arial" panose="020B0604020202020204" pitchFamily="34" charset="0"/>
              </a:rPr>
              <a:t>Kč 				(37 projektů)</a:t>
            </a:r>
            <a:endParaRPr lang="cs-CZ" sz="2000" kern="1200" dirty="0">
              <a:latin typeface="Arial" panose="020B0604020202020204" pitchFamily="34" charset="0"/>
              <a:ea typeface="+mn-ea"/>
              <a:cs typeface="Arial" panose="020B0604020202020204" pitchFamily="34" charset="0"/>
            </a:endParaRPr>
          </a:p>
          <a:p>
            <a:pPr marL="685800" lvl="1" indent="-228600">
              <a:lnSpc>
                <a:spcPct val="90000"/>
              </a:lnSpc>
              <a:spcBef>
                <a:spcPts val="500"/>
              </a:spcBef>
              <a:buClrTx/>
              <a:buFont typeface="Arial" panose="020B0604020202020204" pitchFamily="34" charset="0"/>
              <a:buChar char="•"/>
            </a:pPr>
            <a:r>
              <a:rPr lang="cs-CZ" sz="2000" kern="1200" dirty="0">
                <a:latin typeface="Arial" panose="020B0604020202020204" pitchFamily="34" charset="0"/>
                <a:ea typeface="+mn-ea"/>
                <a:cs typeface="Arial" panose="020B0604020202020204" pitchFamily="34" charset="0"/>
              </a:rPr>
              <a:t>integrovaný záchranný systém za 0,4 mld. </a:t>
            </a:r>
            <a:r>
              <a:rPr lang="cs-CZ" sz="2000" kern="1200" dirty="0" smtClean="0">
                <a:latin typeface="Arial" panose="020B0604020202020204" pitchFamily="34" charset="0"/>
                <a:ea typeface="+mn-ea"/>
                <a:cs typeface="Arial" panose="020B0604020202020204" pitchFamily="34" charset="0"/>
              </a:rPr>
              <a:t>Kč 	(33 projektů)</a:t>
            </a:r>
            <a:endParaRPr lang="cs-CZ" sz="2000" kern="1200" dirty="0">
              <a:latin typeface="Arial" panose="020B0604020202020204" pitchFamily="34" charset="0"/>
              <a:ea typeface="+mn-ea"/>
              <a:cs typeface="Arial" panose="020B0604020202020204" pitchFamily="34" charset="0"/>
            </a:endParaRPr>
          </a:p>
          <a:p>
            <a:pPr marL="685800" lvl="1" indent="-228600">
              <a:lnSpc>
                <a:spcPct val="90000"/>
              </a:lnSpc>
              <a:spcBef>
                <a:spcPts val="500"/>
              </a:spcBef>
              <a:buClrTx/>
              <a:buFont typeface="Arial" panose="020B0604020202020204" pitchFamily="34" charset="0"/>
              <a:buChar char="•"/>
            </a:pPr>
            <a:r>
              <a:rPr lang="cs-CZ" sz="2000" kern="1200" dirty="0">
                <a:latin typeface="Arial" panose="020B0604020202020204" pitchFamily="34" charset="0"/>
                <a:ea typeface="+mn-ea"/>
                <a:cs typeface="Arial" panose="020B0604020202020204" pitchFamily="34" charset="0"/>
              </a:rPr>
              <a:t>památky a muzea za 2,5 mld. </a:t>
            </a:r>
            <a:r>
              <a:rPr lang="cs-CZ" sz="2000" kern="1200" dirty="0" smtClean="0">
                <a:latin typeface="Arial" panose="020B0604020202020204" pitchFamily="34" charset="0"/>
                <a:ea typeface="+mn-ea"/>
                <a:cs typeface="Arial" panose="020B0604020202020204" pitchFamily="34" charset="0"/>
              </a:rPr>
              <a:t>Kč 				(49 projektů)</a:t>
            </a:r>
            <a:endParaRPr lang="cs-CZ" sz="2000" kern="1200" dirty="0">
              <a:latin typeface="Arial" panose="020B0604020202020204" pitchFamily="34" charset="0"/>
              <a:ea typeface="+mn-ea"/>
              <a:cs typeface="Arial" panose="020B0604020202020204" pitchFamily="34" charset="0"/>
            </a:endParaRPr>
          </a:p>
          <a:p>
            <a:pPr marL="685800" lvl="1" indent="-228600">
              <a:lnSpc>
                <a:spcPct val="90000"/>
              </a:lnSpc>
              <a:spcBef>
                <a:spcPts val="500"/>
              </a:spcBef>
              <a:buClrTx/>
              <a:buFont typeface="Arial" panose="020B0604020202020204" pitchFamily="34" charset="0"/>
              <a:buChar char="•"/>
            </a:pPr>
            <a:r>
              <a:rPr lang="cs-CZ" sz="2000" kern="1200" dirty="0">
                <a:latin typeface="Arial" panose="020B0604020202020204" pitchFamily="34" charset="0"/>
                <a:ea typeface="+mn-ea"/>
                <a:cs typeface="Arial" panose="020B0604020202020204" pitchFamily="34" charset="0"/>
              </a:rPr>
              <a:t>sociální infrastruktura za 1,3 mld. </a:t>
            </a:r>
            <a:r>
              <a:rPr lang="cs-CZ" sz="2000" kern="1200" dirty="0" smtClean="0">
                <a:latin typeface="Arial" panose="020B0604020202020204" pitchFamily="34" charset="0"/>
                <a:ea typeface="+mn-ea"/>
                <a:cs typeface="Arial" panose="020B0604020202020204" pitchFamily="34" charset="0"/>
              </a:rPr>
              <a:t>Kč 			(73 projektů)</a:t>
            </a:r>
            <a:endParaRPr lang="cs-CZ" sz="2000" kern="1200" dirty="0">
              <a:latin typeface="Arial" panose="020B0604020202020204" pitchFamily="34" charset="0"/>
              <a:ea typeface="+mn-ea"/>
              <a:cs typeface="Arial" panose="020B0604020202020204" pitchFamily="34" charset="0"/>
            </a:endParaRPr>
          </a:p>
          <a:p>
            <a:pPr lvl="2">
              <a:lnSpc>
                <a:spcPct val="150000"/>
              </a:lnSpc>
              <a:buClr>
                <a:srgbClr val="1D70B8"/>
              </a:buClr>
            </a:pPr>
            <a:endParaRPr lang="cs-CZ" sz="1700" dirty="0">
              <a:solidFill>
                <a:schemeClr val="bg2">
                  <a:lumMod val="25000"/>
                </a:schemeClr>
              </a:solidFill>
              <a:latin typeface="Arial" panose="020B0604020202020204" pitchFamily="34" charset="0"/>
              <a:cs typeface="Arial" panose="020B0604020202020204" pitchFamily="34" charset="0"/>
            </a:endParaRPr>
          </a:p>
          <a:p>
            <a:pPr lvl="2"/>
            <a:endParaRPr lang="cs-CZ" sz="2000" dirty="0"/>
          </a:p>
          <a:p>
            <a:pPr lvl="2"/>
            <a:endParaRPr lang="cs-CZ" sz="2000" dirty="0"/>
          </a:p>
          <a:p>
            <a:pPr lvl="1"/>
            <a:endParaRPr lang="cs-CZ" sz="2000" dirty="0"/>
          </a:p>
          <a:p>
            <a:pPr marL="800100" lvl="1" indent="-342900">
              <a:buFont typeface="Arial" panose="020B0604020202020204" pitchFamily="34" charset="0"/>
              <a:buChar char="•"/>
            </a:pPr>
            <a:endParaRPr lang="cs-CZ" sz="2000" dirty="0"/>
          </a:p>
          <a:p>
            <a:pPr marL="800100" lvl="1" indent="-342900">
              <a:buFont typeface="Arial" panose="020B0604020202020204" pitchFamily="34" charset="0"/>
              <a:buChar char="•"/>
            </a:pPr>
            <a:endParaRPr lang="cs-CZ" sz="2000" dirty="0"/>
          </a:p>
        </p:txBody>
      </p:sp>
    </p:spTree>
    <p:extLst>
      <p:ext uri="{BB962C8B-B14F-4D97-AF65-F5344CB8AC3E}">
        <p14:creationId xmlns:p14="http://schemas.microsoft.com/office/powerpoint/2010/main" val="2152482887"/>
      </p:ext>
    </p:extLst>
  </p:cSld>
  <p:clrMapOvr>
    <a:masterClrMapping/>
  </p:clrMapOvr>
  <p:transition spd="slow">
    <p:push/>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3108" y="239396"/>
            <a:ext cx="7863494" cy="743584"/>
          </a:xfrm>
        </p:spPr>
        <p:txBody>
          <a:bodyPr/>
          <a:lstStyle/>
          <a:p>
            <a:pPr algn="ctr"/>
            <a:r>
              <a:rPr lang="cs-CZ" dirty="0"/>
              <a:t>Stav administrace projektů</a:t>
            </a:r>
          </a:p>
        </p:txBody>
      </p:sp>
      <p:graphicFrame>
        <p:nvGraphicFramePr>
          <p:cNvPr id="5" name="Zástupný symbol pro obsah 4"/>
          <p:cNvGraphicFramePr>
            <a:graphicFrameLocks noGrp="1"/>
          </p:cNvGraphicFramePr>
          <p:nvPr>
            <p:ph idx="1"/>
          </p:nvPr>
        </p:nvGraphicFramePr>
        <p:xfrm>
          <a:off x="377190" y="982979"/>
          <a:ext cx="8355331" cy="5081742"/>
        </p:xfrm>
        <a:graphic>
          <a:graphicData uri="http://schemas.openxmlformats.org/drawingml/2006/table">
            <a:tbl>
              <a:tblPr/>
              <a:tblGrid>
                <a:gridCol w="917483">
                  <a:extLst>
                    <a:ext uri="{9D8B030D-6E8A-4147-A177-3AD203B41FA5}">
                      <a16:colId xmlns:a16="http://schemas.microsoft.com/office/drawing/2014/main" val="4041818435"/>
                    </a:ext>
                  </a:extLst>
                </a:gridCol>
                <a:gridCol w="917483">
                  <a:extLst>
                    <a:ext uri="{9D8B030D-6E8A-4147-A177-3AD203B41FA5}">
                      <a16:colId xmlns:a16="http://schemas.microsoft.com/office/drawing/2014/main" val="290212063"/>
                    </a:ext>
                  </a:extLst>
                </a:gridCol>
                <a:gridCol w="772721">
                  <a:extLst>
                    <a:ext uri="{9D8B030D-6E8A-4147-A177-3AD203B41FA5}">
                      <a16:colId xmlns:a16="http://schemas.microsoft.com/office/drawing/2014/main" val="3439848393"/>
                    </a:ext>
                  </a:extLst>
                </a:gridCol>
                <a:gridCol w="860554">
                  <a:extLst>
                    <a:ext uri="{9D8B030D-6E8A-4147-A177-3AD203B41FA5}">
                      <a16:colId xmlns:a16="http://schemas.microsoft.com/office/drawing/2014/main" val="1958928903"/>
                    </a:ext>
                  </a:extLst>
                </a:gridCol>
                <a:gridCol w="832795">
                  <a:extLst>
                    <a:ext uri="{9D8B030D-6E8A-4147-A177-3AD203B41FA5}">
                      <a16:colId xmlns:a16="http://schemas.microsoft.com/office/drawing/2014/main" val="4218714563"/>
                    </a:ext>
                  </a:extLst>
                </a:gridCol>
                <a:gridCol w="680116">
                  <a:extLst>
                    <a:ext uri="{9D8B030D-6E8A-4147-A177-3AD203B41FA5}">
                      <a16:colId xmlns:a16="http://schemas.microsoft.com/office/drawing/2014/main" val="3038565518"/>
                    </a:ext>
                  </a:extLst>
                </a:gridCol>
                <a:gridCol w="749514">
                  <a:extLst>
                    <a:ext uri="{9D8B030D-6E8A-4147-A177-3AD203B41FA5}">
                      <a16:colId xmlns:a16="http://schemas.microsoft.com/office/drawing/2014/main" val="1174994887"/>
                    </a:ext>
                  </a:extLst>
                </a:gridCol>
                <a:gridCol w="846674">
                  <a:extLst>
                    <a:ext uri="{9D8B030D-6E8A-4147-A177-3AD203B41FA5}">
                      <a16:colId xmlns:a16="http://schemas.microsoft.com/office/drawing/2014/main" val="821385805"/>
                    </a:ext>
                  </a:extLst>
                </a:gridCol>
                <a:gridCol w="527437">
                  <a:extLst>
                    <a:ext uri="{9D8B030D-6E8A-4147-A177-3AD203B41FA5}">
                      <a16:colId xmlns:a16="http://schemas.microsoft.com/office/drawing/2014/main" val="3478985170"/>
                    </a:ext>
                  </a:extLst>
                </a:gridCol>
                <a:gridCol w="680468">
                  <a:extLst>
                    <a:ext uri="{9D8B030D-6E8A-4147-A177-3AD203B41FA5}">
                      <a16:colId xmlns:a16="http://schemas.microsoft.com/office/drawing/2014/main" val="3223759052"/>
                    </a:ext>
                  </a:extLst>
                </a:gridCol>
                <a:gridCol w="570086">
                  <a:extLst>
                    <a:ext uri="{9D8B030D-6E8A-4147-A177-3AD203B41FA5}">
                      <a16:colId xmlns:a16="http://schemas.microsoft.com/office/drawing/2014/main" val="3778887730"/>
                    </a:ext>
                  </a:extLst>
                </a:gridCol>
              </a:tblGrid>
              <a:tr h="605042">
                <a:tc rowSpan="2">
                  <a:txBody>
                    <a:bodyPr/>
                    <a:lstStyle/>
                    <a:p>
                      <a:pPr algn="ctr" rtl="0" fontAlgn="ctr"/>
                      <a:r>
                        <a:rPr lang="cs-CZ" sz="1200" b="1" i="0" u="none" strike="noStrike" dirty="0">
                          <a:solidFill>
                            <a:srgbClr val="FFFFFF"/>
                          </a:solidFill>
                          <a:effectLst/>
                          <a:latin typeface="Arial" panose="020B0604020202020204" pitchFamily="34" charset="0"/>
                          <a:cs typeface="Arial" panose="020B0604020202020204" pitchFamily="34" charset="0"/>
                        </a:rPr>
                        <a:t>Specifický cíl </a:t>
                      </a:r>
                    </a:p>
                  </a:txBody>
                  <a:tcPr marL="8401" marR="8401" marT="840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2C72B9"/>
                    </a:solidFill>
                  </a:tcPr>
                </a:tc>
                <a:tc rowSpan="2">
                  <a:txBody>
                    <a:bodyPr/>
                    <a:lstStyle/>
                    <a:p>
                      <a:pPr algn="ctr" rtl="0" fontAlgn="ctr"/>
                      <a:r>
                        <a:rPr lang="cs-CZ" sz="1200" b="1" i="0" u="none" strike="noStrike" dirty="0">
                          <a:solidFill>
                            <a:srgbClr val="FFFFFF"/>
                          </a:solidFill>
                          <a:effectLst/>
                          <a:latin typeface="Arial" panose="020B0604020202020204" pitchFamily="34" charset="0"/>
                          <a:cs typeface="Arial" panose="020B0604020202020204" pitchFamily="34" charset="0"/>
                        </a:rPr>
                        <a:t>Celková alokace</a:t>
                      </a:r>
                      <a:r>
                        <a:rPr lang="cs-CZ" sz="1200" b="1" i="0" u="none" strike="noStrike" baseline="0" dirty="0">
                          <a:solidFill>
                            <a:srgbClr val="FFFFFF"/>
                          </a:solidFill>
                          <a:effectLst/>
                          <a:latin typeface="Arial" panose="020B0604020202020204" pitchFamily="34" charset="0"/>
                          <a:cs typeface="Arial" panose="020B0604020202020204" pitchFamily="34" charset="0"/>
                        </a:rPr>
                        <a:t> programu (mld. Kč)</a:t>
                      </a:r>
                      <a:r>
                        <a:rPr lang="cs-CZ" sz="1200" b="1" i="0" u="none" strike="noStrike" dirty="0">
                          <a:solidFill>
                            <a:srgbClr val="FFFFFF"/>
                          </a:solidFill>
                          <a:effectLst/>
                          <a:latin typeface="Arial" panose="020B0604020202020204" pitchFamily="34" charset="0"/>
                          <a:cs typeface="Arial" panose="020B0604020202020204" pitchFamily="34" charset="0"/>
                        </a:rPr>
                        <a:t> </a:t>
                      </a:r>
                    </a:p>
                  </a:txBody>
                  <a:tcPr marL="8401" marR="8401" marT="840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2C72B9"/>
                    </a:solidFill>
                  </a:tcPr>
                </a:tc>
                <a:tc gridSpan="3">
                  <a:txBody>
                    <a:bodyPr/>
                    <a:lstStyle/>
                    <a:p>
                      <a:pPr algn="ctr" rtl="0" fontAlgn="ctr"/>
                      <a:r>
                        <a:rPr lang="cs-CZ" sz="1200" b="1" i="0" u="none" strike="noStrike" dirty="0">
                          <a:solidFill>
                            <a:srgbClr val="FFFFFF"/>
                          </a:solidFill>
                          <a:effectLst/>
                          <a:latin typeface="Arial" panose="020B0604020202020204" pitchFamily="34" charset="0"/>
                          <a:cs typeface="Arial" panose="020B0604020202020204" pitchFamily="34" charset="0"/>
                        </a:rPr>
                        <a:t>Žádosti v procesu hodnocení</a:t>
                      </a:r>
                    </a:p>
                  </a:txBody>
                  <a:tcPr marL="8401" marR="8401" marT="840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2C72B9"/>
                    </a:solidFill>
                  </a:tcPr>
                </a:tc>
                <a:tc hMerge="1">
                  <a:txBody>
                    <a:bodyPr/>
                    <a:lstStyle/>
                    <a:p>
                      <a:endParaRPr lang="cs-CZ"/>
                    </a:p>
                  </a:txBody>
                  <a:tcPr/>
                </a:tc>
                <a:tc hMerge="1">
                  <a:txBody>
                    <a:bodyPr/>
                    <a:lstStyle/>
                    <a:p>
                      <a:endParaRPr lang="cs-CZ"/>
                    </a:p>
                  </a:txBody>
                  <a:tcPr/>
                </a:tc>
                <a:tc gridSpan="3">
                  <a:txBody>
                    <a:bodyPr/>
                    <a:lstStyle/>
                    <a:p>
                      <a:pPr algn="ctr" rtl="0" fontAlgn="ctr"/>
                      <a:r>
                        <a:rPr lang="cs-CZ" sz="1200" b="1" i="0" u="none" strike="noStrike" dirty="0">
                          <a:solidFill>
                            <a:srgbClr val="FFFFFF"/>
                          </a:solidFill>
                          <a:effectLst/>
                          <a:latin typeface="Arial" panose="020B0604020202020204" pitchFamily="34" charset="0"/>
                          <a:cs typeface="Arial" panose="020B0604020202020204" pitchFamily="34" charset="0"/>
                        </a:rPr>
                        <a:t>Schválené žádosti o podporu bez vydaného PA v Kč</a:t>
                      </a:r>
                    </a:p>
                  </a:txBody>
                  <a:tcPr marL="8401" marR="8401" marT="840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2C72B9"/>
                    </a:solidFill>
                  </a:tcPr>
                </a:tc>
                <a:tc hMerge="1">
                  <a:txBody>
                    <a:bodyPr/>
                    <a:lstStyle/>
                    <a:p>
                      <a:endParaRPr lang="cs-CZ"/>
                    </a:p>
                  </a:txBody>
                  <a:tcPr/>
                </a:tc>
                <a:tc hMerge="1">
                  <a:txBody>
                    <a:bodyPr/>
                    <a:lstStyle/>
                    <a:p>
                      <a:endParaRPr lang="cs-CZ"/>
                    </a:p>
                  </a:txBody>
                  <a:tcPr/>
                </a:tc>
                <a:tc gridSpan="3">
                  <a:txBody>
                    <a:bodyPr/>
                    <a:lstStyle/>
                    <a:p>
                      <a:pPr algn="ctr" rtl="0" fontAlgn="ctr"/>
                      <a:r>
                        <a:rPr lang="cs-CZ" sz="1200" b="1" i="0" u="none" strike="noStrike" dirty="0">
                          <a:solidFill>
                            <a:srgbClr val="FFFFFF"/>
                          </a:solidFill>
                          <a:effectLst/>
                          <a:latin typeface="Arial" panose="020B0604020202020204" pitchFamily="34" charset="0"/>
                          <a:cs typeface="Arial" panose="020B0604020202020204" pitchFamily="34" charset="0"/>
                        </a:rPr>
                        <a:t>Právní akty o poskytnutí/převodu podpory</a:t>
                      </a:r>
                    </a:p>
                  </a:txBody>
                  <a:tcPr marL="8401" marR="8401" marT="840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2C72B9"/>
                    </a:solidFill>
                  </a:tcPr>
                </a:tc>
                <a:tc hMerge="1">
                  <a:txBody>
                    <a:bodyPr/>
                    <a:lstStyle/>
                    <a:p>
                      <a:endParaRPr lang="cs-CZ"/>
                    </a:p>
                  </a:txBody>
                  <a:tcPr/>
                </a:tc>
                <a:tc hMerge="1">
                  <a:txBody>
                    <a:bodyPr/>
                    <a:lstStyle/>
                    <a:p>
                      <a:endParaRPr lang="cs-CZ"/>
                    </a:p>
                  </a:txBody>
                  <a:tcPr/>
                </a:tc>
                <a:extLst>
                  <a:ext uri="{0D108BD9-81ED-4DB2-BD59-A6C34878D82A}">
                    <a16:rowId xmlns:a16="http://schemas.microsoft.com/office/drawing/2014/main" val="2336041049"/>
                  </a:ext>
                </a:extLst>
              </a:tr>
              <a:tr h="674465">
                <a:tc vMerge="1">
                  <a:txBody>
                    <a:bodyPr/>
                    <a:lstStyle/>
                    <a:p>
                      <a:endParaRPr lang="cs-CZ"/>
                    </a:p>
                  </a:txBody>
                  <a:tcPr/>
                </a:tc>
                <a:tc vMerge="1">
                  <a:txBody>
                    <a:bodyPr/>
                    <a:lstStyle/>
                    <a:p>
                      <a:endParaRPr lang="cs-CZ"/>
                    </a:p>
                  </a:txBody>
                  <a:tcPr/>
                </a:tc>
                <a:tc>
                  <a:txBody>
                    <a:bodyPr/>
                    <a:lstStyle/>
                    <a:p>
                      <a:pPr algn="ctr" rtl="0" fontAlgn="ctr"/>
                      <a:r>
                        <a:rPr lang="cs-CZ" sz="1150" b="0" i="0" u="none" strike="noStrike" dirty="0">
                          <a:solidFill>
                            <a:srgbClr val="4C4C4C"/>
                          </a:solidFill>
                          <a:effectLst/>
                          <a:latin typeface="Arial" panose="020B0604020202020204" pitchFamily="34" charset="0"/>
                          <a:cs typeface="Arial" panose="020B0604020202020204" pitchFamily="34" charset="0"/>
                        </a:rPr>
                        <a:t>Celkem</a:t>
                      </a:r>
                    </a:p>
                  </a:txBody>
                  <a:tcPr marL="8401" marR="8401" marT="8401" marB="0" anchor="ctr">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algn="ctr" rtl="0" fontAlgn="ctr"/>
                      <a:r>
                        <a:rPr lang="cs-CZ" sz="1150" b="0" i="0" u="none" strike="noStrike" dirty="0">
                          <a:solidFill>
                            <a:srgbClr val="4C4C4C"/>
                          </a:solidFill>
                          <a:effectLst/>
                          <a:latin typeface="Arial" panose="020B0604020202020204" pitchFamily="34" charset="0"/>
                          <a:cs typeface="Arial" panose="020B0604020202020204" pitchFamily="34" charset="0"/>
                        </a:rPr>
                        <a:t>Objem</a:t>
                      </a:r>
                      <a:r>
                        <a:rPr lang="cs-CZ" sz="1150" b="0" i="0" u="none" strike="noStrike" baseline="0" dirty="0">
                          <a:solidFill>
                            <a:srgbClr val="4C4C4C"/>
                          </a:solidFill>
                          <a:effectLst/>
                          <a:latin typeface="Arial" panose="020B0604020202020204" pitchFamily="34" charset="0"/>
                          <a:cs typeface="Arial" panose="020B0604020202020204" pitchFamily="34" charset="0"/>
                        </a:rPr>
                        <a:t> </a:t>
                      </a:r>
                    </a:p>
                    <a:p>
                      <a:pPr algn="ctr" rtl="0" fontAlgn="ctr"/>
                      <a:r>
                        <a:rPr lang="cs-CZ" sz="1150" b="0" i="0" u="none" strike="noStrike" baseline="0" dirty="0">
                          <a:solidFill>
                            <a:srgbClr val="4C4C4C"/>
                          </a:solidFill>
                          <a:effectLst/>
                          <a:latin typeface="Arial" panose="020B0604020202020204" pitchFamily="34" charset="0"/>
                          <a:cs typeface="Arial" panose="020B0604020202020204" pitchFamily="34" charset="0"/>
                        </a:rPr>
                        <a:t>(mld. Kč)</a:t>
                      </a:r>
                      <a:endParaRPr lang="cs-CZ" sz="1150" b="0" i="0" u="none" strike="noStrike" dirty="0">
                        <a:solidFill>
                          <a:srgbClr val="4C4C4C"/>
                        </a:solidFill>
                        <a:effectLst/>
                        <a:latin typeface="Arial" panose="020B0604020202020204" pitchFamily="34" charset="0"/>
                        <a:cs typeface="Arial" panose="020B0604020202020204" pitchFamily="34" charset="0"/>
                      </a:endParaRPr>
                    </a:p>
                  </a:txBody>
                  <a:tcPr marL="8401" marR="8401" marT="840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algn="ctr" rtl="0" fontAlgn="ctr"/>
                      <a:r>
                        <a:rPr lang="cs-CZ" sz="1150" b="0" i="0" u="none" strike="noStrike" dirty="0">
                          <a:solidFill>
                            <a:srgbClr val="4C4C4C"/>
                          </a:solidFill>
                          <a:effectLst/>
                          <a:latin typeface="Arial" panose="020B0604020202020204" pitchFamily="34" charset="0"/>
                          <a:cs typeface="Arial" panose="020B0604020202020204" pitchFamily="34" charset="0"/>
                        </a:rPr>
                        <a:t>% z celkové alokace</a:t>
                      </a:r>
                    </a:p>
                  </a:txBody>
                  <a:tcPr marL="8401" marR="8401" marT="840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algn="ctr" rtl="0" fontAlgn="ctr"/>
                      <a:r>
                        <a:rPr lang="cs-CZ" sz="1150" b="0" i="0" u="none" strike="noStrike" dirty="0">
                          <a:solidFill>
                            <a:srgbClr val="4C4C4C"/>
                          </a:solidFill>
                          <a:effectLst/>
                          <a:latin typeface="Arial" panose="020B0604020202020204" pitchFamily="34" charset="0"/>
                          <a:cs typeface="Arial" panose="020B0604020202020204" pitchFamily="34" charset="0"/>
                        </a:rPr>
                        <a:t>Počet</a:t>
                      </a:r>
                    </a:p>
                  </a:txBody>
                  <a:tcPr marL="8401" marR="8401" marT="840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algn="ctr" rtl="0" fontAlgn="ctr"/>
                      <a:r>
                        <a:rPr lang="cs-CZ" sz="1150" b="0" i="0" u="none" strike="noStrike" dirty="0">
                          <a:solidFill>
                            <a:srgbClr val="4C4C4C"/>
                          </a:solidFill>
                          <a:effectLst/>
                          <a:latin typeface="Arial" panose="020B0604020202020204" pitchFamily="34" charset="0"/>
                          <a:cs typeface="Arial" panose="020B0604020202020204" pitchFamily="34" charset="0"/>
                        </a:rPr>
                        <a:t>Objem</a:t>
                      </a:r>
                      <a:r>
                        <a:rPr lang="cs-CZ" sz="1150" b="0" i="0" u="none" strike="noStrike" baseline="0" dirty="0">
                          <a:solidFill>
                            <a:srgbClr val="4C4C4C"/>
                          </a:solidFill>
                          <a:effectLst/>
                          <a:latin typeface="Arial" panose="020B0604020202020204" pitchFamily="34" charset="0"/>
                          <a:cs typeface="Arial" panose="020B0604020202020204" pitchFamily="34" charset="0"/>
                        </a:rPr>
                        <a:t> </a:t>
                      </a:r>
                    </a:p>
                    <a:p>
                      <a:pPr algn="ctr" rtl="0" fontAlgn="ctr"/>
                      <a:r>
                        <a:rPr lang="cs-CZ" sz="1150" b="0" i="0" u="none" strike="noStrike" baseline="0" dirty="0">
                          <a:solidFill>
                            <a:srgbClr val="4C4C4C"/>
                          </a:solidFill>
                          <a:effectLst/>
                          <a:latin typeface="Arial" panose="020B0604020202020204" pitchFamily="34" charset="0"/>
                          <a:cs typeface="Arial" panose="020B0604020202020204" pitchFamily="34" charset="0"/>
                        </a:rPr>
                        <a:t>(mld. Kč)</a:t>
                      </a:r>
                      <a:endParaRPr lang="cs-CZ" sz="1150" b="0" i="0" u="none" strike="noStrike" dirty="0">
                        <a:solidFill>
                          <a:srgbClr val="4C4C4C"/>
                        </a:solidFill>
                        <a:effectLst/>
                        <a:latin typeface="Arial" panose="020B0604020202020204" pitchFamily="34" charset="0"/>
                        <a:cs typeface="Arial" panose="020B0604020202020204" pitchFamily="34" charset="0"/>
                      </a:endParaRPr>
                    </a:p>
                  </a:txBody>
                  <a:tcPr marL="8401" marR="8401" marT="840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algn="ctr" rtl="0" fontAlgn="ctr"/>
                      <a:r>
                        <a:rPr lang="cs-CZ" sz="1150" b="0" i="0" u="none" strike="noStrike" dirty="0">
                          <a:solidFill>
                            <a:srgbClr val="4C4C4C"/>
                          </a:solidFill>
                          <a:effectLst/>
                          <a:latin typeface="Arial" panose="020B0604020202020204" pitchFamily="34" charset="0"/>
                          <a:cs typeface="Arial" panose="020B0604020202020204" pitchFamily="34" charset="0"/>
                        </a:rPr>
                        <a:t>% z celkové alokace</a:t>
                      </a:r>
                    </a:p>
                  </a:txBody>
                  <a:tcPr marL="8401" marR="8401" marT="840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algn="ctr" rtl="0" fontAlgn="ctr"/>
                      <a:r>
                        <a:rPr lang="cs-CZ" sz="1150" b="0" i="0" u="none" strike="noStrike" dirty="0">
                          <a:solidFill>
                            <a:srgbClr val="4C4C4C"/>
                          </a:solidFill>
                          <a:effectLst/>
                          <a:latin typeface="Arial" panose="020B0604020202020204" pitchFamily="34" charset="0"/>
                          <a:cs typeface="Arial" panose="020B0604020202020204" pitchFamily="34" charset="0"/>
                        </a:rPr>
                        <a:t>Počet</a:t>
                      </a:r>
                    </a:p>
                  </a:txBody>
                  <a:tcPr marL="8401" marR="8401" marT="840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algn="ctr" rtl="0" fontAlgn="ctr"/>
                      <a:r>
                        <a:rPr lang="cs-CZ" sz="1150" b="0" i="0" u="none" strike="noStrike" dirty="0">
                          <a:solidFill>
                            <a:srgbClr val="4C4C4C"/>
                          </a:solidFill>
                          <a:effectLst/>
                          <a:latin typeface="Arial" panose="020B0604020202020204" pitchFamily="34" charset="0"/>
                          <a:cs typeface="Arial" panose="020B0604020202020204" pitchFamily="34" charset="0"/>
                        </a:rPr>
                        <a:t>Objem</a:t>
                      </a:r>
                      <a:r>
                        <a:rPr lang="cs-CZ" sz="1150" b="0" i="0" u="none" strike="noStrike" baseline="0" dirty="0">
                          <a:solidFill>
                            <a:srgbClr val="4C4C4C"/>
                          </a:solidFill>
                          <a:effectLst/>
                          <a:latin typeface="Arial" panose="020B0604020202020204" pitchFamily="34" charset="0"/>
                          <a:cs typeface="Arial" panose="020B0604020202020204" pitchFamily="34" charset="0"/>
                        </a:rPr>
                        <a:t> </a:t>
                      </a:r>
                    </a:p>
                    <a:p>
                      <a:pPr algn="ctr" rtl="0" fontAlgn="ctr"/>
                      <a:r>
                        <a:rPr lang="cs-CZ" sz="1150" b="0" i="0" u="none" strike="noStrike" baseline="0" dirty="0">
                          <a:solidFill>
                            <a:srgbClr val="4C4C4C"/>
                          </a:solidFill>
                          <a:effectLst/>
                          <a:latin typeface="Arial" panose="020B0604020202020204" pitchFamily="34" charset="0"/>
                          <a:cs typeface="Arial" panose="020B0604020202020204" pitchFamily="34" charset="0"/>
                        </a:rPr>
                        <a:t>(mld. Kč)</a:t>
                      </a:r>
                      <a:endParaRPr lang="cs-CZ" sz="1150" b="0" i="0" u="none" strike="noStrike" dirty="0">
                        <a:solidFill>
                          <a:srgbClr val="4C4C4C"/>
                        </a:solidFill>
                        <a:effectLst/>
                        <a:latin typeface="Arial" panose="020B0604020202020204" pitchFamily="34" charset="0"/>
                        <a:cs typeface="Arial" panose="020B0604020202020204" pitchFamily="34" charset="0"/>
                      </a:endParaRPr>
                    </a:p>
                  </a:txBody>
                  <a:tcPr marL="8401" marR="8401" marT="840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algn="ctr" rtl="0" fontAlgn="ctr"/>
                      <a:r>
                        <a:rPr lang="cs-CZ" sz="1150" b="0" i="0" u="none" strike="noStrike" dirty="0">
                          <a:solidFill>
                            <a:srgbClr val="4C4C4C"/>
                          </a:solidFill>
                          <a:effectLst/>
                          <a:latin typeface="Arial" panose="020B0604020202020204" pitchFamily="34" charset="0"/>
                          <a:cs typeface="Arial" panose="020B0604020202020204" pitchFamily="34" charset="0"/>
                        </a:rPr>
                        <a:t>% z celkové alokace</a:t>
                      </a:r>
                    </a:p>
                  </a:txBody>
                  <a:tcPr marL="8401" marR="8401" marT="840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1847257244"/>
                  </a:ext>
                </a:extLst>
              </a:tr>
              <a:tr h="232497">
                <a:tc>
                  <a:txBody>
                    <a:bodyPr/>
                    <a:lstStyle/>
                    <a:p>
                      <a:pPr algn="ctr" rtl="0" fontAlgn="ctr"/>
                      <a:r>
                        <a:rPr lang="cs-CZ" sz="1150" b="0" i="0" u="none" strike="noStrike" dirty="0">
                          <a:solidFill>
                            <a:srgbClr val="4C4C4C"/>
                          </a:solidFill>
                          <a:effectLst/>
                          <a:latin typeface="Arial" panose="020B0604020202020204" pitchFamily="34" charset="0"/>
                          <a:cs typeface="Arial" panose="020B0604020202020204" pitchFamily="34" charset="0"/>
                        </a:rPr>
                        <a:t>1.1</a:t>
                      </a:r>
                    </a:p>
                  </a:txBody>
                  <a:tcPr marL="8401" marR="8401" marT="840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dirty="0">
                          <a:solidFill>
                            <a:srgbClr val="4C4C4C"/>
                          </a:solidFill>
                          <a:effectLst/>
                          <a:latin typeface="Arial" panose="020B0604020202020204" pitchFamily="34" charset="0"/>
                          <a:ea typeface="+mn-ea"/>
                          <a:cs typeface="Arial" panose="020B0604020202020204" pitchFamily="34" charset="0"/>
                        </a:rPr>
                        <a:t>24,60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14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1,06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0,54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417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27,05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110%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3659823997"/>
                  </a:ext>
                </a:extLst>
              </a:tr>
              <a:tr h="204783">
                <a:tc>
                  <a:txBody>
                    <a:bodyPr/>
                    <a:lstStyle/>
                    <a:p>
                      <a:pPr algn="ctr" rtl="0" fontAlgn="ctr"/>
                      <a:r>
                        <a:rPr lang="cs-CZ" sz="1150" b="0" i="0" u="none" strike="noStrike" dirty="0">
                          <a:solidFill>
                            <a:srgbClr val="4C4C4C"/>
                          </a:solidFill>
                          <a:effectLst/>
                          <a:latin typeface="Arial" panose="020B0604020202020204" pitchFamily="34" charset="0"/>
                          <a:cs typeface="Arial" panose="020B0604020202020204" pitchFamily="34" charset="0"/>
                        </a:rPr>
                        <a:t>1.2</a:t>
                      </a:r>
                    </a:p>
                  </a:txBody>
                  <a:tcPr marL="8401" marR="8401" marT="840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dirty="0">
                          <a:solidFill>
                            <a:srgbClr val="4C4C4C"/>
                          </a:solidFill>
                          <a:effectLst/>
                          <a:latin typeface="Arial" panose="020B0604020202020204" pitchFamily="34" charset="0"/>
                          <a:ea typeface="+mn-ea"/>
                          <a:cs typeface="Arial" panose="020B0604020202020204" pitchFamily="34" charset="0"/>
                        </a:rPr>
                        <a:t>15,81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13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0,31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0,10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350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14,19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90%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1829445023"/>
                  </a:ext>
                </a:extLst>
              </a:tr>
              <a:tr h="229318">
                <a:tc>
                  <a:txBody>
                    <a:bodyPr/>
                    <a:lstStyle/>
                    <a:p>
                      <a:pPr algn="ctr" rtl="0" fontAlgn="ctr"/>
                      <a:r>
                        <a:rPr lang="cs-CZ" sz="1150" b="0" i="0" u="none" strike="noStrike" dirty="0">
                          <a:solidFill>
                            <a:srgbClr val="4C4C4C"/>
                          </a:solidFill>
                          <a:effectLst/>
                          <a:latin typeface="Arial" panose="020B0604020202020204" pitchFamily="34" charset="0"/>
                          <a:cs typeface="Arial" panose="020B0604020202020204" pitchFamily="34" charset="0"/>
                        </a:rPr>
                        <a:t>1.3</a:t>
                      </a:r>
                    </a:p>
                  </a:txBody>
                  <a:tcPr marL="8401" marR="8401" marT="840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dirty="0">
                          <a:solidFill>
                            <a:srgbClr val="4C4C4C"/>
                          </a:solidFill>
                          <a:effectLst/>
                          <a:latin typeface="Arial" panose="020B0604020202020204" pitchFamily="34" charset="0"/>
                          <a:ea typeface="+mn-ea"/>
                          <a:cs typeface="Arial" panose="020B0604020202020204" pitchFamily="34" charset="0"/>
                        </a:rPr>
                        <a:t>3,90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dirty="0">
                          <a:solidFill>
                            <a:srgbClr val="4C4C4C"/>
                          </a:solidFill>
                          <a:effectLst/>
                          <a:latin typeface="Arial" panose="020B0604020202020204" pitchFamily="34" charset="0"/>
                          <a:ea typeface="+mn-ea"/>
                          <a:cs typeface="Arial" panose="020B0604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247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4,21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108%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719689722"/>
                  </a:ext>
                </a:extLst>
              </a:tr>
              <a:tr h="229318">
                <a:tc>
                  <a:txBody>
                    <a:bodyPr/>
                    <a:lstStyle/>
                    <a:p>
                      <a:pPr algn="ctr" rtl="0" fontAlgn="ctr"/>
                      <a:r>
                        <a:rPr lang="cs-CZ" sz="1150" b="0" i="0" u="none" strike="noStrike" dirty="0">
                          <a:solidFill>
                            <a:srgbClr val="4C4C4C"/>
                          </a:solidFill>
                          <a:effectLst/>
                          <a:latin typeface="Arial" panose="020B0604020202020204" pitchFamily="34" charset="0"/>
                          <a:cs typeface="Arial" panose="020B0604020202020204" pitchFamily="34" charset="0"/>
                        </a:rPr>
                        <a:t>2.1</a:t>
                      </a:r>
                    </a:p>
                  </a:txBody>
                  <a:tcPr marL="8401" marR="8401" marT="840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8,80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dirty="0">
                          <a:solidFill>
                            <a:srgbClr val="4C4C4C"/>
                          </a:solidFill>
                          <a:effectLst/>
                          <a:latin typeface="Arial" panose="020B0604020202020204" pitchFamily="34" charset="0"/>
                          <a:ea typeface="+mn-ea"/>
                          <a:cs typeface="Arial" panose="020B0604020202020204" pitchFamily="34" charset="0"/>
                        </a:rPr>
                        <a:t>14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dirty="0">
                          <a:solidFill>
                            <a:srgbClr val="4C4C4C"/>
                          </a:solidFill>
                          <a:effectLst/>
                          <a:latin typeface="Arial" panose="020B0604020202020204" pitchFamily="34" charset="0"/>
                          <a:ea typeface="+mn-ea"/>
                          <a:cs typeface="Arial" panose="020B0604020202020204" pitchFamily="34" charset="0"/>
                        </a:rPr>
                        <a:t>0,14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33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0,47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375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7,40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84%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1720530694"/>
                  </a:ext>
                </a:extLst>
              </a:tr>
              <a:tr h="261056">
                <a:tc>
                  <a:txBody>
                    <a:bodyPr/>
                    <a:lstStyle/>
                    <a:p>
                      <a:pPr algn="ctr" rtl="0" fontAlgn="ctr"/>
                      <a:r>
                        <a:rPr lang="cs-CZ" sz="1150" b="0" i="0" u="none" strike="noStrike" dirty="0">
                          <a:solidFill>
                            <a:srgbClr val="4C4C4C"/>
                          </a:solidFill>
                          <a:effectLst/>
                          <a:latin typeface="Arial" panose="020B0604020202020204" pitchFamily="34" charset="0"/>
                          <a:cs typeface="Arial" panose="020B0604020202020204" pitchFamily="34" charset="0"/>
                        </a:rPr>
                        <a:t>2.2</a:t>
                      </a:r>
                    </a:p>
                  </a:txBody>
                  <a:tcPr marL="8401" marR="8401" marT="840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dirty="0">
                          <a:solidFill>
                            <a:srgbClr val="4C4C4C"/>
                          </a:solidFill>
                          <a:effectLst/>
                          <a:latin typeface="Arial" panose="020B0604020202020204" pitchFamily="34" charset="0"/>
                          <a:ea typeface="+mn-ea"/>
                          <a:cs typeface="Arial" panose="020B0604020202020204" pitchFamily="34" charset="0"/>
                        </a:rPr>
                        <a:t>0,66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dirty="0">
                          <a:solidFill>
                            <a:srgbClr val="4C4C4C"/>
                          </a:solidFill>
                          <a:effectLst/>
                          <a:latin typeface="Arial" panose="020B0604020202020204" pitchFamily="34" charset="0"/>
                          <a:ea typeface="+mn-ea"/>
                          <a:cs typeface="Arial" panose="020B0604020202020204" pitchFamily="34" charset="0"/>
                        </a:rPr>
                        <a:t>0,04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dirty="0">
                          <a:solidFill>
                            <a:srgbClr val="4C4C4C"/>
                          </a:solidFill>
                          <a:effectLst/>
                          <a:latin typeface="Arial" panose="020B0604020202020204" pitchFamily="34" charset="0"/>
                          <a:ea typeface="+mn-ea"/>
                          <a:cs typeface="Arial" panose="020B0604020202020204" pitchFamily="34" charset="0"/>
                        </a:rPr>
                        <a:t>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0,01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119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0,52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78%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1235273142"/>
                  </a:ext>
                </a:extLst>
              </a:tr>
              <a:tr h="229318">
                <a:tc>
                  <a:txBody>
                    <a:bodyPr/>
                    <a:lstStyle/>
                    <a:p>
                      <a:pPr algn="ctr" rtl="0" fontAlgn="ctr"/>
                      <a:r>
                        <a:rPr lang="cs-CZ" sz="1150" b="0" i="0" u="none" strike="noStrike" dirty="0">
                          <a:solidFill>
                            <a:srgbClr val="4C4C4C"/>
                          </a:solidFill>
                          <a:effectLst/>
                          <a:latin typeface="Arial" panose="020B0604020202020204" pitchFamily="34" charset="0"/>
                          <a:cs typeface="Arial" panose="020B0604020202020204" pitchFamily="34" charset="0"/>
                        </a:rPr>
                        <a:t>2.3</a:t>
                      </a:r>
                    </a:p>
                  </a:txBody>
                  <a:tcPr marL="8401" marR="8401" marT="840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9,39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dirty="0">
                          <a:solidFill>
                            <a:srgbClr val="4C4C4C"/>
                          </a:solidFill>
                          <a:effectLst/>
                          <a:latin typeface="Arial" panose="020B0604020202020204" pitchFamily="34" charset="0"/>
                          <a:ea typeface="+mn-ea"/>
                          <a:cs typeface="Arial" panose="020B0604020202020204" pitchFamily="34" charset="0"/>
                        </a:rPr>
                        <a:t>0,01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dirty="0">
                          <a:solidFill>
                            <a:srgbClr val="4C4C4C"/>
                          </a:solidFill>
                          <a:effectLst/>
                          <a:latin typeface="Arial" panose="020B0604020202020204" pitchFamily="34" charset="0"/>
                          <a:ea typeface="+mn-ea"/>
                          <a:cs typeface="Arial" panose="020B0604020202020204" pitchFamily="34" charset="0"/>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0,04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108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9,58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102%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1403154210"/>
                  </a:ext>
                </a:extLst>
              </a:tr>
              <a:tr h="229318">
                <a:tc>
                  <a:txBody>
                    <a:bodyPr/>
                    <a:lstStyle/>
                    <a:p>
                      <a:pPr algn="ctr" rtl="0" fontAlgn="ctr"/>
                      <a:r>
                        <a:rPr lang="cs-CZ" sz="1150" b="0" i="0" u="none" strike="noStrike" dirty="0">
                          <a:solidFill>
                            <a:srgbClr val="4C4C4C"/>
                          </a:solidFill>
                          <a:effectLst/>
                          <a:latin typeface="Arial" panose="020B0604020202020204" pitchFamily="34" charset="0"/>
                          <a:cs typeface="Arial" panose="020B0604020202020204" pitchFamily="34" charset="0"/>
                        </a:rPr>
                        <a:t>2.4</a:t>
                      </a:r>
                    </a:p>
                  </a:txBody>
                  <a:tcPr marL="8401" marR="8401" marT="840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17,43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64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0,60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dirty="0">
                          <a:solidFill>
                            <a:srgbClr val="4C4C4C"/>
                          </a:solidFill>
                          <a:effectLst/>
                          <a:latin typeface="Arial" panose="020B0604020202020204" pitchFamily="34" charset="0"/>
                          <a:ea typeface="+mn-ea"/>
                          <a:cs typeface="Arial" panose="020B0604020202020204" pitchFamily="34" charset="0"/>
                        </a:rPr>
                        <a:t>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dirty="0">
                          <a:solidFill>
                            <a:srgbClr val="4C4C4C"/>
                          </a:solidFill>
                          <a:effectLst/>
                          <a:latin typeface="Arial" panose="020B0604020202020204" pitchFamily="34" charset="0"/>
                          <a:ea typeface="+mn-ea"/>
                          <a:cs typeface="Arial" panose="020B0604020202020204" pitchFamily="34" charset="0"/>
                        </a:rPr>
                        <a:t>17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0,17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dirty="0">
                          <a:solidFill>
                            <a:srgbClr val="4C4C4C"/>
                          </a:solidFill>
                          <a:effectLst/>
                          <a:latin typeface="Arial" panose="020B0604020202020204" pitchFamily="34" charset="0"/>
                          <a:ea typeface="+mn-ea"/>
                          <a:cs typeface="Arial" panose="020B0604020202020204" pitchFamily="34" charset="0"/>
                        </a:rPr>
                        <a:t>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1 114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20,01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115%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3945036098"/>
                  </a:ext>
                </a:extLst>
              </a:tr>
              <a:tr h="229318">
                <a:tc>
                  <a:txBody>
                    <a:bodyPr/>
                    <a:lstStyle/>
                    <a:p>
                      <a:pPr algn="ctr" rtl="0" fontAlgn="ctr"/>
                      <a:r>
                        <a:rPr lang="cs-CZ" sz="1150" b="0" i="0" u="none" strike="noStrike" dirty="0">
                          <a:solidFill>
                            <a:srgbClr val="4C4C4C"/>
                          </a:solidFill>
                          <a:effectLst/>
                          <a:latin typeface="Arial" panose="020B0604020202020204" pitchFamily="34" charset="0"/>
                          <a:cs typeface="Arial" panose="020B0604020202020204" pitchFamily="34" charset="0"/>
                        </a:rPr>
                        <a:t>2.5</a:t>
                      </a:r>
                    </a:p>
                  </a:txBody>
                  <a:tcPr marL="8401" marR="8401" marT="840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dirty="0">
                          <a:solidFill>
                            <a:srgbClr val="4C4C4C"/>
                          </a:solidFill>
                          <a:effectLst/>
                          <a:latin typeface="Arial" panose="020B0604020202020204" pitchFamily="34" charset="0"/>
                          <a:ea typeface="+mn-ea"/>
                          <a:cs typeface="Arial" panose="020B0604020202020204" pitchFamily="34" charset="0"/>
                        </a:rPr>
                        <a:t>8,73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dirty="0">
                          <a:solidFill>
                            <a:srgbClr val="4C4C4C"/>
                          </a:solidFill>
                          <a:effectLst/>
                          <a:latin typeface="Arial" panose="020B0604020202020204" pitchFamily="34" charset="0"/>
                          <a:ea typeface="+mn-ea"/>
                          <a:cs typeface="Arial" panose="020B0604020202020204" pitchFamily="34" charset="0"/>
                        </a:rPr>
                        <a:t>206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dirty="0">
                          <a:solidFill>
                            <a:srgbClr val="4C4C4C"/>
                          </a:solidFill>
                          <a:effectLst/>
                          <a:latin typeface="Arial" panose="020B0604020202020204" pitchFamily="34" charset="0"/>
                          <a:ea typeface="+mn-ea"/>
                          <a:cs typeface="Arial" panose="020B0604020202020204" pitchFamily="34" charset="0"/>
                        </a:rPr>
                        <a:t>0,61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dirty="0">
                          <a:solidFill>
                            <a:srgbClr val="4C4C4C"/>
                          </a:solidFill>
                          <a:effectLst/>
                          <a:latin typeface="Arial" panose="020B0604020202020204" pitchFamily="34" charset="0"/>
                          <a:ea typeface="+mn-ea"/>
                          <a:cs typeface="Arial" panose="020B0604020202020204" pitchFamily="34" charset="0"/>
                        </a:rPr>
                        <a:t>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dirty="0">
                          <a:solidFill>
                            <a:srgbClr val="4C4C4C"/>
                          </a:solidFill>
                          <a:effectLst/>
                          <a:latin typeface="Arial" panose="020B0604020202020204" pitchFamily="34" charset="0"/>
                          <a:ea typeface="+mn-ea"/>
                          <a:cs typeface="Arial" panose="020B0604020202020204" pitchFamily="34" charset="0"/>
                        </a:rPr>
                        <a:t>239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dirty="0">
                          <a:solidFill>
                            <a:srgbClr val="4C4C4C"/>
                          </a:solidFill>
                          <a:effectLst/>
                          <a:latin typeface="Arial" panose="020B0604020202020204" pitchFamily="34" charset="0"/>
                          <a:ea typeface="+mn-ea"/>
                          <a:cs typeface="Arial" panose="020B0604020202020204" pitchFamily="34" charset="0"/>
                        </a:rPr>
                        <a:t>0,74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dirty="0">
                          <a:solidFill>
                            <a:srgbClr val="4C4C4C"/>
                          </a:solidFill>
                          <a:effectLst/>
                          <a:latin typeface="Arial" panose="020B0604020202020204" pitchFamily="34" charset="0"/>
                          <a:ea typeface="+mn-ea"/>
                          <a:cs typeface="Arial" panose="020B0604020202020204" pitchFamily="34" charset="0"/>
                        </a:rPr>
                        <a:t>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dirty="0">
                          <a:solidFill>
                            <a:srgbClr val="4C4C4C"/>
                          </a:solidFill>
                          <a:effectLst/>
                          <a:latin typeface="Arial" panose="020B0604020202020204" pitchFamily="34" charset="0"/>
                          <a:ea typeface="+mn-ea"/>
                          <a:cs typeface="Arial" panose="020B0604020202020204" pitchFamily="34" charset="0"/>
                        </a:rPr>
                        <a:t>1 678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dirty="0">
                          <a:solidFill>
                            <a:srgbClr val="4C4C4C"/>
                          </a:solidFill>
                          <a:effectLst/>
                          <a:latin typeface="Arial" panose="020B0604020202020204" pitchFamily="34" charset="0"/>
                          <a:ea typeface="+mn-ea"/>
                          <a:cs typeface="Arial" panose="020B0604020202020204" pitchFamily="34" charset="0"/>
                        </a:rPr>
                        <a:t>5,75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dirty="0">
                          <a:solidFill>
                            <a:srgbClr val="4C4C4C"/>
                          </a:solidFill>
                          <a:effectLst/>
                          <a:latin typeface="Arial" panose="020B0604020202020204" pitchFamily="34" charset="0"/>
                          <a:ea typeface="+mn-ea"/>
                          <a:cs typeface="Arial" panose="020B0604020202020204" pitchFamily="34" charset="0"/>
                        </a:rPr>
                        <a:t>66%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32415477"/>
                  </a:ext>
                </a:extLst>
              </a:tr>
              <a:tr h="229318">
                <a:tc>
                  <a:txBody>
                    <a:bodyPr/>
                    <a:lstStyle/>
                    <a:p>
                      <a:pPr algn="ctr" rtl="0" fontAlgn="ctr"/>
                      <a:r>
                        <a:rPr lang="cs-CZ" sz="1150" b="0" i="0" u="none" strike="noStrike" dirty="0">
                          <a:solidFill>
                            <a:srgbClr val="4C4C4C"/>
                          </a:solidFill>
                          <a:effectLst/>
                          <a:latin typeface="Arial" panose="020B0604020202020204" pitchFamily="34" charset="0"/>
                          <a:cs typeface="Arial" panose="020B0604020202020204" pitchFamily="34" charset="0"/>
                        </a:rPr>
                        <a:t>3.1</a:t>
                      </a:r>
                    </a:p>
                  </a:txBody>
                  <a:tcPr marL="8401" marR="8401" marT="840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11,12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0,02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dirty="0">
                          <a:solidFill>
                            <a:srgbClr val="4C4C4C"/>
                          </a:solidFill>
                          <a:effectLst/>
                          <a:latin typeface="Arial" panose="020B0604020202020204" pitchFamily="34" charset="0"/>
                          <a:ea typeface="+mn-ea"/>
                          <a:cs typeface="Arial" panose="020B0604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dirty="0">
                          <a:solidFill>
                            <a:srgbClr val="4C4C4C"/>
                          </a:solidFill>
                          <a:effectLst/>
                          <a:latin typeface="Arial" panose="020B0604020202020204" pitchFamily="34" charset="0"/>
                          <a:ea typeface="+mn-ea"/>
                          <a:cs typeface="Arial" panose="020B0604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dirty="0">
                          <a:solidFill>
                            <a:srgbClr val="4C4C4C"/>
                          </a:solidFill>
                          <a:effectLst/>
                          <a:latin typeface="Arial" panose="020B0604020202020204" pitchFamily="34" charset="0"/>
                          <a:ea typeface="+mn-ea"/>
                          <a:cs typeface="Arial" panose="020B0604020202020204" pitchFamily="34" charset="0"/>
                        </a:rPr>
                        <a:t>38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dirty="0">
                          <a:solidFill>
                            <a:srgbClr val="4C4C4C"/>
                          </a:solidFill>
                          <a:effectLst/>
                          <a:latin typeface="Arial" panose="020B0604020202020204" pitchFamily="34" charset="0"/>
                          <a:ea typeface="+mn-ea"/>
                          <a:cs typeface="Arial" panose="020B0604020202020204" pitchFamily="34" charset="0"/>
                        </a:rPr>
                        <a:t>10,59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95%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955091740"/>
                  </a:ext>
                </a:extLst>
              </a:tr>
              <a:tr h="229318">
                <a:tc>
                  <a:txBody>
                    <a:bodyPr/>
                    <a:lstStyle/>
                    <a:p>
                      <a:pPr algn="ctr" rtl="0" fontAlgn="ctr"/>
                      <a:r>
                        <a:rPr lang="cs-CZ" sz="1150" b="0" i="0" u="none" strike="noStrike" dirty="0">
                          <a:solidFill>
                            <a:srgbClr val="4C4C4C"/>
                          </a:solidFill>
                          <a:effectLst/>
                          <a:latin typeface="Arial" panose="020B0604020202020204" pitchFamily="34" charset="0"/>
                          <a:cs typeface="Arial" panose="020B0604020202020204" pitchFamily="34" charset="0"/>
                        </a:rPr>
                        <a:t>3.2</a:t>
                      </a:r>
                    </a:p>
                  </a:txBody>
                  <a:tcPr marL="8401" marR="8401" marT="840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9,61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dirty="0">
                          <a:solidFill>
                            <a:srgbClr val="4C4C4C"/>
                          </a:solidFill>
                          <a:effectLst/>
                          <a:latin typeface="Arial" panose="020B0604020202020204" pitchFamily="34" charset="0"/>
                          <a:ea typeface="+mn-ea"/>
                          <a:cs typeface="Arial" panose="020B0604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dirty="0">
                          <a:solidFill>
                            <a:srgbClr val="4C4C4C"/>
                          </a:solidFill>
                          <a:effectLst/>
                          <a:latin typeface="Arial" panose="020B0604020202020204" pitchFamily="34" charset="0"/>
                          <a:ea typeface="+mn-ea"/>
                          <a:cs typeface="Arial" panose="020B0604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218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8,52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89%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2101913183"/>
                  </a:ext>
                </a:extLst>
              </a:tr>
              <a:tr h="229318">
                <a:tc>
                  <a:txBody>
                    <a:bodyPr/>
                    <a:lstStyle/>
                    <a:p>
                      <a:pPr algn="ctr" rtl="0" fontAlgn="ctr"/>
                      <a:r>
                        <a:rPr lang="cs-CZ" sz="1150" b="0" i="0" u="none" strike="noStrike" dirty="0">
                          <a:solidFill>
                            <a:srgbClr val="4C4C4C"/>
                          </a:solidFill>
                          <a:effectLst/>
                          <a:latin typeface="Arial" panose="020B0604020202020204" pitchFamily="34" charset="0"/>
                          <a:cs typeface="Arial" panose="020B0604020202020204" pitchFamily="34" charset="0"/>
                        </a:rPr>
                        <a:t>3.3</a:t>
                      </a:r>
                    </a:p>
                  </a:txBody>
                  <a:tcPr marL="8401" marR="8401" marT="840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0,18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dirty="0">
                          <a:solidFill>
                            <a:srgbClr val="4C4C4C"/>
                          </a:solidFill>
                          <a:effectLst/>
                          <a:latin typeface="Arial" panose="020B0604020202020204" pitchFamily="34" charset="0"/>
                          <a:ea typeface="+mn-ea"/>
                          <a:cs typeface="Arial" panose="020B0604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166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0,20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107%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789886234"/>
                  </a:ext>
                </a:extLst>
              </a:tr>
              <a:tr h="311615">
                <a:tc>
                  <a:txBody>
                    <a:bodyPr/>
                    <a:lstStyle/>
                    <a:p>
                      <a:pPr algn="ctr" rtl="0" fontAlgn="ctr"/>
                      <a:r>
                        <a:rPr lang="cs-CZ" sz="1150" b="0" i="0" u="none" strike="noStrike" dirty="0">
                          <a:solidFill>
                            <a:srgbClr val="4C4C4C"/>
                          </a:solidFill>
                          <a:effectLst/>
                          <a:latin typeface="Arial" panose="020B0604020202020204" pitchFamily="34" charset="0"/>
                          <a:cs typeface="Arial" panose="020B0604020202020204" pitchFamily="34" charset="0"/>
                        </a:rPr>
                        <a:t>4.1</a:t>
                      </a:r>
                    </a:p>
                  </a:txBody>
                  <a:tcPr marL="8401" marR="8401" marT="840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7,92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611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1,25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16%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62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0,16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dirty="0">
                          <a:solidFill>
                            <a:srgbClr val="4C4C4C"/>
                          </a:solidFill>
                          <a:effectLst/>
                          <a:latin typeface="Arial" panose="020B0604020202020204" pitchFamily="34" charset="0"/>
                          <a:ea typeface="+mn-ea"/>
                          <a:cs typeface="Arial" panose="020B0604020202020204" pitchFamily="34" charset="0"/>
                        </a:rPr>
                        <a:t>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dirty="0">
                          <a:solidFill>
                            <a:srgbClr val="4C4C4C"/>
                          </a:solidFill>
                          <a:effectLst/>
                          <a:latin typeface="Arial" panose="020B0604020202020204" pitchFamily="34" charset="0"/>
                          <a:ea typeface="+mn-ea"/>
                          <a:cs typeface="Arial" panose="020B0604020202020204" pitchFamily="34" charset="0"/>
                        </a:rPr>
                        <a:t>1 479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dirty="0">
                          <a:solidFill>
                            <a:srgbClr val="4C4C4C"/>
                          </a:solidFill>
                          <a:effectLst/>
                          <a:latin typeface="Arial" panose="020B0604020202020204" pitchFamily="34" charset="0"/>
                          <a:ea typeface="+mn-ea"/>
                          <a:cs typeface="Arial" panose="020B0604020202020204" pitchFamily="34" charset="0"/>
                        </a:rPr>
                        <a:t>5,50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69%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2794175562"/>
                  </a:ext>
                </a:extLst>
              </a:tr>
              <a:tr h="229318">
                <a:tc>
                  <a:txBody>
                    <a:bodyPr/>
                    <a:lstStyle/>
                    <a:p>
                      <a:pPr algn="ctr" rtl="0" fontAlgn="ctr"/>
                      <a:r>
                        <a:rPr lang="cs-CZ" sz="1150" b="0" i="0" u="none" strike="noStrike" dirty="0">
                          <a:solidFill>
                            <a:srgbClr val="4C4C4C"/>
                          </a:solidFill>
                          <a:effectLst/>
                          <a:latin typeface="Arial" panose="020B0604020202020204" pitchFamily="34" charset="0"/>
                          <a:cs typeface="Arial" panose="020B0604020202020204" pitchFamily="34" charset="0"/>
                        </a:rPr>
                        <a:t>4.2</a:t>
                      </a:r>
                    </a:p>
                  </a:txBody>
                  <a:tcPr marL="8401" marR="8401" marT="840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2,23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dirty="0">
                          <a:solidFill>
                            <a:srgbClr val="4C4C4C"/>
                          </a:solidFill>
                          <a:effectLst/>
                          <a:latin typeface="Arial" panose="020B0604020202020204" pitchFamily="34" charset="0"/>
                          <a:ea typeface="+mn-ea"/>
                          <a:cs typeface="Arial" panose="020B0604020202020204" pitchFamily="34" charset="0"/>
                        </a:rPr>
                        <a:t>109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dirty="0">
                          <a:solidFill>
                            <a:srgbClr val="4C4C4C"/>
                          </a:solidFill>
                          <a:effectLst/>
                          <a:latin typeface="Arial" panose="020B0604020202020204" pitchFamily="34" charset="0"/>
                          <a:ea typeface="+mn-ea"/>
                          <a:cs typeface="Arial" panose="020B0604020202020204" pitchFamily="34" charset="0"/>
                        </a:rPr>
                        <a:t>2,24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100%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1721951207"/>
                  </a:ext>
                </a:extLst>
              </a:tr>
              <a:tr h="229318">
                <a:tc>
                  <a:txBody>
                    <a:bodyPr/>
                    <a:lstStyle/>
                    <a:p>
                      <a:pPr algn="ctr" rtl="0" fontAlgn="ctr"/>
                      <a:r>
                        <a:rPr lang="cs-CZ" sz="1150" b="0" i="0" u="none" strike="noStrike" dirty="0">
                          <a:solidFill>
                            <a:srgbClr val="4C4C4C"/>
                          </a:solidFill>
                          <a:effectLst/>
                          <a:latin typeface="Arial" panose="020B0604020202020204" pitchFamily="34" charset="0"/>
                          <a:cs typeface="Arial" panose="020B0604020202020204" pitchFamily="34" charset="0"/>
                        </a:rPr>
                        <a:t>5.1</a:t>
                      </a:r>
                    </a:p>
                  </a:txBody>
                  <a:tcPr marL="8401" marR="8401" marT="840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3,61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0,01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a:solidFill>
                            <a:srgbClr val="4C4C4C"/>
                          </a:solidFill>
                          <a:effectLst/>
                          <a:latin typeface="Arial" panose="020B0604020202020204" pitchFamily="34" charset="0"/>
                          <a:ea typeface="+mn-ea"/>
                          <a:cs typeface="Arial" panose="020B0604020202020204" pitchFamily="34" charset="0"/>
                        </a:rPr>
                        <a:t>34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dirty="0">
                          <a:solidFill>
                            <a:srgbClr val="4C4C4C"/>
                          </a:solidFill>
                          <a:effectLst/>
                          <a:latin typeface="Arial" panose="020B0604020202020204" pitchFamily="34" charset="0"/>
                          <a:ea typeface="+mn-ea"/>
                          <a:cs typeface="Arial" panose="020B0604020202020204" pitchFamily="34" charset="0"/>
                        </a:rPr>
                        <a:t>2,33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150" b="0" i="0" u="none" strike="noStrike" kern="1200" dirty="0">
                          <a:solidFill>
                            <a:srgbClr val="4C4C4C"/>
                          </a:solidFill>
                          <a:effectLst/>
                          <a:latin typeface="Arial" panose="020B0604020202020204" pitchFamily="34" charset="0"/>
                          <a:ea typeface="+mn-ea"/>
                          <a:cs typeface="Arial" panose="020B0604020202020204" pitchFamily="34" charset="0"/>
                        </a:rPr>
                        <a:t>64%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1969196121"/>
                  </a:ext>
                </a:extLst>
              </a:tr>
              <a:tr h="499104">
                <a:tc>
                  <a:txBody>
                    <a:bodyPr/>
                    <a:lstStyle/>
                    <a:p>
                      <a:pPr algn="ctr" rtl="0" fontAlgn="ctr"/>
                      <a:r>
                        <a:rPr lang="cs-CZ" sz="1200" b="1" i="0" u="none" strike="noStrike" dirty="0">
                          <a:solidFill>
                            <a:srgbClr val="FFFFFF"/>
                          </a:solidFill>
                          <a:effectLst/>
                          <a:latin typeface="Arial" panose="020B0604020202020204" pitchFamily="34" charset="0"/>
                          <a:cs typeface="Arial" panose="020B0604020202020204" pitchFamily="34" charset="0"/>
                        </a:rPr>
                        <a:t>Celkem</a:t>
                      </a:r>
                    </a:p>
                  </a:txBody>
                  <a:tcPr marL="8401" marR="8401" marT="840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2C72B9"/>
                    </a:solidFill>
                  </a:tcPr>
                </a:tc>
                <a:tc>
                  <a:txBody>
                    <a:bodyPr/>
                    <a:lstStyle/>
                    <a:p>
                      <a:pPr marL="0" algn="ctr" defTabSz="914400" rtl="0" eaLnBrk="1" fontAlgn="ctr" latinLnBrk="0" hangingPunct="1"/>
                      <a:r>
                        <a:rPr lang="cs-CZ" sz="1200" b="1" i="0" u="none" strike="noStrike" kern="1200" dirty="0">
                          <a:solidFill>
                            <a:srgbClr val="FFFFFF"/>
                          </a:solidFill>
                          <a:effectLst/>
                          <a:latin typeface="Arial" panose="020B0604020202020204" pitchFamily="34" charset="0"/>
                          <a:ea typeface="+mn-ea"/>
                          <a:cs typeface="Arial" panose="020B0604020202020204" pitchFamily="34" charset="0"/>
                        </a:rPr>
                        <a:t>124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2C72B9"/>
                    </a:solidFill>
                  </a:tcPr>
                </a:tc>
                <a:tc>
                  <a:txBody>
                    <a:bodyPr/>
                    <a:lstStyle/>
                    <a:p>
                      <a:pPr marL="0" algn="ctr" defTabSz="914400" rtl="0" eaLnBrk="1" fontAlgn="ctr" latinLnBrk="0" hangingPunct="1"/>
                      <a:r>
                        <a:rPr lang="cs-CZ" sz="1200" b="1" i="0" u="none" strike="noStrike" kern="1200" dirty="0">
                          <a:solidFill>
                            <a:srgbClr val="FFFFFF"/>
                          </a:solidFill>
                          <a:effectLst/>
                          <a:latin typeface="Arial" panose="020B0604020202020204" pitchFamily="34" charset="0"/>
                          <a:ea typeface="+mn-ea"/>
                          <a:cs typeface="Arial" panose="020B0604020202020204" pitchFamily="34" charset="0"/>
                        </a:rPr>
                        <a:t>935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2C72B9"/>
                    </a:solidFill>
                  </a:tcPr>
                </a:tc>
                <a:tc>
                  <a:txBody>
                    <a:bodyPr/>
                    <a:lstStyle/>
                    <a:p>
                      <a:pPr marL="0" algn="ctr" defTabSz="914400" rtl="0" eaLnBrk="1" fontAlgn="ctr" latinLnBrk="0" hangingPunct="1"/>
                      <a:r>
                        <a:rPr lang="cs-CZ" sz="1200" b="1" i="0" u="none" strike="noStrike" kern="1200" dirty="0">
                          <a:solidFill>
                            <a:srgbClr val="FFFFFF"/>
                          </a:solidFill>
                          <a:effectLst/>
                          <a:latin typeface="Arial" panose="020B0604020202020204" pitchFamily="34" charset="0"/>
                          <a:ea typeface="+mn-ea"/>
                          <a:cs typeface="Arial" panose="020B0604020202020204" pitchFamily="34" charset="0"/>
                        </a:rPr>
                        <a:t>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2C72B9"/>
                    </a:solidFill>
                  </a:tcPr>
                </a:tc>
                <a:tc>
                  <a:txBody>
                    <a:bodyPr/>
                    <a:lstStyle/>
                    <a:p>
                      <a:pPr marL="0" algn="ctr" defTabSz="914400" rtl="0" eaLnBrk="1" fontAlgn="ctr" latinLnBrk="0" hangingPunct="1"/>
                      <a:r>
                        <a:rPr lang="cs-CZ" sz="1200" b="1" i="0" u="none" strike="noStrike" kern="1200" dirty="0">
                          <a:solidFill>
                            <a:srgbClr val="FFFFFF"/>
                          </a:solidFill>
                          <a:effectLst/>
                          <a:latin typeface="Arial" panose="020B0604020202020204" pitchFamily="34" charset="0"/>
                          <a:ea typeface="+mn-ea"/>
                          <a:cs typeface="Arial" panose="020B0604020202020204" pitchFamily="34" charset="0"/>
                        </a:rPr>
                        <a:t>3,25%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2C72B9"/>
                    </a:solidFill>
                  </a:tcPr>
                </a:tc>
                <a:tc>
                  <a:txBody>
                    <a:bodyPr/>
                    <a:lstStyle/>
                    <a:p>
                      <a:pPr marL="0" algn="ctr" defTabSz="914400" rtl="0" eaLnBrk="1" fontAlgn="ctr" latinLnBrk="0" hangingPunct="1"/>
                      <a:r>
                        <a:rPr lang="cs-CZ" sz="1200" b="1" i="0" u="none" strike="noStrike" kern="1200" dirty="0">
                          <a:solidFill>
                            <a:srgbClr val="FFFFFF"/>
                          </a:solidFill>
                          <a:effectLst/>
                          <a:latin typeface="Arial" panose="020B0604020202020204" pitchFamily="34" charset="0"/>
                          <a:ea typeface="+mn-ea"/>
                          <a:cs typeface="Arial" panose="020B0604020202020204" pitchFamily="34" charset="0"/>
                        </a:rPr>
                        <a:t>365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2C72B9"/>
                    </a:solidFill>
                  </a:tcPr>
                </a:tc>
                <a:tc>
                  <a:txBody>
                    <a:bodyPr/>
                    <a:lstStyle/>
                    <a:p>
                      <a:pPr marL="0" algn="ctr" defTabSz="914400" rtl="0" eaLnBrk="1" fontAlgn="ctr" latinLnBrk="0" hangingPunct="1"/>
                      <a:r>
                        <a:rPr lang="cs-CZ" sz="1200" b="1" i="0" u="none" strike="noStrike" kern="1200" dirty="0">
                          <a:solidFill>
                            <a:srgbClr val="FFFFFF"/>
                          </a:solidFill>
                          <a:effectLst/>
                          <a:latin typeface="Arial" panose="020B0604020202020204" pitchFamily="34" charset="0"/>
                          <a:ea typeface="+mn-ea"/>
                          <a:cs typeface="Arial" panose="020B0604020202020204" pitchFamily="34" charset="0"/>
                        </a:rPr>
                        <a:t>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2C72B9"/>
                    </a:solidFill>
                  </a:tcPr>
                </a:tc>
                <a:tc>
                  <a:txBody>
                    <a:bodyPr/>
                    <a:lstStyle/>
                    <a:p>
                      <a:pPr marL="0" algn="ctr" defTabSz="914400" rtl="0" eaLnBrk="1" fontAlgn="ctr" latinLnBrk="0" hangingPunct="1"/>
                      <a:r>
                        <a:rPr lang="cs-CZ" sz="1200" b="1" i="0" u="none" strike="noStrike" kern="1200" dirty="0">
                          <a:solidFill>
                            <a:srgbClr val="FFFFFF"/>
                          </a:solidFill>
                          <a:effectLst/>
                          <a:latin typeface="Arial" panose="020B0604020202020204" pitchFamily="34" charset="0"/>
                          <a:ea typeface="+mn-ea"/>
                          <a:cs typeface="Arial" panose="020B0604020202020204" pitchFamily="34" charset="0"/>
                        </a:rPr>
                        <a:t>1,81%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2C72B9"/>
                    </a:solidFill>
                  </a:tcPr>
                </a:tc>
                <a:tc>
                  <a:txBody>
                    <a:bodyPr/>
                    <a:lstStyle/>
                    <a:p>
                      <a:pPr marL="0" algn="ctr" defTabSz="914400" rtl="0" eaLnBrk="1" fontAlgn="ctr" latinLnBrk="0" hangingPunct="1"/>
                      <a:r>
                        <a:rPr lang="cs-CZ" sz="1200" b="1" i="0" u="none" strike="noStrike" kern="1200" dirty="0">
                          <a:solidFill>
                            <a:srgbClr val="FFFFFF"/>
                          </a:solidFill>
                          <a:effectLst/>
                          <a:latin typeface="Arial" panose="020B0604020202020204" pitchFamily="34" charset="0"/>
                          <a:ea typeface="+mn-ea"/>
                          <a:cs typeface="Arial" panose="020B0604020202020204" pitchFamily="34" charset="0"/>
                        </a:rPr>
                        <a:t>6 452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2C72B9"/>
                    </a:solidFill>
                  </a:tcPr>
                </a:tc>
                <a:tc>
                  <a:txBody>
                    <a:bodyPr/>
                    <a:lstStyle/>
                    <a:p>
                      <a:pPr marL="0" algn="ctr" defTabSz="914400" rtl="0" eaLnBrk="1" fontAlgn="ctr" latinLnBrk="0" hangingPunct="1"/>
                      <a:r>
                        <a:rPr lang="cs-CZ" sz="1200" b="1" i="0" u="none" strike="noStrike" kern="1200" dirty="0">
                          <a:solidFill>
                            <a:srgbClr val="FFFFFF"/>
                          </a:solidFill>
                          <a:effectLst/>
                          <a:latin typeface="Arial" panose="020B0604020202020204" pitchFamily="34" charset="0"/>
                          <a:ea typeface="+mn-ea"/>
                          <a:cs typeface="Arial" panose="020B0604020202020204" pitchFamily="34" charset="0"/>
                        </a:rPr>
                        <a:t>118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2C72B9"/>
                    </a:solidFill>
                  </a:tcPr>
                </a:tc>
                <a:tc>
                  <a:txBody>
                    <a:bodyPr/>
                    <a:lstStyle/>
                    <a:p>
                      <a:pPr marL="0" algn="ctr" defTabSz="914400" rtl="0" eaLnBrk="1" fontAlgn="ctr" latinLnBrk="0" hangingPunct="1"/>
                      <a:r>
                        <a:rPr lang="cs-CZ" sz="1200" b="1" i="0" u="none" strike="noStrike" kern="1200" dirty="0">
                          <a:solidFill>
                            <a:srgbClr val="FFFFFF"/>
                          </a:solidFill>
                          <a:effectLst/>
                          <a:latin typeface="Arial" panose="020B0604020202020204" pitchFamily="34" charset="0"/>
                          <a:ea typeface="+mn-ea"/>
                          <a:cs typeface="Arial" panose="020B0604020202020204" pitchFamily="34" charset="0"/>
                        </a:rPr>
                        <a:t>95,22%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2C72B9"/>
                    </a:solidFill>
                  </a:tcPr>
                </a:tc>
                <a:extLst>
                  <a:ext uri="{0D108BD9-81ED-4DB2-BD59-A6C34878D82A}">
                    <a16:rowId xmlns:a16="http://schemas.microsoft.com/office/drawing/2014/main" val="1655465268"/>
                  </a:ext>
                </a:extLst>
              </a:tr>
            </a:tbl>
          </a:graphicData>
        </a:graphic>
      </p:graphicFrame>
    </p:spTree>
    <p:extLst>
      <p:ext uri="{BB962C8B-B14F-4D97-AF65-F5344CB8AC3E}">
        <p14:creationId xmlns:p14="http://schemas.microsoft.com/office/powerpoint/2010/main" val="1422543334"/>
      </p:ext>
    </p:extLst>
  </p:cSld>
  <p:clrMapOvr>
    <a:masterClrMapping/>
  </p:clrMapOvr>
  <p:transition spd="slow">
    <p:push/>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Stav čerpání prostředků IROP </a:t>
            </a:r>
          </a:p>
        </p:txBody>
      </p:sp>
      <p:graphicFrame>
        <p:nvGraphicFramePr>
          <p:cNvPr id="5" name="Zástupný symbol pro obsah 4"/>
          <p:cNvGraphicFramePr>
            <a:graphicFrameLocks noGrp="1"/>
          </p:cNvGraphicFramePr>
          <p:nvPr>
            <p:ph idx="1"/>
          </p:nvPr>
        </p:nvGraphicFramePr>
        <p:xfrm>
          <a:off x="285750" y="1417694"/>
          <a:ext cx="8503918" cy="4235782"/>
        </p:xfrm>
        <a:graphic>
          <a:graphicData uri="http://schemas.openxmlformats.org/drawingml/2006/table">
            <a:tbl>
              <a:tblPr/>
              <a:tblGrid>
                <a:gridCol w="976526">
                  <a:extLst>
                    <a:ext uri="{9D8B030D-6E8A-4147-A177-3AD203B41FA5}">
                      <a16:colId xmlns:a16="http://schemas.microsoft.com/office/drawing/2014/main" val="2575217818"/>
                    </a:ext>
                  </a:extLst>
                </a:gridCol>
                <a:gridCol w="1139283">
                  <a:extLst>
                    <a:ext uri="{9D8B030D-6E8A-4147-A177-3AD203B41FA5}">
                      <a16:colId xmlns:a16="http://schemas.microsoft.com/office/drawing/2014/main" val="2915640963"/>
                    </a:ext>
                  </a:extLst>
                </a:gridCol>
                <a:gridCol w="976526">
                  <a:extLst>
                    <a:ext uri="{9D8B030D-6E8A-4147-A177-3AD203B41FA5}">
                      <a16:colId xmlns:a16="http://schemas.microsoft.com/office/drawing/2014/main" val="2904611914"/>
                    </a:ext>
                  </a:extLst>
                </a:gridCol>
                <a:gridCol w="1100632">
                  <a:extLst>
                    <a:ext uri="{9D8B030D-6E8A-4147-A177-3AD203B41FA5}">
                      <a16:colId xmlns:a16="http://schemas.microsoft.com/office/drawing/2014/main" val="1243872375"/>
                    </a:ext>
                  </a:extLst>
                </a:gridCol>
                <a:gridCol w="1048730">
                  <a:extLst>
                    <a:ext uri="{9D8B030D-6E8A-4147-A177-3AD203B41FA5}">
                      <a16:colId xmlns:a16="http://schemas.microsoft.com/office/drawing/2014/main" val="824112924"/>
                    </a:ext>
                  </a:extLst>
                </a:gridCol>
                <a:gridCol w="1062901">
                  <a:extLst>
                    <a:ext uri="{9D8B030D-6E8A-4147-A177-3AD203B41FA5}">
                      <a16:colId xmlns:a16="http://schemas.microsoft.com/office/drawing/2014/main" val="1156051604"/>
                    </a:ext>
                  </a:extLst>
                </a:gridCol>
                <a:gridCol w="1105416">
                  <a:extLst>
                    <a:ext uri="{9D8B030D-6E8A-4147-A177-3AD203B41FA5}">
                      <a16:colId xmlns:a16="http://schemas.microsoft.com/office/drawing/2014/main" val="2007535268"/>
                    </a:ext>
                  </a:extLst>
                </a:gridCol>
                <a:gridCol w="1093904">
                  <a:extLst>
                    <a:ext uri="{9D8B030D-6E8A-4147-A177-3AD203B41FA5}">
                      <a16:colId xmlns:a16="http://schemas.microsoft.com/office/drawing/2014/main" val="2176051366"/>
                    </a:ext>
                  </a:extLst>
                </a:gridCol>
              </a:tblGrid>
              <a:tr h="1587959">
                <a:tc rowSpan="2">
                  <a:txBody>
                    <a:bodyPr/>
                    <a:lstStyle/>
                    <a:p>
                      <a:pPr algn="ctr" rtl="0" fontAlgn="ctr"/>
                      <a:r>
                        <a:rPr lang="cs-CZ" sz="1400" b="1" i="0" u="none" strike="noStrike" dirty="0">
                          <a:solidFill>
                            <a:srgbClr val="FFFFFF"/>
                          </a:solidFill>
                          <a:effectLst/>
                          <a:latin typeface="Arial" panose="020B0604020202020204" pitchFamily="34" charset="0"/>
                          <a:cs typeface="Arial" panose="020B0604020202020204" pitchFamily="34" charset="0"/>
                        </a:rPr>
                        <a:t>Prioritní osa</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2C72B9"/>
                    </a:solidFill>
                  </a:tcPr>
                </a:tc>
                <a:tc rowSpan="2">
                  <a:txBody>
                    <a:bodyPr/>
                    <a:lstStyle/>
                    <a:p>
                      <a:pPr algn="ctr" rtl="0" fontAlgn="ctr"/>
                      <a:r>
                        <a:rPr lang="cs-CZ" sz="1400" b="1" i="0" u="none" strike="noStrike" dirty="0">
                          <a:solidFill>
                            <a:srgbClr val="FFFFFF"/>
                          </a:solidFill>
                          <a:effectLst/>
                          <a:latin typeface="Arial" panose="020B0604020202020204" pitchFamily="34" charset="0"/>
                          <a:cs typeface="Arial" panose="020B0604020202020204" pitchFamily="34" charset="0"/>
                        </a:rPr>
                        <a:t>Celková alokace </a:t>
                      </a:r>
                    </a:p>
                    <a:p>
                      <a:pPr algn="ctr" rtl="0" fontAlgn="ctr"/>
                      <a:r>
                        <a:rPr lang="cs-CZ" sz="1400" b="1" i="0" u="none" strike="noStrike" dirty="0">
                          <a:solidFill>
                            <a:srgbClr val="FFFFFF"/>
                          </a:solidFill>
                          <a:effectLst/>
                          <a:latin typeface="Arial" panose="020B0604020202020204" pitchFamily="34" charset="0"/>
                          <a:cs typeface="Arial" panose="020B0604020202020204" pitchFamily="34" charset="0"/>
                        </a:rPr>
                        <a:t>(mld. Kč)</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2C72B9"/>
                    </a:solidFill>
                  </a:tcPr>
                </a:tc>
                <a:tc gridSpan="2">
                  <a:txBody>
                    <a:bodyPr/>
                    <a:lstStyle/>
                    <a:p>
                      <a:pPr algn="ctr" rtl="0" fontAlgn="ctr"/>
                      <a:r>
                        <a:rPr lang="cs-CZ" sz="1400" b="1" i="0" u="none" strike="noStrike" dirty="0">
                          <a:solidFill>
                            <a:srgbClr val="FFFFFF"/>
                          </a:solidFill>
                          <a:effectLst/>
                          <a:latin typeface="Arial" panose="020B0604020202020204" pitchFamily="34" charset="0"/>
                          <a:cs typeface="Arial" panose="020B0604020202020204" pitchFamily="34" charset="0"/>
                        </a:rPr>
                        <a:t>Finanční prostředky proplacené příjemcům</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2C72B9"/>
                    </a:solidFill>
                  </a:tcPr>
                </a:tc>
                <a:tc hMerge="1">
                  <a:txBody>
                    <a:bodyPr/>
                    <a:lstStyle/>
                    <a:p>
                      <a:endParaRPr lang="cs-CZ"/>
                    </a:p>
                  </a:txBody>
                  <a:tcPr/>
                </a:tc>
                <a:tc gridSpan="2">
                  <a:txBody>
                    <a:bodyPr/>
                    <a:lstStyle/>
                    <a:p>
                      <a:pPr algn="ctr" rtl="0" fontAlgn="ctr"/>
                      <a:r>
                        <a:rPr lang="cs-CZ" sz="1400" b="1" i="0" u="none" strike="noStrike" dirty="0">
                          <a:solidFill>
                            <a:srgbClr val="FFFFFF"/>
                          </a:solidFill>
                          <a:effectLst/>
                          <a:latin typeface="Arial" panose="020B0604020202020204" pitchFamily="34" charset="0"/>
                          <a:cs typeface="Arial" panose="020B0604020202020204" pitchFamily="34" charset="0"/>
                        </a:rPr>
                        <a:t>Finanční prostředky v souhrnných žádostech o platbu</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2C72B9"/>
                    </a:solidFill>
                  </a:tcPr>
                </a:tc>
                <a:tc hMerge="1">
                  <a:txBody>
                    <a:bodyPr/>
                    <a:lstStyle/>
                    <a:p>
                      <a:endParaRPr lang="cs-CZ"/>
                    </a:p>
                  </a:txBody>
                  <a:tcPr/>
                </a:tc>
                <a:tc gridSpan="2">
                  <a:txBody>
                    <a:bodyPr/>
                    <a:lstStyle/>
                    <a:p>
                      <a:pPr algn="ctr" rtl="0" fontAlgn="b"/>
                      <a:r>
                        <a:rPr lang="cs-CZ" sz="1400" b="1" i="0" u="none" strike="noStrike" dirty="0">
                          <a:solidFill>
                            <a:schemeClr val="bg1"/>
                          </a:solidFill>
                          <a:effectLst/>
                          <a:latin typeface="Arial" panose="020B0604020202020204" pitchFamily="34" charset="0"/>
                          <a:cs typeface="Arial" panose="020B0604020202020204" pitchFamily="34" charset="0"/>
                        </a:rPr>
                        <a:t>Certifikované finanční</a:t>
                      </a:r>
                      <a:r>
                        <a:rPr lang="cs-CZ" sz="1400" b="1" i="0" u="none" strike="noStrike" baseline="0" dirty="0">
                          <a:solidFill>
                            <a:schemeClr val="bg1"/>
                          </a:solidFill>
                          <a:effectLst/>
                          <a:latin typeface="Arial" panose="020B0604020202020204" pitchFamily="34" charset="0"/>
                          <a:cs typeface="Arial" panose="020B0604020202020204" pitchFamily="34" charset="0"/>
                        </a:rPr>
                        <a:t> prostředky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2C72B9"/>
                    </a:solidFill>
                  </a:tcPr>
                </a:tc>
                <a:tc hMerge="1">
                  <a:txBody>
                    <a:bodyPr/>
                    <a:lstStyle/>
                    <a:p>
                      <a:endParaRPr lang="cs-CZ"/>
                    </a:p>
                  </a:txBody>
                  <a:tcPr/>
                </a:tc>
                <a:extLst>
                  <a:ext uri="{0D108BD9-81ED-4DB2-BD59-A6C34878D82A}">
                    <a16:rowId xmlns:a16="http://schemas.microsoft.com/office/drawing/2014/main" val="2111432222"/>
                  </a:ext>
                </a:extLst>
              </a:tr>
              <a:tr h="401572">
                <a:tc vMerge="1">
                  <a:txBody>
                    <a:bodyPr/>
                    <a:lstStyle/>
                    <a:p>
                      <a:endParaRPr lang="cs-CZ"/>
                    </a:p>
                  </a:txBody>
                  <a:tcPr/>
                </a:tc>
                <a:tc vMerge="1">
                  <a:txBody>
                    <a:bodyPr/>
                    <a:lstStyle/>
                    <a:p>
                      <a:endParaRPr lang="cs-CZ"/>
                    </a:p>
                  </a:txBody>
                  <a:tcPr/>
                </a:tc>
                <a:tc>
                  <a:txBody>
                    <a:bodyPr/>
                    <a:lstStyle/>
                    <a:p>
                      <a:pPr algn="ctr" rtl="0" fontAlgn="ctr"/>
                      <a:r>
                        <a:rPr lang="cs-CZ" sz="1400" b="0" i="0" u="none" strike="noStrike" dirty="0">
                          <a:solidFill>
                            <a:srgbClr val="4C4C4C"/>
                          </a:solidFill>
                          <a:effectLst/>
                          <a:latin typeface="Arial" panose="020B0604020202020204" pitchFamily="34" charset="0"/>
                          <a:cs typeface="Arial" panose="020B0604020202020204" pitchFamily="34" charset="0"/>
                        </a:rPr>
                        <a:t>Objem </a:t>
                      </a:r>
                    </a:p>
                    <a:p>
                      <a:pPr algn="ctr" rtl="0" fontAlgn="ctr"/>
                      <a:r>
                        <a:rPr lang="cs-CZ" sz="1400" b="0" i="0" u="none" strike="noStrike" dirty="0">
                          <a:solidFill>
                            <a:srgbClr val="4C4C4C"/>
                          </a:solidFill>
                          <a:effectLst/>
                          <a:latin typeface="Arial" panose="020B0604020202020204" pitchFamily="34" charset="0"/>
                          <a:cs typeface="Arial" panose="020B0604020202020204" pitchFamily="34" charset="0"/>
                        </a:rPr>
                        <a:t>(mld. Kč)</a:t>
                      </a:r>
                    </a:p>
                  </a:txBody>
                  <a:tcPr marL="9525" marR="9525" marT="9525" marB="0" anchor="ctr">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FD5EA"/>
                    </a:solidFill>
                  </a:tcPr>
                </a:tc>
                <a:tc>
                  <a:txBody>
                    <a:bodyPr/>
                    <a:lstStyle/>
                    <a:p>
                      <a:pPr algn="ctr" rtl="0" fontAlgn="ctr"/>
                      <a:r>
                        <a:rPr lang="cs-CZ" sz="1400" b="0" i="0" u="none" strike="noStrike" dirty="0">
                          <a:solidFill>
                            <a:srgbClr val="4C4C4C"/>
                          </a:solidFill>
                          <a:effectLst/>
                          <a:latin typeface="Arial" panose="020B0604020202020204" pitchFamily="34" charset="0"/>
                          <a:cs typeface="Arial" panose="020B0604020202020204" pitchFamily="34" charset="0"/>
                        </a:rPr>
                        <a:t>% z celkové alokace</a:t>
                      </a:r>
                    </a:p>
                  </a:txBody>
                  <a:tcPr marL="9525" marR="9525" marT="95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algn="ctr" rtl="0" fontAlgn="ctr"/>
                      <a:r>
                        <a:rPr lang="cs-CZ" sz="1400" b="0" i="0" u="none" strike="noStrike" dirty="0">
                          <a:solidFill>
                            <a:srgbClr val="4C4C4C"/>
                          </a:solidFill>
                          <a:effectLst/>
                          <a:latin typeface="Arial" panose="020B0604020202020204" pitchFamily="34" charset="0"/>
                          <a:cs typeface="Arial" panose="020B0604020202020204" pitchFamily="34" charset="0"/>
                        </a:rPr>
                        <a:t>Objem </a:t>
                      </a:r>
                    </a:p>
                    <a:p>
                      <a:pPr algn="ctr" rtl="0" fontAlgn="ctr"/>
                      <a:r>
                        <a:rPr lang="cs-CZ" sz="1400" b="0" i="0" u="none" strike="noStrike" dirty="0">
                          <a:solidFill>
                            <a:srgbClr val="4C4C4C"/>
                          </a:solidFill>
                          <a:effectLst/>
                          <a:latin typeface="Arial" panose="020B0604020202020204" pitchFamily="34" charset="0"/>
                          <a:cs typeface="Arial" panose="020B0604020202020204" pitchFamily="34" charset="0"/>
                        </a:rPr>
                        <a:t>(mld. Kč)</a:t>
                      </a:r>
                    </a:p>
                  </a:txBody>
                  <a:tcPr marL="9525" marR="9525" marT="9525" marB="0" anchor="ctr">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FD5EA"/>
                    </a:solidFill>
                  </a:tcPr>
                </a:tc>
                <a:tc>
                  <a:txBody>
                    <a:bodyPr/>
                    <a:lstStyle/>
                    <a:p>
                      <a:pPr algn="ctr" rtl="0" fontAlgn="ctr"/>
                      <a:r>
                        <a:rPr lang="cs-CZ" sz="1400" b="0" i="0" u="none" strike="noStrike" dirty="0">
                          <a:solidFill>
                            <a:srgbClr val="4C4C4C"/>
                          </a:solidFill>
                          <a:effectLst/>
                          <a:latin typeface="Arial" panose="020B0604020202020204" pitchFamily="34" charset="0"/>
                          <a:cs typeface="Arial" panose="020B0604020202020204" pitchFamily="34" charset="0"/>
                        </a:rPr>
                        <a:t>% z celkové alokace</a:t>
                      </a:r>
                    </a:p>
                  </a:txBody>
                  <a:tcPr marL="9525" marR="9525" marT="95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algn="ctr" rtl="0" fontAlgn="ctr"/>
                      <a:r>
                        <a:rPr lang="cs-CZ" sz="1400" b="0" i="0" u="none" strike="noStrike" dirty="0">
                          <a:solidFill>
                            <a:srgbClr val="4C4C4C"/>
                          </a:solidFill>
                          <a:effectLst/>
                          <a:latin typeface="Arial" panose="020B0604020202020204" pitchFamily="34" charset="0"/>
                          <a:cs typeface="Arial" panose="020B0604020202020204" pitchFamily="34" charset="0"/>
                        </a:rPr>
                        <a:t>Objem </a:t>
                      </a:r>
                    </a:p>
                    <a:p>
                      <a:pPr algn="ctr" rtl="0" fontAlgn="ctr"/>
                      <a:r>
                        <a:rPr lang="cs-CZ" sz="1400" b="0" i="0" u="none" strike="noStrike" dirty="0">
                          <a:solidFill>
                            <a:srgbClr val="4C4C4C"/>
                          </a:solidFill>
                          <a:effectLst/>
                          <a:latin typeface="Arial" panose="020B0604020202020204" pitchFamily="34" charset="0"/>
                          <a:cs typeface="Arial" panose="020B0604020202020204" pitchFamily="34" charset="0"/>
                        </a:rPr>
                        <a:t>(mld. Kč)</a:t>
                      </a:r>
                    </a:p>
                  </a:txBody>
                  <a:tcPr marL="9525" marR="9525" marT="9525" marB="0" anchor="ctr">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algn="ctr" rtl="0" fontAlgn="ctr"/>
                      <a:r>
                        <a:rPr lang="cs-CZ" sz="1400" b="0" i="0" u="none" strike="noStrike" dirty="0">
                          <a:solidFill>
                            <a:srgbClr val="4C4C4C"/>
                          </a:solidFill>
                          <a:effectLst/>
                          <a:latin typeface="Arial" panose="020B0604020202020204" pitchFamily="34" charset="0"/>
                          <a:cs typeface="Arial" panose="020B0604020202020204" pitchFamily="34" charset="0"/>
                        </a:rPr>
                        <a:t>% z celkové alokace</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843314678"/>
                  </a:ext>
                </a:extLst>
              </a:tr>
              <a:tr h="344430">
                <a:tc>
                  <a:txBody>
                    <a:bodyPr/>
                    <a:lstStyle/>
                    <a:p>
                      <a:pPr algn="ctr" rtl="0" fontAlgn="ctr"/>
                      <a:r>
                        <a:rPr lang="cs-CZ" sz="1400" b="0" i="0" u="none" strike="noStrike" dirty="0">
                          <a:solidFill>
                            <a:srgbClr val="4C4C4C"/>
                          </a:solidFill>
                          <a:effectLst/>
                          <a:latin typeface="Arial" panose="020B0604020202020204" pitchFamily="34" charset="0"/>
                          <a:cs typeface="Arial" panose="020B0604020202020204" pitchFamily="34" charset="0"/>
                        </a:rPr>
                        <a:t>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400" b="0" i="0" u="none" strike="noStrike" kern="1200" dirty="0">
                          <a:solidFill>
                            <a:srgbClr val="4C4C4C"/>
                          </a:solidFill>
                          <a:effectLst/>
                          <a:latin typeface="Arial" panose="020B0604020202020204" pitchFamily="34" charset="0"/>
                          <a:ea typeface="+mn-ea"/>
                          <a:cs typeface="Arial" panose="020B0604020202020204" pitchFamily="34" charset="0"/>
                        </a:rPr>
                        <a:t>44,3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400" b="0" i="0" u="none" strike="noStrike" kern="1200">
                          <a:solidFill>
                            <a:srgbClr val="4C4C4C"/>
                          </a:solidFill>
                          <a:effectLst/>
                          <a:latin typeface="Arial" panose="020B0604020202020204" pitchFamily="34" charset="0"/>
                          <a:ea typeface="+mn-ea"/>
                          <a:cs typeface="Arial" panose="020B0604020202020204" pitchFamily="34" charset="0"/>
                        </a:rPr>
                        <a:t>22,2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400" b="0" i="0" u="none" strike="noStrike" kern="1200">
                          <a:solidFill>
                            <a:srgbClr val="4C4C4C"/>
                          </a:solidFill>
                          <a:effectLst/>
                          <a:latin typeface="Arial" panose="020B0604020202020204" pitchFamily="34" charset="0"/>
                          <a:ea typeface="+mn-ea"/>
                          <a:cs typeface="Arial" panose="020B0604020202020204" pitchFamily="34" charset="0"/>
                        </a:rPr>
                        <a:t>50%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400" b="0" i="0" u="none" strike="noStrike" kern="1200" dirty="0">
                          <a:solidFill>
                            <a:srgbClr val="4C4C4C"/>
                          </a:solidFill>
                          <a:effectLst/>
                          <a:latin typeface="Arial" panose="020B0604020202020204" pitchFamily="34" charset="0"/>
                          <a:ea typeface="+mn-ea"/>
                          <a:cs typeface="Arial" panose="020B0604020202020204" pitchFamily="34" charset="0"/>
                        </a:rPr>
                        <a:t>21,7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400" b="0" i="0" u="none" strike="noStrike" kern="1200" dirty="0">
                          <a:solidFill>
                            <a:srgbClr val="4C4C4C"/>
                          </a:solidFill>
                          <a:effectLst/>
                          <a:latin typeface="Arial" panose="020B0604020202020204" pitchFamily="34" charset="0"/>
                          <a:ea typeface="+mn-ea"/>
                          <a:cs typeface="Arial" panose="020B0604020202020204" pitchFamily="34" charset="0"/>
                        </a:rPr>
                        <a:t>49%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400" b="0" i="0" u="none" strike="noStrike" kern="1200">
                          <a:solidFill>
                            <a:srgbClr val="4C4C4C"/>
                          </a:solidFill>
                          <a:effectLst/>
                          <a:latin typeface="Arial" panose="020B0604020202020204" pitchFamily="34" charset="0"/>
                          <a:ea typeface="+mn-ea"/>
                          <a:cs typeface="Arial" panose="020B0604020202020204" pitchFamily="34" charset="0"/>
                        </a:rPr>
                        <a:t>18,8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400" b="0" i="0" u="none" strike="noStrike" kern="1200">
                          <a:solidFill>
                            <a:srgbClr val="4C4C4C"/>
                          </a:solidFill>
                          <a:effectLst/>
                          <a:latin typeface="Arial" panose="020B0604020202020204" pitchFamily="34" charset="0"/>
                          <a:ea typeface="+mn-ea"/>
                          <a:cs typeface="Arial" panose="020B0604020202020204" pitchFamily="34" charset="0"/>
                        </a:rPr>
                        <a:t>43%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1937126359"/>
                  </a:ext>
                </a:extLst>
              </a:tr>
              <a:tr h="344430">
                <a:tc>
                  <a:txBody>
                    <a:bodyPr/>
                    <a:lstStyle/>
                    <a:p>
                      <a:pPr algn="ctr" rtl="0" fontAlgn="ctr"/>
                      <a:r>
                        <a:rPr lang="cs-CZ" sz="1400" b="0" i="0" u="none" strike="noStrike" dirty="0">
                          <a:solidFill>
                            <a:srgbClr val="4C4C4C"/>
                          </a:solidFill>
                          <a:effectLst/>
                          <a:latin typeface="Arial" panose="020B0604020202020204" pitchFamily="34" charset="0"/>
                          <a:cs typeface="Arial" panose="020B0604020202020204" pitchFamily="34" charset="0"/>
                        </a:rPr>
                        <a:t>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solidFill>
                      <a:srgbClr val="CFD5EA"/>
                    </a:solidFill>
                  </a:tcPr>
                </a:tc>
                <a:tc>
                  <a:txBody>
                    <a:bodyPr/>
                    <a:lstStyle/>
                    <a:p>
                      <a:pPr marL="0" algn="ctr" defTabSz="914400" rtl="0" eaLnBrk="1" fontAlgn="ctr" latinLnBrk="0" hangingPunct="1"/>
                      <a:r>
                        <a:rPr lang="cs-CZ" sz="1400" b="0" i="0" u="none" strike="noStrike" kern="1200">
                          <a:solidFill>
                            <a:srgbClr val="4C4C4C"/>
                          </a:solidFill>
                          <a:effectLst/>
                          <a:latin typeface="Arial" panose="020B0604020202020204" pitchFamily="34" charset="0"/>
                          <a:ea typeface="+mn-ea"/>
                          <a:cs typeface="Arial" panose="020B0604020202020204" pitchFamily="34" charset="0"/>
                        </a:rPr>
                        <a:t>45,0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solidFill>
                      <a:srgbClr val="CFD5EA"/>
                    </a:solidFill>
                  </a:tcPr>
                </a:tc>
                <a:tc>
                  <a:txBody>
                    <a:bodyPr/>
                    <a:lstStyle/>
                    <a:p>
                      <a:pPr marL="0" algn="ctr" defTabSz="914400" rtl="0" eaLnBrk="1" fontAlgn="ctr" latinLnBrk="0" hangingPunct="1"/>
                      <a:r>
                        <a:rPr lang="cs-CZ" sz="1400" b="0" i="0" u="none" strike="noStrike" kern="1200" dirty="0">
                          <a:solidFill>
                            <a:srgbClr val="4C4C4C"/>
                          </a:solidFill>
                          <a:effectLst/>
                          <a:latin typeface="Arial" panose="020B0604020202020204" pitchFamily="34" charset="0"/>
                          <a:ea typeface="+mn-ea"/>
                          <a:cs typeface="Arial" panose="020B0604020202020204" pitchFamily="34" charset="0"/>
                        </a:rPr>
                        <a:t>25,9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solidFill>
                      <a:srgbClr val="CFD5EA"/>
                    </a:solidFill>
                  </a:tcPr>
                </a:tc>
                <a:tc>
                  <a:txBody>
                    <a:bodyPr/>
                    <a:lstStyle/>
                    <a:p>
                      <a:pPr marL="0" algn="ctr" defTabSz="914400" rtl="0" eaLnBrk="1" fontAlgn="ctr" latinLnBrk="0" hangingPunct="1"/>
                      <a:r>
                        <a:rPr lang="cs-CZ" sz="1400" b="0" i="0" u="none" strike="noStrike" kern="1200">
                          <a:solidFill>
                            <a:srgbClr val="4C4C4C"/>
                          </a:solidFill>
                          <a:effectLst/>
                          <a:latin typeface="Arial" panose="020B0604020202020204" pitchFamily="34" charset="0"/>
                          <a:ea typeface="+mn-ea"/>
                          <a:cs typeface="Arial" panose="020B0604020202020204" pitchFamily="34" charset="0"/>
                        </a:rPr>
                        <a:t>58%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solidFill>
                      <a:srgbClr val="CFD5EA"/>
                    </a:solidFill>
                  </a:tcPr>
                </a:tc>
                <a:tc>
                  <a:txBody>
                    <a:bodyPr/>
                    <a:lstStyle/>
                    <a:p>
                      <a:pPr marL="0" algn="ctr" defTabSz="914400" rtl="0" eaLnBrk="1" fontAlgn="ctr" latinLnBrk="0" hangingPunct="1"/>
                      <a:r>
                        <a:rPr lang="cs-CZ" sz="1400" b="0" i="0" u="none" strike="noStrike" kern="1200">
                          <a:solidFill>
                            <a:srgbClr val="4C4C4C"/>
                          </a:solidFill>
                          <a:effectLst/>
                          <a:latin typeface="Arial" panose="020B0604020202020204" pitchFamily="34" charset="0"/>
                          <a:ea typeface="+mn-ea"/>
                          <a:cs typeface="Arial" panose="020B0604020202020204" pitchFamily="34" charset="0"/>
                        </a:rPr>
                        <a:t>25,3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solidFill>
                      <a:srgbClr val="CFD5EA"/>
                    </a:solidFill>
                  </a:tcPr>
                </a:tc>
                <a:tc>
                  <a:txBody>
                    <a:bodyPr/>
                    <a:lstStyle/>
                    <a:p>
                      <a:pPr marL="0" algn="ctr" defTabSz="914400" rtl="0" eaLnBrk="1" fontAlgn="ctr" latinLnBrk="0" hangingPunct="1"/>
                      <a:r>
                        <a:rPr lang="cs-CZ" sz="1400" b="0" i="0" u="none" strike="noStrike" kern="1200" dirty="0">
                          <a:solidFill>
                            <a:srgbClr val="4C4C4C"/>
                          </a:solidFill>
                          <a:effectLst/>
                          <a:latin typeface="Arial" panose="020B0604020202020204" pitchFamily="34" charset="0"/>
                          <a:ea typeface="+mn-ea"/>
                          <a:cs typeface="Arial" panose="020B0604020202020204" pitchFamily="34" charset="0"/>
                        </a:rPr>
                        <a:t>56%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solidFill>
                      <a:srgbClr val="CFD5EA"/>
                    </a:solidFill>
                  </a:tcPr>
                </a:tc>
                <a:tc>
                  <a:txBody>
                    <a:bodyPr/>
                    <a:lstStyle/>
                    <a:p>
                      <a:pPr marL="0" algn="ctr" defTabSz="914400" rtl="0" eaLnBrk="1" fontAlgn="ctr" latinLnBrk="0" hangingPunct="1"/>
                      <a:r>
                        <a:rPr lang="cs-CZ" sz="1400" b="0" i="0" u="none" strike="noStrike" kern="1200">
                          <a:solidFill>
                            <a:srgbClr val="4C4C4C"/>
                          </a:solidFill>
                          <a:effectLst/>
                          <a:latin typeface="Arial" panose="020B0604020202020204" pitchFamily="34" charset="0"/>
                          <a:ea typeface="+mn-ea"/>
                          <a:cs typeface="Arial" panose="020B0604020202020204" pitchFamily="34" charset="0"/>
                        </a:rPr>
                        <a:t>24,9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solidFill>
                      <a:srgbClr val="CFD5EA"/>
                    </a:solidFill>
                  </a:tcPr>
                </a:tc>
                <a:tc>
                  <a:txBody>
                    <a:bodyPr/>
                    <a:lstStyle/>
                    <a:p>
                      <a:pPr marL="0" algn="ctr" defTabSz="914400" rtl="0" eaLnBrk="1" fontAlgn="ctr" latinLnBrk="0" hangingPunct="1"/>
                      <a:r>
                        <a:rPr lang="cs-CZ" sz="1400" b="0" i="0" u="none" strike="noStrike" kern="1200">
                          <a:solidFill>
                            <a:srgbClr val="4C4C4C"/>
                          </a:solidFill>
                          <a:effectLst/>
                          <a:latin typeface="Arial" panose="020B0604020202020204" pitchFamily="34" charset="0"/>
                          <a:ea typeface="+mn-ea"/>
                          <a:cs typeface="Arial" panose="020B0604020202020204" pitchFamily="34" charset="0"/>
                        </a:rPr>
                        <a:t>55%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solidFill>
                      <a:srgbClr val="CFD5EA"/>
                    </a:solidFill>
                  </a:tcPr>
                </a:tc>
                <a:extLst>
                  <a:ext uri="{0D108BD9-81ED-4DB2-BD59-A6C34878D82A}">
                    <a16:rowId xmlns:a16="http://schemas.microsoft.com/office/drawing/2014/main" val="214631895"/>
                  </a:ext>
                </a:extLst>
              </a:tr>
              <a:tr h="344430">
                <a:tc>
                  <a:txBody>
                    <a:bodyPr/>
                    <a:lstStyle/>
                    <a:p>
                      <a:pPr algn="ctr" rtl="0" fontAlgn="ctr"/>
                      <a:r>
                        <a:rPr lang="cs-CZ" sz="1400" b="0" i="0" u="none" strike="noStrike" dirty="0">
                          <a:solidFill>
                            <a:srgbClr val="4C4C4C"/>
                          </a:solidFill>
                          <a:effectLst/>
                          <a:latin typeface="Arial" panose="020B0604020202020204" pitchFamily="34" charset="0"/>
                          <a:cs typeface="Arial" panose="020B0604020202020204" pitchFamily="34" charset="0"/>
                        </a:rPr>
                        <a:t>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400" b="0" i="0" u="none" strike="noStrike" kern="1200">
                          <a:solidFill>
                            <a:srgbClr val="4C4C4C"/>
                          </a:solidFill>
                          <a:effectLst/>
                          <a:latin typeface="Arial" panose="020B0604020202020204" pitchFamily="34" charset="0"/>
                          <a:ea typeface="+mn-ea"/>
                          <a:cs typeface="Arial" panose="020B0604020202020204" pitchFamily="34" charset="0"/>
                        </a:rPr>
                        <a:t>20,9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400" b="0" i="0" u="none" strike="noStrike" kern="1200">
                          <a:solidFill>
                            <a:srgbClr val="4C4C4C"/>
                          </a:solidFill>
                          <a:effectLst/>
                          <a:latin typeface="Arial" panose="020B0604020202020204" pitchFamily="34" charset="0"/>
                          <a:ea typeface="+mn-ea"/>
                          <a:cs typeface="Arial" panose="020B0604020202020204" pitchFamily="34" charset="0"/>
                        </a:rPr>
                        <a:t>6,3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400" b="0" i="0" u="none" strike="noStrike" kern="1200" dirty="0">
                          <a:solidFill>
                            <a:srgbClr val="4C4C4C"/>
                          </a:solidFill>
                          <a:effectLst/>
                          <a:latin typeface="Arial" panose="020B0604020202020204" pitchFamily="34" charset="0"/>
                          <a:ea typeface="+mn-ea"/>
                          <a:cs typeface="Arial" panose="020B0604020202020204" pitchFamily="34" charset="0"/>
                        </a:rPr>
                        <a:t>30%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400" b="0" i="0" u="none" strike="noStrike" kern="1200">
                          <a:solidFill>
                            <a:srgbClr val="4C4C4C"/>
                          </a:solidFill>
                          <a:effectLst/>
                          <a:latin typeface="Arial" panose="020B0604020202020204" pitchFamily="34" charset="0"/>
                          <a:ea typeface="+mn-ea"/>
                          <a:cs typeface="Arial" panose="020B0604020202020204" pitchFamily="34" charset="0"/>
                        </a:rPr>
                        <a:t>6,0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400" b="0" i="0" u="none" strike="noStrike" kern="1200" dirty="0">
                          <a:solidFill>
                            <a:srgbClr val="4C4C4C"/>
                          </a:solidFill>
                          <a:effectLst/>
                          <a:latin typeface="Arial" panose="020B0604020202020204" pitchFamily="34" charset="0"/>
                          <a:ea typeface="+mn-ea"/>
                          <a:cs typeface="Arial" panose="020B0604020202020204" pitchFamily="34" charset="0"/>
                        </a:rPr>
                        <a:t>29%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400" b="0" i="0" u="none" strike="noStrike" kern="1200" dirty="0">
                          <a:solidFill>
                            <a:srgbClr val="4C4C4C"/>
                          </a:solidFill>
                          <a:effectLst/>
                          <a:latin typeface="Arial" panose="020B0604020202020204" pitchFamily="34" charset="0"/>
                          <a:ea typeface="+mn-ea"/>
                          <a:cs typeface="Arial" panose="020B0604020202020204" pitchFamily="34" charset="0"/>
                        </a:rPr>
                        <a:t>4,4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E9EBF5"/>
                    </a:solidFill>
                  </a:tcPr>
                </a:tc>
                <a:tc>
                  <a:txBody>
                    <a:bodyPr/>
                    <a:lstStyle/>
                    <a:p>
                      <a:pPr marL="0" algn="ctr" defTabSz="914400" rtl="0" eaLnBrk="1" fontAlgn="ctr" latinLnBrk="0" hangingPunct="1"/>
                      <a:r>
                        <a:rPr lang="cs-CZ" sz="1400" b="0" i="0" u="none" strike="noStrike" kern="1200">
                          <a:solidFill>
                            <a:srgbClr val="4C4C4C"/>
                          </a:solidFill>
                          <a:effectLst/>
                          <a:latin typeface="Arial" panose="020B0604020202020204" pitchFamily="34" charset="0"/>
                          <a:ea typeface="+mn-ea"/>
                          <a:cs typeface="Arial" panose="020B0604020202020204" pitchFamily="34" charset="0"/>
                        </a:rPr>
                        <a:t>21%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2489398983"/>
                  </a:ext>
                </a:extLst>
              </a:tr>
              <a:tr h="344430">
                <a:tc>
                  <a:txBody>
                    <a:bodyPr/>
                    <a:lstStyle/>
                    <a:p>
                      <a:pPr algn="ctr" rtl="0" fontAlgn="ctr"/>
                      <a:r>
                        <a:rPr lang="cs-CZ" sz="1400" b="0" i="0" u="none" strike="noStrike" dirty="0">
                          <a:solidFill>
                            <a:srgbClr val="4C4C4C"/>
                          </a:solidFill>
                          <a:effectLst/>
                          <a:latin typeface="Arial" panose="020B0604020202020204" pitchFamily="34" charset="0"/>
                          <a:cs typeface="Arial" panose="020B0604020202020204" pitchFamily="34" charset="0"/>
                        </a:rPr>
                        <a:t>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400" b="0" i="0" u="none" strike="noStrike" kern="1200">
                          <a:solidFill>
                            <a:srgbClr val="4C4C4C"/>
                          </a:solidFill>
                          <a:effectLst/>
                          <a:latin typeface="Arial" panose="020B0604020202020204" pitchFamily="34" charset="0"/>
                          <a:ea typeface="+mn-ea"/>
                          <a:cs typeface="Arial" panose="020B0604020202020204" pitchFamily="34" charset="0"/>
                        </a:rPr>
                        <a:t>10,2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400" b="0" i="0" u="none" strike="noStrike" kern="1200">
                          <a:solidFill>
                            <a:srgbClr val="4C4C4C"/>
                          </a:solidFill>
                          <a:effectLst/>
                          <a:latin typeface="Arial" panose="020B0604020202020204" pitchFamily="34" charset="0"/>
                          <a:ea typeface="+mn-ea"/>
                          <a:cs typeface="Arial" panose="020B0604020202020204" pitchFamily="34" charset="0"/>
                        </a:rPr>
                        <a:t>3,8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400" b="0" i="0" u="none" strike="noStrike" kern="1200" dirty="0">
                          <a:solidFill>
                            <a:srgbClr val="4C4C4C"/>
                          </a:solidFill>
                          <a:effectLst/>
                          <a:latin typeface="Arial" panose="020B0604020202020204" pitchFamily="34" charset="0"/>
                          <a:ea typeface="+mn-ea"/>
                          <a:cs typeface="Arial" panose="020B0604020202020204" pitchFamily="34" charset="0"/>
                        </a:rPr>
                        <a:t>38%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400" b="0" i="0" u="none" strike="noStrike" kern="1200" dirty="0">
                          <a:solidFill>
                            <a:srgbClr val="4C4C4C"/>
                          </a:solidFill>
                          <a:effectLst/>
                          <a:latin typeface="Arial" panose="020B0604020202020204" pitchFamily="34" charset="0"/>
                          <a:ea typeface="+mn-ea"/>
                          <a:cs typeface="Arial" panose="020B0604020202020204" pitchFamily="34" charset="0"/>
                        </a:rPr>
                        <a:t>3,7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400" b="0" i="0" u="none" strike="noStrike" kern="1200" dirty="0">
                          <a:solidFill>
                            <a:srgbClr val="4C4C4C"/>
                          </a:solidFill>
                          <a:effectLst/>
                          <a:latin typeface="Arial" panose="020B0604020202020204" pitchFamily="34" charset="0"/>
                          <a:ea typeface="+mn-ea"/>
                          <a:cs typeface="Arial" panose="020B0604020202020204" pitchFamily="34" charset="0"/>
                        </a:rPr>
                        <a:t>36%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400" b="0" i="0" u="none" strike="noStrike" kern="1200" dirty="0">
                          <a:solidFill>
                            <a:srgbClr val="4C4C4C"/>
                          </a:solidFill>
                          <a:effectLst/>
                          <a:latin typeface="Arial" panose="020B0604020202020204" pitchFamily="34" charset="0"/>
                          <a:ea typeface="+mn-ea"/>
                          <a:cs typeface="Arial" panose="020B0604020202020204" pitchFamily="34" charset="0"/>
                        </a:rPr>
                        <a:t>2,8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400" b="0" i="0" u="none" strike="noStrike" kern="1200" dirty="0">
                          <a:solidFill>
                            <a:srgbClr val="4C4C4C"/>
                          </a:solidFill>
                          <a:effectLst/>
                          <a:latin typeface="Arial" panose="020B0604020202020204" pitchFamily="34" charset="0"/>
                          <a:ea typeface="+mn-ea"/>
                          <a:cs typeface="Arial" panose="020B0604020202020204" pitchFamily="34" charset="0"/>
                        </a:rPr>
                        <a:t>28%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4051089546"/>
                  </a:ext>
                </a:extLst>
              </a:tr>
              <a:tr h="341813">
                <a:tc>
                  <a:txBody>
                    <a:bodyPr/>
                    <a:lstStyle/>
                    <a:p>
                      <a:pPr algn="ctr" rtl="0" fontAlgn="ctr"/>
                      <a:r>
                        <a:rPr lang="cs-CZ" sz="1400" b="0" i="0" u="none" strike="noStrike" dirty="0">
                          <a:solidFill>
                            <a:srgbClr val="4C4C4C"/>
                          </a:solidFill>
                          <a:effectLst/>
                          <a:latin typeface="Arial" panose="020B0604020202020204" pitchFamily="34" charset="0"/>
                          <a:cs typeface="Arial" panose="020B0604020202020204" pitchFamily="34" charset="0"/>
                        </a:rPr>
                        <a:t>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400" b="0" i="0" u="none" strike="noStrike" kern="1200">
                          <a:solidFill>
                            <a:srgbClr val="4C4C4C"/>
                          </a:solidFill>
                          <a:effectLst/>
                          <a:latin typeface="Arial" panose="020B0604020202020204" pitchFamily="34" charset="0"/>
                          <a:ea typeface="+mn-ea"/>
                          <a:cs typeface="Arial" panose="020B0604020202020204" pitchFamily="34" charset="0"/>
                        </a:rPr>
                        <a:t>3,6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400" b="0" i="0" u="none" strike="noStrike" kern="1200">
                          <a:solidFill>
                            <a:srgbClr val="4C4C4C"/>
                          </a:solidFill>
                          <a:effectLst/>
                          <a:latin typeface="Arial" panose="020B0604020202020204" pitchFamily="34" charset="0"/>
                          <a:ea typeface="+mn-ea"/>
                          <a:cs typeface="Arial" panose="020B0604020202020204" pitchFamily="34" charset="0"/>
                        </a:rPr>
                        <a:t>1,4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400" b="0" i="0" u="none" strike="noStrike" kern="1200">
                          <a:solidFill>
                            <a:srgbClr val="4C4C4C"/>
                          </a:solidFill>
                          <a:effectLst/>
                          <a:latin typeface="Arial" panose="020B0604020202020204" pitchFamily="34" charset="0"/>
                          <a:ea typeface="+mn-ea"/>
                          <a:cs typeface="Arial" panose="020B0604020202020204" pitchFamily="34" charset="0"/>
                        </a:rPr>
                        <a:t>39%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400" b="0" i="0" u="none" strike="noStrike" kern="1200">
                          <a:solidFill>
                            <a:srgbClr val="4C4C4C"/>
                          </a:solidFill>
                          <a:effectLst/>
                          <a:latin typeface="Arial" panose="020B0604020202020204" pitchFamily="34" charset="0"/>
                          <a:ea typeface="+mn-ea"/>
                          <a:cs typeface="Arial" panose="020B0604020202020204" pitchFamily="34" charset="0"/>
                        </a:rPr>
                        <a:t>1,3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400" b="0" i="0" u="none" strike="noStrike" kern="1200" dirty="0">
                          <a:solidFill>
                            <a:srgbClr val="4C4C4C"/>
                          </a:solidFill>
                          <a:effectLst/>
                          <a:latin typeface="Arial" panose="020B0604020202020204" pitchFamily="34" charset="0"/>
                          <a:ea typeface="+mn-ea"/>
                          <a:cs typeface="Arial" panose="020B0604020202020204" pitchFamily="34" charset="0"/>
                        </a:rPr>
                        <a:t>36%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400" b="0" i="0" u="none" strike="noStrike" kern="1200" dirty="0">
                          <a:solidFill>
                            <a:srgbClr val="4C4C4C"/>
                          </a:solidFill>
                          <a:effectLst/>
                          <a:latin typeface="Arial" panose="020B0604020202020204" pitchFamily="34" charset="0"/>
                          <a:ea typeface="+mn-ea"/>
                          <a:cs typeface="Arial" panose="020B0604020202020204" pitchFamily="34" charset="0"/>
                        </a:rPr>
                        <a:t>1,2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FD5EA"/>
                    </a:solidFill>
                  </a:tcPr>
                </a:tc>
                <a:tc>
                  <a:txBody>
                    <a:bodyPr/>
                    <a:lstStyle/>
                    <a:p>
                      <a:pPr marL="0" algn="ctr" defTabSz="914400" rtl="0" eaLnBrk="1" fontAlgn="ctr" latinLnBrk="0" hangingPunct="1"/>
                      <a:r>
                        <a:rPr lang="cs-CZ" sz="1400" b="0" i="0" u="none" strike="noStrike" kern="1200" dirty="0">
                          <a:solidFill>
                            <a:srgbClr val="4C4C4C"/>
                          </a:solidFill>
                          <a:effectLst/>
                          <a:latin typeface="Arial" panose="020B0604020202020204" pitchFamily="34" charset="0"/>
                          <a:ea typeface="+mn-ea"/>
                          <a:cs typeface="Arial" panose="020B0604020202020204" pitchFamily="34" charset="0"/>
                        </a:rPr>
                        <a:t>33%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4211432496"/>
                  </a:ext>
                </a:extLst>
              </a:tr>
              <a:tr h="492045">
                <a:tc>
                  <a:txBody>
                    <a:bodyPr/>
                    <a:lstStyle/>
                    <a:p>
                      <a:pPr algn="ctr" rtl="0" fontAlgn="ctr"/>
                      <a:r>
                        <a:rPr lang="cs-CZ" sz="1400" b="1" i="0" u="none" strike="noStrike" dirty="0">
                          <a:solidFill>
                            <a:srgbClr val="FFFFFF"/>
                          </a:solidFill>
                          <a:effectLst/>
                          <a:latin typeface="Arial" panose="020B0604020202020204" pitchFamily="34" charset="0"/>
                          <a:cs typeface="Arial" panose="020B0604020202020204" pitchFamily="34" charset="0"/>
                        </a:rPr>
                        <a:t>Celkem</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2C72B9"/>
                    </a:solidFill>
                  </a:tcPr>
                </a:tc>
                <a:tc>
                  <a:txBody>
                    <a:bodyPr/>
                    <a:lstStyle/>
                    <a:p>
                      <a:pPr marL="0" algn="ctr" defTabSz="914400" rtl="0" eaLnBrk="1" fontAlgn="ctr" latinLnBrk="0" hangingPunct="1"/>
                      <a:r>
                        <a:rPr lang="cs-CZ" sz="1400" b="1" i="0" u="none" strike="noStrike" kern="1200">
                          <a:solidFill>
                            <a:srgbClr val="FFFFFF"/>
                          </a:solidFill>
                          <a:effectLst/>
                          <a:latin typeface="Arial" panose="020B0604020202020204" pitchFamily="34" charset="0"/>
                          <a:ea typeface="+mn-ea"/>
                          <a:cs typeface="Arial" panose="020B0604020202020204" pitchFamily="34" charset="0"/>
                        </a:rPr>
                        <a:t>124,0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2C72B9"/>
                    </a:solidFill>
                  </a:tcPr>
                </a:tc>
                <a:tc>
                  <a:txBody>
                    <a:bodyPr/>
                    <a:lstStyle/>
                    <a:p>
                      <a:pPr marL="0" algn="ctr" defTabSz="914400" rtl="0" eaLnBrk="1" fontAlgn="ctr" latinLnBrk="0" hangingPunct="1"/>
                      <a:r>
                        <a:rPr lang="cs-CZ" sz="1400" b="1" i="0" u="none" strike="noStrike" kern="1200">
                          <a:solidFill>
                            <a:srgbClr val="FFFFFF"/>
                          </a:solidFill>
                          <a:effectLst/>
                          <a:latin typeface="Arial" panose="020B0604020202020204" pitchFamily="34" charset="0"/>
                          <a:ea typeface="+mn-ea"/>
                          <a:cs typeface="Arial" panose="020B0604020202020204" pitchFamily="34" charset="0"/>
                        </a:rPr>
                        <a:t>59,7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2C72B9"/>
                    </a:solidFill>
                  </a:tcPr>
                </a:tc>
                <a:tc>
                  <a:txBody>
                    <a:bodyPr/>
                    <a:lstStyle/>
                    <a:p>
                      <a:pPr marL="0" algn="ctr" defTabSz="914400" rtl="0" eaLnBrk="1" fontAlgn="ctr" latinLnBrk="0" hangingPunct="1"/>
                      <a:r>
                        <a:rPr lang="cs-CZ" sz="1400" b="1" i="0" u="none" strike="noStrike" kern="1200">
                          <a:solidFill>
                            <a:srgbClr val="FFFFFF"/>
                          </a:solidFill>
                          <a:effectLst/>
                          <a:latin typeface="Arial" panose="020B0604020202020204" pitchFamily="34" charset="0"/>
                          <a:ea typeface="+mn-ea"/>
                          <a:cs typeface="Arial" panose="020B0604020202020204" pitchFamily="34" charset="0"/>
                        </a:rPr>
                        <a:t>48%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2C72B9"/>
                    </a:solidFill>
                  </a:tcPr>
                </a:tc>
                <a:tc>
                  <a:txBody>
                    <a:bodyPr/>
                    <a:lstStyle/>
                    <a:p>
                      <a:pPr marL="0" algn="ctr" defTabSz="914400" rtl="0" eaLnBrk="1" fontAlgn="ctr" latinLnBrk="0" hangingPunct="1"/>
                      <a:r>
                        <a:rPr lang="cs-CZ" sz="1400" b="1" i="0" u="none" strike="noStrike" kern="1200" dirty="0">
                          <a:solidFill>
                            <a:srgbClr val="FFFFFF"/>
                          </a:solidFill>
                          <a:effectLst/>
                          <a:latin typeface="Arial" panose="020B0604020202020204" pitchFamily="34" charset="0"/>
                          <a:ea typeface="+mn-ea"/>
                          <a:cs typeface="Arial" panose="020B0604020202020204" pitchFamily="34" charset="0"/>
                        </a:rPr>
                        <a:t>58,1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2C72B9"/>
                    </a:solidFill>
                  </a:tcPr>
                </a:tc>
                <a:tc>
                  <a:txBody>
                    <a:bodyPr/>
                    <a:lstStyle/>
                    <a:p>
                      <a:pPr marL="0" algn="ctr" defTabSz="914400" rtl="0" eaLnBrk="1" fontAlgn="ctr" latinLnBrk="0" hangingPunct="1"/>
                      <a:r>
                        <a:rPr lang="cs-CZ" sz="1400" b="1" i="0" u="none" strike="noStrike" kern="1200" dirty="0">
                          <a:solidFill>
                            <a:srgbClr val="FFFFFF"/>
                          </a:solidFill>
                          <a:effectLst/>
                          <a:latin typeface="Arial" panose="020B0604020202020204" pitchFamily="34" charset="0"/>
                          <a:ea typeface="+mn-ea"/>
                          <a:cs typeface="Arial" panose="020B0604020202020204" pitchFamily="34" charset="0"/>
                        </a:rPr>
                        <a:t>47%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2C72B9"/>
                    </a:solidFill>
                  </a:tcPr>
                </a:tc>
                <a:tc>
                  <a:txBody>
                    <a:bodyPr/>
                    <a:lstStyle/>
                    <a:p>
                      <a:pPr marL="0" algn="ctr" defTabSz="914400" rtl="0" eaLnBrk="1" fontAlgn="ctr" latinLnBrk="0" hangingPunct="1"/>
                      <a:r>
                        <a:rPr lang="cs-CZ" sz="1400" b="1" i="0" u="none" strike="noStrike" kern="1200" dirty="0">
                          <a:solidFill>
                            <a:srgbClr val="FFFFFF"/>
                          </a:solidFill>
                          <a:effectLst/>
                          <a:latin typeface="Arial" panose="020B0604020202020204" pitchFamily="34" charset="0"/>
                          <a:ea typeface="+mn-ea"/>
                          <a:cs typeface="Arial" panose="020B0604020202020204" pitchFamily="34" charset="0"/>
                        </a:rPr>
                        <a:t>52,1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2C72B9"/>
                    </a:solidFill>
                  </a:tcPr>
                </a:tc>
                <a:tc>
                  <a:txBody>
                    <a:bodyPr/>
                    <a:lstStyle/>
                    <a:p>
                      <a:pPr marL="0" algn="ctr" defTabSz="914400" rtl="0" eaLnBrk="1" fontAlgn="ctr" latinLnBrk="0" hangingPunct="1"/>
                      <a:r>
                        <a:rPr lang="cs-CZ" sz="1400" b="1" i="0" u="none" strike="noStrike" kern="1200" dirty="0">
                          <a:solidFill>
                            <a:srgbClr val="FFFFFF"/>
                          </a:solidFill>
                          <a:effectLst/>
                          <a:latin typeface="Arial" panose="020B0604020202020204" pitchFamily="34" charset="0"/>
                          <a:ea typeface="+mn-ea"/>
                          <a:cs typeface="Arial" panose="020B0604020202020204" pitchFamily="34" charset="0"/>
                        </a:rPr>
                        <a:t>42%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2C72B9"/>
                    </a:solidFill>
                  </a:tcPr>
                </a:tc>
                <a:extLst>
                  <a:ext uri="{0D108BD9-81ED-4DB2-BD59-A6C34878D82A}">
                    <a16:rowId xmlns:a16="http://schemas.microsoft.com/office/drawing/2014/main" val="3256303918"/>
                  </a:ext>
                </a:extLst>
              </a:tr>
            </a:tbl>
          </a:graphicData>
        </a:graphic>
      </p:graphicFrame>
    </p:spTree>
    <p:extLst>
      <p:ext uri="{BB962C8B-B14F-4D97-AF65-F5344CB8AC3E}">
        <p14:creationId xmlns:p14="http://schemas.microsoft.com/office/powerpoint/2010/main" val="3632950266"/>
      </p:ext>
    </p:extLst>
  </p:cSld>
  <p:clrMapOvr>
    <a:masterClrMapping/>
  </p:clrMapOvr>
  <p:transition spd="slow">
    <p:push/>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33326" y="157308"/>
            <a:ext cx="7863494" cy="1460498"/>
          </a:xfrm>
        </p:spPr>
        <p:txBody>
          <a:bodyPr/>
          <a:lstStyle/>
          <a:p>
            <a:pPr algn="ctr"/>
            <a:r>
              <a:rPr lang="cs-CZ" dirty="0"/>
              <a:t>Stav plnění pravidla </a:t>
            </a:r>
            <a:r>
              <a:rPr lang="cs-CZ" dirty="0" smtClean="0"/>
              <a:t>N+3</a:t>
            </a:r>
            <a:endParaRPr lang="cs-CZ" dirty="0">
              <a:solidFill>
                <a:schemeClr val="accent6"/>
              </a:solidFill>
            </a:endParaRPr>
          </a:p>
        </p:txBody>
      </p:sp>
      <p:graphicFrame>
        <p:nvGraphicFramePr>
          <p:cNvPr id="4" name="Graf 3">
            <a:extLst>
              <a:ext uri="{FF2B5EF4-FFF2-40B4-BE49-F238E27FC236}">
                <a16:creationId xmlns:a16="http://schemas.microsoft.com/office/drawing/2014/main" id="{00000000-0008-0000-0200-000002000000}"/>
              </a:ext>
            </a:extLst>
          </p:cNvPr>
          <p:cNvGraphicFramePr>
            <a:graphicFrameLocks/>
          </p:cNvGraphicFramePr>
          <p:nvPr/>
        </p:nvGraphicFramePr>
        <p:xfrm>
          <a:off x="229440" y="1353434"/>
          <a:ext cx="8671266" cy="450513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42924602"/>
      </p:ext>
    </p:extLst>
  </p:cSld>
  <p:clrMapOvr>
    <a:masterClrMapping/>
  </p:clrMapOvr>
  <p:transition spd="slow">
    <p:push/>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1667" y="84429"/>
            <a:ext cx="7863494" cy="1460498"/>
          </a:xfrm>
        </p:spPr>
        <p:txBody>
          <a:bodyPr/>
          <a:lstStyle/>
          <a:p>
            <a:pPr algn="ctr"/>
            <a:r>
              <a:rPr lang="cs-CZ" dirty="0"/>
              <a:t>Predikce a plnění souhrnných žádostí </a:t>
            </a:r>
            <a:br>
              <a:rPr lang="cs-CZ" dirty="0"/>
            </a:br>
            <a:r>
              <a:rPr lang="cs-CZ" dirty="0"/>
              <a:t>o platbu v roce 2020</a:t>
            </a:r>
          </a:p>
        </p:txBody>
      </p:sp>
      <p:graphicFrame>
        <p:nvGraphicFramePr>
          <p:cNvPr id="6" name="Graf 5">
            <a:extLst>
              <a:ext uri="{FF2B5EF4-FFF2-40B4-BE49-F238E27FC236}">
                <a16:creationId xmlns:a16="http://schemas.microsoft.com/office/drawing/2014/main" id="{00000000-0008-0000-0500-000002000000}"/>
              </a:ext>
            </a:extLst>
          </p:cNvPr>
          <p:cNvGraphicFramePr>
            <a:graphicFrameLocks/>
          </p:cNvGraphicFramePr>
          <p:nvPr/>
        </p:nvGraphicFramePr>
        <p:xfrm>
          <a:off x="906856" y="1383603"/>
          <a:ext cx="7113117" cy="430076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72634984"/>
      </p:ext>
    </p:extLst>
  </p:cSld>
  <p:clrMapOvr>
    <a:masterClrMapping/>
  </p:clrMapOvr>
  <p:transition spd="slow">
    <p:push/>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b="1" dirty="0"/>
              <a:t>Délka administrace žádostí o platbu </a:t>
            </a:r>
            <a:endParaRPr lang="cs-CZ" sz="2400" dirty="0"/>
          </a:p>
        </p:txBody>
      </p:sp>
      <p:graphicFrame>
        <p:nvGraphicFramePr>
          <p:cNvPr id="4" name="Graf 3"/>
          <p:cNvGraphicFramePr>
            <a:graphicFrameLocks/>
          </p:cNvGraphicFramePr>
          <p:nvPr>
            <p:extLst>
              <p:ext uri="{D42A27DB-BD31-4B8C-83A1-F6EECF244321}">
                <p14:modId xmlns:p14="http://schemas.microsoft.com/office/powerpoint/2010/main" val="3401681677"/>
              </p:ext>
            </p:extLst>
          </p:nvPr>
        </p:nvGraphicFramePr>
        <p:xfrm>
          <a:off x="502157" y="1439747"/>
          <a:ext cx="8116480" cy="421633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285841084"/>
      </p:ext>
    </p:extLst>
  </p:cSld>
  <p:clrMapOvr>
    <a:masterClrMapping/>
  </p:clrMapOvr>
  <p:transition spd="slow">
    <p:push/>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A29780-7AA5-BF4E-B7C5-D75AB6C36F6A}"/>
              </a:ext>
            </a:extLst>
          </p:cNvPr>
          <p:cNvSpPr>
            <a:spLocks noGrp="1"/>
          </p:cNvSpPr>
          <p:nvPr>
            <p:ph type="title"/>
          </p:nvPr>
        </p:nvSpPr>
        <p:spPr>
          <a:xfrm>
            <a:off x="504749" y="365126"/>
            <a:ext cx="8127187" cy="1325563"/>
          </a:xfrm>
        </p:spPr>
        <p:txBody>
          <a:bodyPr>
            <a:normAutofit/>
          </a:bodyPr>
          <a:lstStyle/>
          <a:p>
            <a:r>
              <a:rPr lang="cs-CZ" dirty="0"/>
              <a:t>Roční vyhodnocení Strategického realizačního plánu IROP 2020 (od 1. 10. 2019 do 30. 9. 2020)</a:t>
            </a:r>
          </a:p>
        </p:txBody>
      </p:sp>
      <p:sp>
        <p:nvSpPr>
          <p:cNvPr id="4" name="Zástupný symbol pro obsah 3"/>
          <p:cNvSpPr>
            <a:spLocks noGrp="1"/>
          </p:cNvSpPr>
          <p:nvPr>
            <p:ph idx="1"/>
          </p:nvPr>
        </p:nvSpPr>
        <p:spPr>
          <a:xfrm>
            <a:off x="624992" y="1971929"/>
            <a:ext cx="7886700" cy="4351338"/>
          </a:xfrm>
        </p:spPr>
        <p:txBody>
          <a:bodyPr>
            <a:normAutofit/>
          </a:bodyPr>
          <a:lstStyle/>
          <a:p>
            <a:pPr marL="0" indent="0">
              <a:buNone/>
            </a:pPr>
            <a:r>
              <a:rPr lang="cs-CZ" sz="1600" dirty="0"/>
              <a:t>Informace obsahující Vyhodnocení Strategického realizačního plánu jsou uvedené v jednotlivých kapitolách této prezentace</a:t>
            </a:r>
          </a:p>
          <a:p>
            <a:pPr marL="0" indent="0">
              <a:buNone/>
            </a:pPr>
            <a:endParaRPr lang="cs-CZ" sz="1600" dirty="0"/>
          </a:p>
          <a:p>
            <a:pPr marL="0" indent="0">
              <a:buNone/>
            </a:pPr>
            <a:r>
              <a:rPr lang="cs-CZ" sz="1600" b="1" u="sng" dirty="0"/>
              <a:t>Jedná se o</a:t>
            </a:r>
          </a:p>
          <a:p>
            <a:r>
              <a:rPr lang="cs-CZ" sz="1600" dirty="0"/>
              <a:t>Přehled stavu čerpání programu</a:t>
            </a:r>
          </a:p>
          <a:p>
            <a:r>
              <a:rPr lang="cs-CZ" sz="1600" dirty="0"/>
              <a:t>Informace o výzvách </a:t>
            </a:r>
          </a:p>
          <a:p>
            <a:r>
              <a:rPr lang="cs-CZ" sz="1600" dirty="0"/>
              <a:t>Plnění predikcí čerpání a hodnot indikátorů</a:t>
            </a:r>
          </a:p>
        </p:txBody>
      </p:sp>
    </p:spTree>
    <p:extLst>
      <p:ext uri="{BB962C8B-B14F-4D97-AF65-F5344CB8AC3E}">
        <p14:creationId xmlns:p14="http://schemas.microsoft.com/office/powerpoint/2010/main" val="1074505651"/>
      </p:ext>
    </p:extLst>
  </p:cSld>
  <p:clrMapOvr>
    <a:masterClrMapping/>
  </p:clrMapOvr>
  <p:transition spd="slow">
    <p:push/>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8650" y="365127"/>
            <a:ext cx="7886700" cy="980198"/>
          </a:xfrm>
        </p:spPr>
        <p:txBody>
          <a:bodyPr/>
          <a:lstStyle/>
          <a:p>
            <a:r>
              <a:rPr lang="cs-CZ" dirty="0"/>
              <a:t>Strategický realizační plán IROP 2021</a:t>
            </a:r>
          </a:p>
        </p:txBody>
      </p:sp>
      <p:sp>
        <p:nvSpPr>
          <p:cNvPr id="4" name="Zástupný symbol pro obsah 3"/>
          <p:cNvSpPr>
            <a:spLocks noGrp="1"/>
          </p:cNvSpPr>
          <p:nvPr>
            <p:ph idx="1"/>
          </p:nvPr>
        </p:nvSpPr>
        <p:spPr>
          <a:xfrm>
            <a:off x="453542" y="1453244"/>
            <a:ext cx="8061808" cy="4768880"/>
          </a:xfrm>
        </p:spPr>
        <p:txBody>
          <a:bodyPr>
            <a:normAutofit/>
          </a:bodyPr>
          <a:lstStyle/>
          <a:p>
            <a:pPr marL="0" indent="0" algn="just">
              <a:buNone/>
            </a:pPr>
            <a:r>
              <a:rPr lang="cs-CZ" sz="1600" dirty="0"/>
              <a:t>Strategický realizační plán IROP poskytuje informaci o plánovaném pokroku v dosahování cílů programu jako celku i cílů stanovených pro každou investiční prioritu a specifický cíl</a:t>
            </a:r>
          </a:p>
          <a:p>
            <a:pPr marL="0" indent="0" algn="just">
              <a:buNone/>
            </a:pPr>
            <a:endParaRPr lang="cs-CZ" sz="1600" dirty="0"/>
          </a:p>
          <a:p>
            <a:pPr marL="0" indent="0" algn="just">
              <a:buNone/>
            </a:pPr>
            <a:r>
              <a:rPr lang="cs-CZ" sz="1600" b="1" dirty="0"/>
              <a:t>SRP obsahuje:</a:t>
            </a:r>
          </a:p>
          <a:p>
            <a:pPr marL="342900" lvl="0" indent="-342900" algn="just">
              <a:buFont typeface="+mj-lt"/>
              <a:buAutoNum type="arabicParenR"/>
            </a:pPr>
            <a:r>
              <a:rPr lang="cs-CZ" sz="1600" dirty="0"/>
              <a:t>Informace o plánovaných výzvách</a:t>
            </a:r>
          </a:p>
          <a:p>
            <a:pPr marL="342900" lvl="0" indent="-342900" algn="just">
              <a:buFont typeface="+mj-lt"/>
              <a:buAutoNum type="arabicParenR"/>
            </a:pPr>
            <a:r>
              <a:rPr lang="cs-CZ" sz="1600" dirty="0"/>
              <a:t>Predikce čerpání finančních prostředků</a:t>
            </a:r>
          </a:p>
          <a:p>
            <a:pPr marL="342900" indent="-342900" algn="just">
              <a:buFont typeface="+mj-lt"/>
              <a:buAutoNum type="arabicParenR" startAt="3"/>
            </a:pPr>
            <a:r>
              <a:rPr lang="cs-CZ" sz="1600" dirty="0"/>
              <a:t>Predikce plnění hodnot indikátorů</a:t>
            </a:r>
          </a:p>
          <a:p>
            <a:pPr marL="342900" indent="-342900" algn="just">
              <a:buFont typeface="+mj-lt"/>
              <a:buAutoNum type="arabicParenR" startAt="3"/>
            </a:pPr>
            <a:endParaRPr lang="cs-CZ" sz="1600" dirty="0"/>
          </a:p>
          <a:p>
            <a:pPr marL="0" indent="0" algn="just">
              <a:lnSpc>
                <a:spcPct val="110000"/>
              </a:lnSpc>
              <a:buNone/>
            </a:pPr>
            <a:r>
              <a:rPr lang="cs-CZ" sz="1600" b="1" dirty="0"/>
              <a:t>Informace ke strategickému realizačnímu plánu 2021 jsou uvedené v jednotlivých kapitolách této prezentace</a:t>
            </a:r>
          </a:p>
          <a:p>
            <a:pPr algn="just"/>
            <a:endParaRPr lang="cs-CZ" dirty="0"/>
          </a:p>
        </p:txBody>
      </p:sp>
    </p:spTree>
    <p:extLst>
      <p:ext uri="{BB962C8B-B14F-4D97-AF65-F5344CB8AC3E}">
        <p14:creationId xmlns:p14="http://schemas.microsoft.com/office/powerpoint/2010/main" val="2804694193"/>
      </p:ext>
    </p:extLst>
  </p:cSld>
  <p:clrMapOvr>
    <a:masterClrMapping/>
  </p:clrMapOvr>
  <p:transition spd="slow">
    <p:push/>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A29780-7AA5-BF4E-B7C5-D75AB6C36F6A}"/>
              </a:ext>
            </a:extLst>
          </p:cNvPr>
          <p:cNvSpPr>
            <a:spLocks noGrp="1"/>
          </p:cNvSpPr>
          <p:nvPr>
            <p:ph type="title"/>
          </p:nvPr>
        </p:nvSpPr>
        <p:spPr/>
        <p:txBody>
          <a:bodyPr/>
          <a:lstStyle/>
          <a:p>
            <a:r>
              <a:rPr lang="cs-CZ" dirty="0"/>
              <a:t>Stav administrace integrovaných nástrojů</a:t>
            </a:r>
          </a:p>
        </p:txBody>
      </p:sp>
      <p:sp>
        <p:nvSpPr>
          <p:cNvPr id="4" name="Zástupný symbol pro obsah 2"/>
          <p:cNvSpPr>
            <a:spLocks noGrp="1"/>
          </p:cNvSpPr>
          <p:nvPr>
            <p:ph idx="1"/>
          </p:nvPr>
        </p:nvSpPr>
        <p:spPr>
          <a:xfrm>
            <a:off x="628650" y="1506583"/>
            <a:ext cx="7863494" cy="4553557"/>
          </a:xfrm>
        </p:spPr>
        <p:txBody>
          <a:bodyPr>
            <a:normAutofit/>
          </a:bodyPr>
          <a:lstStyle/>
          <a:p>
            <a:pPr marL="0" indent="0">
              <a:buNone/>
            </a:pPr>
            <a:r>
              <a:rPr lang="cs-CZ" sz="1600" b="1" dirty="0"/>
              <a:t>Od 13. jednání Monitorovacího výboru IROP per rollam</a:t>
            </a:r>
          </a:p>
          <a:p>
            <a:pPr lvl="1"/>
            <a:r>
              <a:rPr lang="cs-CZ" sz="1600" dirty="0"/>
              <a:t>Vyhlášeno 21 výzev ITI a IPRÚ</a:t>
            </a:r>
          </a:p>
          <a:p>
            <a:pPr lvl="1"/>
            <a:r>
              <a:rPr lang="cs-CZ" sz="1600" dirty="0"/>
              <a:t>Vyhlášeno 180 výzev MAS</a:t>
            </a:r>
          </a:p>
          <a:p>
            <a:pPr lvl="1"/>
            <a:r>
              <a:rPr lang="cs-CZ" sz="1600" dirty="0"/>
              <a:t>Schváleno ŘO IROP 62 projektů ITI a IPRÚ</a:t>
            </a:r>
          </a:p>
          <a:p>
            <a:pPr lvl="1"/>
            <a:r>
              <a:rPr lang="cs-CZ" sz="1600" dirty="0"/>
              <a:t>Schváleno ŘO IROP 398 projektů CLLD</a:t>
            </a:r>
          </a:p>
          <a:p>
            <a:pPr lvl="1"/>
            <a:r>
              <a:rPr lang="cs-CZ" sz="1600" dirty="0"/>
              <a:t>Vydáno Rozhodnutí o poskytnutí dotace 66 projektům ITI a IPRÚ</a:t>
            </a:r>
          </a:p>
          <a:p>
            <a:pPr lvl="1"/>
            <a:r>
              <a:rPr lang="cs-CZ" sz="1600" dirty="0"/>
              <a:t>Vydáno Rozhodnutí o poskytnutí dotace 419 projektům CLLD</a:t>
            </a:r>
          </a:p>
          <a:p>
            <a:pPr marL="457200" lvl="1" indent="0">
              <a:buNone/>
            </a:pPr>
            <a:endParaRPr lang="cs-CZ" sz="1600" dirty="0"/>
          </a:p>
          <a:p>
            <a:pPr marL="0" indent="0">
              <a:buNone/>
            </a:pPr>
            <a:r>
              <a:rPr lang="cs-CZ" sz="1600" b="1" dirty="0"/>
              <a:t>Administrace CLLD</a:t>
            </a:r>
          </a:p>
          <a:p>
            <a:pPr lvl="1"/>
            <a:r>
              <a:rPr lang="cs-CZ" sz="1600" dirty="0"/>
              <a:t>Celkový počet vyhlášených výzev MAS je 1 </a:t>
            </a:r>
            <a:r>
              <a:rPr lang="cs-CZ" sz="1600" dirty="0" smtClean="0"/>
              <a:t>724</a:t>
            </a:r>
          </a:p>
          <a:p>
            <a:pPr lvl="2"/>
            <a:r>
              <a:rPr lang="cs-CZ" sz="1600" dirty="0" smtClean="0"/>
              <a:t>Z </a:t>
            </a:r>
            <a:r>
              <a:rPr lang="cs-CZ" sz="1600" dirty="0"/>
              <a:t>toho 285 výzev </a:t>
            </a:r>
            <a:r>
              <a:rPr lang="cs-CZ" sz="1600" u="sng" dirty="0"/>
              <a:t>bez</a:t>
            </a:r>
            <a:r>
              <a:rPr lang="cs-CZ" sz="1600" dirty="0"/>
              <a:t> předloženého projektu</a:t>
            </a:r>
          </a:p>
          <a:p>
            <a:pPr lvl="1"/>
            <a:r>
              <a:rPr lang="cs-CZ" sz="1600" dirty="0" smtClean="0"/>
              <a:t>177 </a:t>
            </a:r>
            <a:r>
              <a:rPr lang="cs-CZ" sz="1600" dirty="0"/>
              <a:t>MAS má uzavřenou alespoň 1 výzvu a hodnotí</a:t>
            </a:r>
          </a:p>
          <a:p>
            <a:pPr lvl="1"/>
            <a:r>
              <a:rPr lang="cs-CZ" sz="1600" dirty="0"/>
              <a:t>Aktuálně 178 MAS má schválené interní postupy, dle kterých může vyhlašovat výzvu MAS</a:t>
            </a:r>
          </a:p>
          <a:p>
            <a:pPr lvl="1"/>
            <a:r>
              <a:rPr lang="cs-CZ" sz="1600" dirty="0"/>
              <a:t>ŘO IROP eviduje 1 MAS bez vyhlášené výzvy – MAS Mikulovsko</a:t>
            </a:r>
          </a:p>
          <a:p>
            <a:endParaRPr lang="cs-CZ" sz="1600" dirty="0"/>
          </a:p>
        </p:txBody>
      </p:sp>
    </p:spTree>
    <p:extLst>
      <p:ext uri="{BB962C8B-B14F-4D97-AF65-F5344CB8AC3E}">
        <p14:creationId xmlns:p14="http://schemas.microsoft.com/office/powerpoint/2010/main" val="2578176787"/>
      </p:ext>
    </p:extLst>
  </p:cSld>
  <p:clrMapOvr>
    <a:masterClrMapping/>
  </p:clrMapOvr>
  <p:transition spd="slow">
    <p:push/>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a:extLst>
              <a:ext uri="{FF2B5EF4-FFF2-40B4-BE49-F238E27FC236}">
                <a16:creationId xmlns:a16="http://schemas.microsoft.com/office/drawing/2014/main" id="{1F154147-A87E-7D48-B739-31E1DD342205}"/>
              </a:ext>
            </a:extLst>
          </p:cNvPr>
          <p:cNvSpPr>
            <a:spLocks noGrp="1"/>
          </p:cNvSpPr>
          <p:nvPr>
            <p:ph type="title"/>
          </p:nvPr>
        </p:nvSpPr>
        <p:spPr/>
        <p:txBody>
          <a:bodyPr/>
          <a:lstStyle/>
          <a:p>
            <a:pPr algn="ctr"/>
            <a:r>
              <a:rPr lang="cs-CZ" dirty="0"/>
              <a:t>Základní pravidla videokonference</a:t>
            </a:r>
          </a:p>
        </p:txBody>
      </p:sp>
      <p:sp>
        <p:nvSpPr>
          <p:cNvPr id="7" name="Zástupný symbol pro obsah 6">
            <a:extLst>
              <a:ext uri="{FF2B5EF4-FFF2-40B4-BE49-F238E27FC236}">
                <a16:creationId xmlns:a16="http://schemas.microsoft.com/office/drawing/2014/main" id="{99C3137F-82EF-EF44-8BB0-17E869E31D95}"/>
              </a:ext>
            </a:extLst>
          </p:cNvPr>
          <p:cNvSpPr>
            <a:spLocks noGrp="1"/>
          </p:cNvSpPr>
          <p:nvPr>
            <p:ph idx="1"/>
          </p:nvPr>
        </p:nvSpPr>
        <p:spPr>
          <a:xfrm>
            <a:off x="919208" y="1466701"/>
            <a:ext cx="7193626" cy="4351338"/>
          </a:xfrm>
        </p:spPr>
        <p:txBody>
          <a:bodyPr>
            <a:normAutofit/>
          </a:bodyPr>
          <a:lstStyle/>
          <a:p>
            <a:pPr marL="457200" indent="-457200" fontAlgn="ctr">
              <a:buAutoNum type="arabicPeriod"/>
            </a:pPr>
            <a:r>
              <a:rPr lang="cs-CZ" sz="2000" dirty="0"/>
              <a:t>Pokud nehovoříte, vypněte si mikrofon i video (redukce šumu a nároků na datový tok)</a:t>
            </a:r>
          </a:p>
          <a:p>
            <a:pPr marL="457200" indent="-457200" fontAlgn="ctr">
              <a:buAutoNum type="arabicPeriod"/>
            </a:pPr>
            <a:r>
              <a:rPr lang="cs-CZ" sz="2000" dirty="0"/>
              <a:t>Doporučujeme sluchátka, případně s mikrofonem pro lepší srozumitelnost a redukci šumu</a:t>
            </a:r>
          </a:p>
          <a:p>
            <a:pPr marL="457200" indent="-457200" fontAlgn="ctr">
              <a:buAutoNum type="arabicPeriod"/>
            </a:pPr>
            <a:r>
              <a:rPr lang="cs-CZ" sz="2000" dirty="0" smtClean="0"/>
              <a:t>Když </a:t>
            </a:r>
            <a:r>
              <a:rPr lang="cs-CZ" sz="2000" dirty="0"/>
              <a:t>se </a:t>
            </a:r>
            <a:r>
              <a:rPr lang="cs-CZ" sz="2000" dirty="0" smtClean="0"/>
              <a:t>budete chtít na něco </a:t>
            </a:r>
            <a:r>
              <a:rPr lang="cs-CZ" sz="2000" dirty="0"/>
              <a:t>zeptat, okomentovat, </a:t>
            </a:r>
            <a:r>
              <a:rPr lang="cs-CZ" sz="2000" dirty="0" smtClean="0"/>
              <a:t>hlaste se prosím v chatu a udělíme Vám slovo</a:t>
            </a:r>
            <a:endParaRPr lang="cs-CZ" sz="2000" dirty="0"/>
          </a:p>
          <a:p>
            <a:pPr marL="457200" indent="-457200" fontAlgn="ctr">
              <a:buAutoNum type="arabicPeriod"/>
            </a:pPr>
            <a:r>
              <a:rPr lang="cs-CZ" sz="2000" dirty="0"/>
              <a:t>Moderátorem videokonference je Aleš Pekárek, který může vypínat mikrofon, pokud zapomenete a eviduje přihlášené do diskuse a uděluje slovo </a:t>
            </a:r>
          </a:p>
          <a:p>
            <a:pPr marL="457200" indent="-457200" fontAlgn="ctr">
              <a:buAutoNum type="arabicPeriod"/>
            </a:pPr>
            <a:r>
              <a:rPr lang="cs-CZ" sz="2000" dirty="0"/>
              <a:t>Během videokonference bude promítána prezentace </a:t>
            </a:r>
          </a:p>
          <a:p>
            <a:pPr marL="0" indent="0">
              <a:buNone/>
            </a:pPr>
            <a:endParaRPr lang="cs-CZ" sz="2000" dirty="0">
              <a:solidFill>
                <a:schemeClr val="bg2">
                  <a:lumMod val="25000"/>
                </a:schemeClr>
              </a:solidFill>
            </a:endParaRPr>
          </a:p>
        </p:txBody>
      </p:sp>
    </p:spTree>
    <p:extLst>
      <p:ext uri="{BB962C8B-B14F-4D97-AF65-F5344CB8AC3E}">
        <p14:creationId xmlns:p14="http://schemas.microsoft.com/office/powerpoint/2010/main" val="334269097"/>
      </p:ext>
    </p:extLst>
  </p:cSld>
  <p:clrMapOvr>
    <a:masterClrMapping/>
  </p:clrMapOvr>
  <p:transition spd="slow">
    <p:push/>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ulka 2"/>
          <p:cNvGraphicFramePr>
            <a:graphicFrameLocks noGrp="1"/>
          </p:cNvGraphicFramePr>
          <p:nvPr>
            <p:extLst>
              <p:ext uri="{D42A27DB-BD31-4B8C-83A1-F6EECF244321}">
                <p14:modId xmlns:p14="http://schemas.microsoft.com/office/powerpoint/2010/main" val="1364497146"/>
              </p:ext>
            </p:extLst>
          </p:nvPr>
        </p:nvGraphicFramePr>
        <p:xfrm>
          <a:off x="683174" y="1154475"/>
          <a:ext cx="7385064" cy="2270649"/>
        </p:xfrm>
        <a:graphic>
          <a:graphicData uri="http://schemas.openxmlformats.org/drawingml/2006/table">
            <a:tbl>
              <a:tblPr firstRow="1" firstCol="1">
                <a:tableStyleId>{5C22544A-7EE6-4342-B048-85BDC9FD1C3A}</a:tableStyleId>
              </a:tblPr>
              <a:tblGrid>
                <a:gridCol w="2530952">
                  <a:extLst>
                    <a:ext uri="{9D8B030D-6E8A-4147-A177-3AD203B41FA5}">
                      <a16:colId xmlns:a16="http://schemas.microsoft.com/office/drawing/2014/main" val="963856903"/>
                    </a:ext>
                  </a:extLst>
                </a:gridCol>
                <a:gridCol w="2427056">
                  <a:extLst>
                    <a:ext uri="{9D8B030D-6E8A-4147-A177-3AD203B41FA5}">
                      <a16:colId xmlns:a16="http://schemas.microsoft.com/office/drawing/2014/main" val="420766219"/>
                    </a:ext>
                  </a:extLst>
                </a:gridCol>
                <a:gridCol w="2427056">
                  <a:extLst>
                    <a:ext uri="{9D8B030D-6E8A-4147-A177-3AD203B41FA5}">
                      <a16:colId xmlns:a16="http://schemas.microsoft.com/office/drawing/2014/main" val="2714460834"/>
                    </a:ext>
                  </a:extLst>
                </a:gridCol>
              </a:tblGrid>
              <a:tr h="671129">
                <a:tc>
                  <a:txBody>
                    <a:bodyPr/>
                    <a:lstStyle/>
                    <a:p>
                      <a:pPr algn="ctr" fontAlgn="ctr"/>
                      <a:r>
                        <a:rPr lang="cs-CZ" sz="1100" u="none" strike="noStrike" dirty="0">
                          <a:effectLst/>
                          <a:latin typeface="Arial" panose="020B0604020202020204" pitchFamily="34" charset="0"/>
                          <a:cs typeface="Arial" panose="020B0604020202020204" pitchFamily="34" charset="0"/>
                        </a:rPr>
                        <a:t>Projekty </a:t>
                      </a:r>
                      <a:r>
                        <a:rPr lang="cs-CZ" sz="1100" u="none" strike="noStrike" dirty="0">
                          <a:solidFill>
                            <a:schemeClr val="accent4"/>
                          </a:solidFill>
                          <a:effectLst/>
                          <a:latin typeface="Arial" panose="020B0604020202020204" pitchFamily="34" charset="0"/>
                          <a:cs typeface="Arial" panose="020B0604020202020204" pitchFamily="34" charset="0"/>
                        </a:rPr>
                        <a:t>ITI</a:t>
                      </a:r>
                      <a:r>
                        <a:rPr lang="cs-CZ" sz="1100" u="none" strike="noStrike" baseline="0" dirty="0">
                          <a:solidFill>
                            <a:schemeClr val="accent4"/>
                          </a:solidFill>
                          <a:effectLst/>
                          <a:latin typeface="Arial" panose="020B0604020202020204" pitchFamily="34" charset="0"/>
                          <a:cs typeface="Arial" panose="020B0604020202020204" pitchFamily="34" charset="0"/>
                        </a:rPr>
                        <a:t> a IPRÚ </a:t>
                      </a:r>
                      <a:r>
                        <a:rPr lang="cs-CZ" sz="1100" u="none" strike="noStrike" dirty="0">
                          <a:effectLst/>
                          <a:latin typeface="Arial" panose="020B0604020202020204" pitchFamily="34" charset="0"/>
                          <a:cs typeface="Arial" panose="020B0604020202020204" pitchFamily="34" charset="0"/>
                        </a:rPr>
                        <a:t>po SC</a:t>
                      </a:r>
                      <a:r>
                        <a:rPr lang="cs-CZ" sz="1100" u="none" strike="noStrike" baseline="0" dirty="0">
                          <a:effectLst/>
                          <a:latin typeface="Arial" panose="020B0604020202020204" pitchFamily="34" charset="0"/>
                          <a:cs typeface="Arial" panose="020B0604020202020204" pitchFamily="34" charset="0"/>
                        </a:rPr>
                        <a:t> celkem</a:t>
                      </a:r>
                      <a:endParaRPr lang="cs-CZ" sz="1100" b="1" i="0" u="none" strike="noStrike" dirty="0">
                        <a:solidFill>
                          <a:schemeClr val="bg1"/>
                        </a:solidFill>
                        <a:effectLst/>
                        <a:latin typeface="Arial" panose="020B0604020202020204" pitchFamily="34" charset="0"/>
                        <a:cs typeface="Arial" panose="020B0604020202020204" pitchFamily="34" charset="0"/>
                      </a:endParaRPr>
                    </a:p>
                  </a:txBody>
                  <a:tcPr marL="9525" marR="9525" marT="9525" marB="0" anchor="ctr">
                    <a:solidFill>
                      <a:schemeClr val="accent5">
                        <a:lumMod val="75000"/>
                      </a:schemeClr>
                    </a:solidFill>
                  </a:tcPr>
                </a:tc>
                <a:tc>
                  <a:txBody>
                    <a:bodyPr/>
                    <a:lstStyle/>
                    <a:p>
                      <a:pPr algn="ctr" fontAlgn="ctr"/>
                      <a:r>
                        <a:rPr lang="cs-CZ" sz="1100" u="none" strike="noStrike" dirty="0">
                          <a:effectLst/>
                          <a:latin typeface="Arial" panose="020B0604020202020204" pitchFamily="34" charset="0"/>
                          <a:cs typeface="Arial" panose="020B0604020202020204" pitchFamily="34" charset="0"/>
                        </a:rPr>
                        <a:t>Počet schválených projektů </a:t>
                      </a:r>
                      <a:br>
                        <a:rPr lang="cs-CZ" sz="1100" u="none" strike="noStrike" dirty="0">
                          <a:effectLst/>
                          <a:latin typeface="Arial" panose="020B0604020202020204" pitchFamily="34" charset="0"/>
                          <a:cs typeface="Arial" panose="020B0604020202020204" pitchFamily="34" charset="0"/>
                        </a:rPr>
                      </a:br>
                      <a:r>
                        <a:rPr lang="cs-CZ" sz="1100" u="none" strike="noStrike" dirty="0">
                          <a:effectLst/>
                          <a:latin typeface="Arial" panose="020B0604020202020204" pitchFamily="34" charset="0"/>
                          <a:cs typeface="Arial" panose="020B0604020202020204" pitchFamily="34" charset="0"/>
                        </a:rPr>
                        <a:t>s Právním aktem</a:t>
                      </a:r>
                      <a:endParaRPr lang="cs-CZ" sz="1100" b="1" i="0" u="none" strike="noStrike" dirty="0">
                        <a:solidFill>
                          <a:schemeClr val="bg1"/>
                        </a:solidFill>
                        <a:effectLst/>
                        <a:latin typeface="Arial" panose="020B0604020202020204" pitchFamily="34" charset="0"/>
                        <a:cs typeface="Arial" panose="020B0604020202020204" pitchFamily="34" charset="0"/>
                      </a:endParaRPr>
                    </a:p>
                  </a:txBody>
                  <a:tcPr marL="9525" marR="9525" marT="9525" marB="0" anchor="ctr">
                    <a:solidFill>
                      <a:schemeClr val="accent5">
                        <a:lumMod val="75000"/>
                      </a:schemeClr>
                    </a:solidFill>
                  </a:tcPr>
                </a:tc>
                <a:tc>
                  <a:txBody>
                    <a:bodyPr/>
                    <a:lstStyle/>
                    <a:p>
                      <a:pPr algn="ctr" fontAlgn="ctr"/>
                      <a:r>
                        <a:rPr lang="cs-CZ" sz="1100" u="none" strike="noStrike" dirty="0">
                          <a:effectLst/>
                          <a:latin typeface="Arial" panose="020B0604020202020204" pitchFamily="34" charset="0"/>
                          <a:cs typeface="Arial" panose="020B0604020202020204" pitchFamily="34" charset="0"/>
                        </a:rPr>
                        <a:t>Již rozděleno v CZK na projekty - vydaný Právní akt (EFRR)</a:t>
                      </a:r>
                      <a:endParaRPr lang="cs-CZ" sz="1100" b="1" i="0" u="none" strike="noStrike" dirty="0">
                        <a:solidFill>
                          <a:schemeClr val="bg1"/>
                        </a:solidFill>
                        <a:effectLst/>
                        <a:latin typeface="Arial" panose="020B0604020202020204" pitchFamily="34" charset="0"/>
                        <a:cs typeface="Arial" panose="020B0604020202020204" pitchFamily="34" charset="0"/>
                      </a:endParaRPr>
                    </a:p>
                  </a:txBody>
                  <a:tcPr marL="9525" marR="9525" marT="9525" marB="0" anchor="ctr">
                    <a:solidFill>
                      <a:schemeClr val="accent5">
                        <a:lumMod val="75000"/>
                      </a:schemeClr>
                    </a:solidFill>
                  </a:tcPr>
                </a:tc>
                <a:extLst>
                  <a:ext uri="{0D108BD9-81ED-4DB2-BD59-A6C34878D82A}">
                    <a16:rowId xmlns:a16="http://schemas.microsoft.com/office/drawing/2014/main" val="3060479005"/>
                  </a:ext>
                </a:extLst>
              </a:tr>
              <a:tr h="225946">
                <a:tc>
                  <a:txBody>
                    <a:bodyPr/>
                    <a:lstStyle/>
                    <a:p>
                      <a:pPr algn="l" fontAlgn="b"/>
                      <a:r>
                        <a:rPr lang="cs-CZ" sz="1100" u="none" strike="noStrike" dirty="0">
                          <a:effectLst/>
                          <a:latin typeface="Arial" panose="020B0604020202020204" pitchFamily="34" charset="0"/>
                          <a:cs typeface="Arial" panose="020B0604020202020204" pitchFamily="34" charset="0"/>
                        </a:rPr>
                        <a:t>1.1 silnice</a:t>
                      </a:r>
                      <a:endParaRPr lang="cs-CZ" sz="1100" b="1" i="0" u="none" strike="noStrike" dirty="0">
                        <a:solidFill>
                          <a:schemeClr val="bg1"/>
                        </a:solidFill>
                        <a:effectLst/>
                        <a:latin typeface="Arial" panose="020B0604020202020204" pitchFamily="34" charset="0"/>
                        <a:cs typeface="Arial" panose="020B0604020202020204" pitchFamily="34" charset="0"/>
                      </a:endParaRPr>
                    </a:p>
                  </a:txBody>
                  <a:tcPr marL="9525" marR="9525" marT="9525" marB="0" anchor="ctr">
                    <a:solidFill>
                      <a:schemeClr val="accent5">
                        <a:lumMod val="75000"/>
                      </a:schemeClr>
                    </a:solidFill>
                  </a:tcPr>
                </a:tc>
                <a:tc>
                  <a:txBody>
                    <a:bodyPr/>
                    <a:lstStyle/>
                    <a:p>
                      <a:pPr algn="ctr" fontAlgn="b"/>
                      <a:r>
                        <a:rPr lang="cs-CZ" sz="1100" b="0" i="0" u="none" strike="noStrike" dirty="0">
                          <a:solidFill>
                            <a:srgbClr val="4C4C4C"/>
                          </a:solidFill>
                          <a:effectLst/>
                          <a:latin typeface="Arial" panose="020B0604020202020204" pitchFamily="34" charset="0"/>
                          <a:cs typeface="Arial" panose="020B0604020202020204" pitchFamily="34" charset="0"/>
                        </a:rPr>
                        <a:t>43</a:t>
                      </a:r>
                    </a:p>
                  </a:txBody>
                  <a:tcPr marL="9525" marR="9525" marT="9525" marB="0" anchor="b"/>
                </a:tc>
                <a:tc>
                  <a:txBody>
                    <a:bodyPr/>
                    <a:lstStyle/>
                    <a:p>
                      <a:pPr algn="r" fontAlgn="b"/>
                      <a:r>
                        <a:rPr lang="cs-CZ" sz="1100" b="0" i="0" u="none" strike="noStrike" dirty="0">
                          <a:solidFill>
                            <a:srgbClr val="4C4C4C"/>
                          </a:solidFill>
                          <a:effectLst/>
                          <a:latin typeface="Arial" panose="020B0604020202020204" pitchFamily="34" charset="0"/>
                          <a:cs typeface="Arial" panose="020B0604020202020204" pitchFamily="34" charset="0"/>
                        </a:rPr>
                        <a:t>2 706 670 713</a:t>
                      </a:r>
                    </a:p>
                  </a:txBody>
                  <a:tcPr marL="9525" marR="9525" marT="9525" marB="0" anchor="b"/>
                </a:tc>
                <a:extLst>
                  <a:ext uri="{0D108BD9-81ED-4DB2-BD59-A6C34878D82A}">
                    <a16:rowId xmlns:a16="http://schemas.microsoft.com/office/drawing/2014/main" val="3756316356"/>
                  </a:ext>
                </a:extLst>
              </a:tr>
              <a:tr h="225946">
                <a:tc>
                  <a:txBody>
                    <a:bodyPr/>
                    <a:lstStyle/>
                    <a:p>
                      <a:pPr algn="l" fontAlgn="b"/>
                      <a:r>
                        <a:rPr lang="cs-CZ" sz="1100" u="none" strike="noStrike" dirty="0">
                          <a:effectLst/>
                          <a:latin typeface="Arial" panose="020B0604020202020204" pitchFamily="34" charset="0"/>
                          <a:cs typeface="Arial" panose="020B0604020202020204" pitchFamily="34" charset="0"/>
                        </a:rPr>
                        <a:t>1.2 doprava</a:t>
                      </a:r>
                      <a:endParaRPr lang="cs-CZ" sz="1100" b="1" i="0" u="none" strike="noStrike" dirty="0">
                        <a:solidFill>
                          <a:schemeClr val="bg1"/>
                        </a:solidFill>
                        <a:effectLst/>
                        <a:latin typeface="Arial" panose="020B0604020202020204" pitchFamily="34" charset="0"/>
                        <a:cs typeface="Arial" panose="020B0604020202020204" pitchFamily="34" charset="0"/>
                      </a:endParaRPr>
                    </a:p>
                  </a:txBody>
                  <a:tcPr marL="9525" marR="9525" marT="9525" marB="0" anchor="ctr">
                    <a:solidFill>
                      <a:schemeClr val="accent5">
                        <a:lumMod val="75000"/>
                      </a:schemeClr>
                    </a:solidFill>
                  </a:tcPr>
                </a:tc>
                <a:tc>
                  <a:txBody>
                    <a:bodyPr/>
                    <a:lstStyle/>
                    <a:p>
                      <a:pPr algn="ctr" fontAlgn="b"/>
                      <a:r>
                        <a:rPr lang="cs-CZ" sz="1100" b="0" i="0" u="none" strike="noStrike" dirty="0">
                          <a:solidFill>
                            <a:srgbClr val="4C4C4C"/>
                          </a:solidFill>
                          <a:effectLst/>
                          <a:latin typeface="Arial" panose="020B0604020202020204" pitchFamily="34" charset="0"/>
                          <a:cs typeface="Arial" panose="020B0604020202020204" pitchFamily="34" charset="0"/>
                        </a:rPr>
                        <a:t>222</a:t>
                      </a:r>
                    </a:p>
                  </a:txBody>
                  <a:tcPr marL="9525" marR="9525" marT="9525" marB="0" anchor="b"/>
                </a:tc>
                <a:tc>
                  <a:txBody>
                    <a:bodyPr/>
                    <a:lstStyle/>
                    <a:p>
                      <a:pPr algn="r" fontAlgn="b"/>
                      <a:r>
                        <a:rPr lang="cs-CZ" sz="1100" b="0" i="0" u="none" strike="noStrike" dirty="0">
                          <a:solidFill>
                            <a:srgbClr val="4C4C4C"/>
                          </a:solidFill>
                          <a:effectLst/>
                          <a:latin typeface="Arial" panose="020B0604020202020204" pitchFamily="34" charset="0"/>
                          <a:cs typeface="Arial" panose="020B0604020202020204" pitchFamily="34" charset="0"/>
                        </a:rPr>
                        <a:t>6 516 073 507</a:t>
                      </a:r>
                    </a:p>
                  </a:txBody>
                  <a:tcPr marL="9525" marR="9525" marT="9525" marB="0" anchor="b"/>
                </a:tc>
                <a:extLst>
                  <a:ext uri="{0D108BD9-81ED-4DB2-BD59-A6C34878D82A}">
                    <a16:rowId xmlns:a16="http://schemas.microsoft.com/office/drawing/2014/main" val="1077582246"/>
                  </a:ext>
                </a:extLst>
              </a:tr>
              <a:tr h="225946">
                <a:tc>
                  <a:txBody>
                    <a:bodyPr/>
                    <a:lstStyle/>
                    <a:p>
                      <a:pPr algn="l" fontAlgn="b"/>
                      <a:r>
                        <a:rPr lang="cs-CZ" sz="1100" u="none" strike="noStrike" dirty="0">
                          <a:effectLst/>
                          <a:latin typeface="Arial" panose="020B0604020202020204" pitchFamily="34" charset="0"/>
                          <a:cs typeface="Arial" panose="020B0604020202020204" pitchFamily="34" charset="0"/>
                        </a:rPr>
                        <a:t>2.1 sociální integrace</a:t>
                      </a:r>
                      <a:endParaRPr lang="cs-CZ" sz="1100" b="1" i="0" u="none" strike="noStrike" dirty="0">
                        <a:solidFill>
                          <a:schemeClr val="bg1"/>
                        </a:solidFill>
                        <a:effectLst/>
                        <a:latin typeface="Arial" panose="020B0604020202020204" pitchFamily="34" charset="0"/>
                        <a:cs typeface="Arial" panose="020B0604020202020204" pitchFamily="34" charset="0"/>
                      </a:endParaRPr>
                    </a:p>
                  </a:txBody>
                  <a:tcPr marL="9525" marR="9525" marT="9525" marB="0" anchor="ctr">
                    <a:solidFill>
                      <a:schemeClr val="accent5">
                        <a:lumMod val="75000"/>
                      </a:schemeClr>
                    </a:solidFill>
                  </a:tcPr>
                </a:tc>
                <a:tc>
                  <a:txBody>
                    <a:bodyPr/>
                    <a:lstStyle/>
                    <a:p>
                      <a:pPr algn="ctr" fontAlgn="b"/>
                      <a:r>
                        <a:rPr lang="cs-CZ" sz="1100" b="0" i="0" u="none" strike="noStrike" dirty="0">
                          <a:solidFill>
                            <a:srgbClr val="4C4C4C"/>
                          </a:solidFill>
                          <a:effectLst/>
                          <a:latin typeface="Arial" panose="020B0604020202020204" pitchFamily="34" charset="0"/>
                          <a:cs typeface="Arial" panose="020B0604020202020204" pitchFamily="34" charset="0"/>
                        </a:rPr>
                        <a:t>94</a:t>
                      </a:r>
                    </a:p>
                  </a:txBody>
                  <a:tcPr marL="9525" marR="9525" marT="9525" marB="0" anchor="b"/>
                </a:tc>
                <a:tc>
                  <a:txBody>
                    <a:bodyPr/>
                    <a:lstStyle/>
                    <a:p>
                      <a:pPr algn="r" fontAlgn="b"/>
                      <a:r>
                        <a:rPr lang="cs-CZ" sz="1100" b="0" i="0" u="none" strike="noStrike" dirty="0">
                          <a:solidFill>
                            <a:srgbClr val="4C4C4C"/>
                          </a:solidFill>
                          <a:effectLst/>
                          <a:latin typeface="Arial" panose="020B0604020202020204" pitchFamily="34" charset="0"/>
                          <a:cs typeface="Arial" panose="020B0604020202020204" pitchFamily="34" charset="0"/>
                        </a:rPr>
                        <a:t>1 407 997 818</a:t>
                      </a:r>
                    </a:p>
                  </a:txBody>
                  <a:tcPr marL="9525" marR="9525" marT="9525" marB="0" anchor="b"/>
                </a:tc>
                <a:extLst>
                  <a:ext uri="{0D108BD9-81ED-4DB2-BD59-A6C34878D82A}">
                    <a16:rowId xmlns:a16="http://schemas.microsoft.com/office/drawing/2014/main" val="421926388"/>
                  </a:ext>
                </a:extLst>
              </a:tr>
              <a:tr h="225946">
                <a:tc>
                  <a:txBody>
                    <a:bodyPr/>
                    <a:lstStyle/>
                    <a:p>
                      <a:pPr algn="l" fontAlgn="b"/>
                      <a:r>
                        <a:rPr lang="cs-CZ" sz="1100" u="none" strike="noStrike" dirty="0">
                          <a:effectLst/>
                          <a:latin typeface="Arial" panose="020B0604020202020204" pitchFamily="34" charset="0"/>
                          <a:cs typeface="Arial" panose="020B0604020202020204" pitchFamily="34" charset="0"/>
                        </a:rPr>
                        <a:t>2.2 sociální podnikání</a:t>
                      </a:r>
                      <a:endParaRPr lang="cs-CZ" sz="1100" b="1" i="0" u="none" strike="noStrike" dirty="0">
                        <a:solidFill>
                          <a:schemeClr val="bg1"/>
                        </a:solidFill>
                        <a:effectLst/>
                        <a:latin typeface="Arial" panose="020B0604020202020204" pitchFamily="34" charset="0"/>
                        <a:cs typeface="Arial" panose="020B0604020202020204" pitchFamily="34" charset="0"/>
                      </a:endParaRPr>
                    </a:p>
                  </a:txBody>
                  <a:tcPr marL="9525" marR="9525" marT="9525" marB="0" anchor="ctr">
                    <a:solidFill>
                      <a:schemeClr val="accent5">
                        <a:lumMod val="75000"/>
                      </a:schemeClr>
                    </a:solidFill>
                  </a:tcPr>
                </a:tc>
                <a:tc>
                  <a:txBody>
                    <a:bodyPr/>
                    <a:lstStyle/>
                    <a:p>
                      <a:pPr algn="ctr" fontAlgn="b"/>
                      <a:r>
                        <a:rPr lang="cs-CZ" sz="1100" b="0" i="0" u="none" strike="noStrike" dirty="0">
                          <a:solidFill>
                            <a:srgbClr val="4C4C4C"/>
                          </a:solidFill>
                          <a:effectLst/>
                          <a:latin typeface="Arial" panose="020B0604020202020204" pitchFamily="34" charset="0"/>
                          <a:cs typeface="Arial" panose="020B0604020202020204" pitchFamily="34" charset="0"/>
                        </a:rPr>
                        <a:t>12</a:t>
                      </a:r>
                    </a:p>
                  </a:txBody>
                  <a:tcPr marL="9525" marR="9525" marT="9525" marB="0" anchor="b"/>
                </a:tc>
                <a:tc>
                  <a:txBody>
                    <a:bodyPr/>
                    <a:lstStyle/>
                    <a:p>
                      <a:pPr algn="r" fontAlgn="b"/>
                      <a:r>
                        <a:rPr lang="cs-CZ" sz="1100" b="0" i="0" u="none" strike="noStrike" dirty="0">
                          <a:solidFill>
                            <a:srgbClr val="4C4C4C"/>
                          </a:solidFill>
                          <a:effectLst/>
                          <a:latin typeface="Arial" panose="020B0604020202020204" pitchFamily="34" charset="0"/>
                          <a:cs typeface="Arial" panose="020B0604020202020204" pitchFamily="34" charset="0"/>
                        </a:rPr>
                        <a:t>34 634 536</a:t>
                      </a:r>
                    </a:p>
                  </a:txBody>
                  <a:tcPr marL="9525" marR="9525" marT="9525" marB="0" anchor="b"/>
                </a:tc>
                <a:extLst>
                  <a:ext uri="{0D108BD9-81ED-4DB2-BD59-A6C34878D82A}">
                    <a16:rowId xmlns:a16="http://schemas.microsoft.com/office/drawing/2014/main" val="582062985"/>
                  </a:ext>
                </a:extLst>
              </a:tr>
              <a:tr h="225946">
                <a:tc>
                  <a:txBody>
                    <a:bodyPr/>
                    <a:lstStyle/>
                    <a:p>
                      <a:pPr algn="l" fontAlgn="b"/>
                      <a:r>
                        <a:rPr lang="cs-CZ" sz="1100" u="none" strike="noStrike" dirty="0">
                          <a:effectLst/>
                          <a:latin typeface="Arial" panose="020B0604020202020204" pitchFamily="34" charset="0"/>
                          <a:cs typeface="Arial" panose="020B0604020202020204" pitchFamily="34" charset="0"/>
                        </a:rPr>
                        <a:t>2.4 vzdělávání</a:t>
                      </a:r>
                      <a:endParaRPr lang="cs-CZ" sz="1100" b="1" i="0" u="none" strike="noStrike" dirty="0">
                        <a:solidFill>
                          <a:schemeClr val="bg1"/>
                        </a:solidFill>
                        <a:effectLst/>
                        <a:latin typeface="Arial" panose="020B0604020202020204" pitchFamily="34" charset="0"/>
                        <a:cs typeface="Arial" panose="020B0604020202020204" pitchFamily="34" charset="0"/>
                      </a:endParaRPr>
                    </a:p>
                  </a:txBody>
                  <a:tcPr marL="9525" marR="9525" marT="9525" marB="0" anchor="ctr">
                    <a:solidFill>
                      <a:schemeClr val="accent5">
                        <a:lumMod val="75000"/>
                      </a:schemeClr>
                    </a:solidFill>
                  </a:tcPr>
                </a:tc>
                <a:tc>
                  <a:txBody>
                    <a:bodyPr/>
                    <a:lstStyle/>
                    <a:p>
                      <a:pPr algn="ctr" fontAlgn="b"/>
                      <a:r>
                        <a:rPr lang="cs-CZ" sz="1100" b="0" i="0" u="none" strike="noStrike" dirty="0">
                          <a:solidFill>
                            <a:srgbClr val="4C4C4C"/>
                          </a:solidFill>
                          <a:effectLst/>
                          <a:latin typeface="Arial" panose="020B0604020202020204" pitchFamily="34" charset="0"/>
                          <a:cs typeface="Arial" panose="020B0604020202020204" pitchFamily="34" charset="0"/>
                        </a:rPr>
                        <a:t>457</a:t>
                      </a:r>
                    </a:p>
                  </a:txBody>
                  <a:tcPr marL="9525" marR="9525" marT="9525" marB="0" anchor="b"/>
                </a:tc>
                <a:tc>
                  <a:txBody>
                    <a:bodyPr/>
                    <a:lstStyle/>
                    <a:p>
                      <a:pPr algn="r" fontAlgn="b"/>
                      <a:r>
                        <a:rPr lang="cs-CZ" sz="1100" b="0" i="0" u="none" strike="noStrike" dirty="0">
                          <a:solidFill>
                            <a:srgbClr val="4C4C4C"/>
                          </a:solidFill>
                          <a:effectLst/>
                          <a:latin typeface="Arial" panose="020B0604020202020204" pitchFamily="34" charset="0"/>
                          <a:cs typeface="Arial" panose="020B0604020202020204" pitchFamily="34" charset="0"/>
                        </a:rPr>
                        <a:t>4 235 924 097</a:t>
                      </a:r>
                    </a:p>
                  </a:txBody>
                  <a:tcPr marL="9525" marR="9525" marT="9525" marB="0" anchor="b"/>
                </a:tc>
                <a:extLst>
                  <a:ext uri="{0D108BD9-81ED-4DB2-BD59-A6C34878D82A}">
                    <a16:rowId xmlns:a16="http://schemas.microsoft.com/office/drawing/2014/main" val="3343501936"/>
                  </a:ext>
                </a:extLst>
              </a:tr>
              <a:tr h="234895">
                <a:tc>
                  <a:txBody>
                    <a:bodyPr/>
                    <a:lstStyle/>
                    <a:p>
                      <a:pPr algn="l" fontAlgn="b"/>
                      <a:r>
                        <a:rPr lang="cs-CZ" sz="1100" u="none" strike="noStrike" dirty="0">
                          <a:effectLst/>
                          <a:latin typeface="Arial" panose="020B0604020202020204" pitchFamily="34" charset="0"/>
                          <a:cs typeface="Arial" panose="020B0604020202020204" pitchFamily="34" charset="0"/>
                        </a:rPr>
                        <a:t>3.1 kultura</a:t>
                      </a:r>
                      <a:endParaRPr lang="cs-CZ" sz="1100" b="1" i="0" u="none" strike="noStrike" dirty="0">
                        <a:solidFill>
                          <a:schemeClr val="bg1"/>
                        </a:solidFill>
                        <a:effectLst/>
                        <a:latin typeface="Arial" panose="020B0604020202020204" pitchFamily="34" charset="0"/>
                        <a:cs typeface="Arial" panose="020B0604020202020204" pitchFamily="34" charset="0"/>
                      </a:endParaRPr>
                    </a:p>
                  </a:txBody>
                  <a:tcPr marL="9525" marR="9525" marT="9525" marB="0" anchor="ctr">
                    <a:solidFill>
                      <a:schemeClr val="accent5">
                        <a:lumMod val="75000"/>
                      </a:schemeClr>
                    </a:solidFill>
                  </a:tcPr>
                </a:tc>
                <a:tc>
                  <a:txBody>
                    <a:bodyPr/>
                    <a:lstStyle/>
                    <a:p>
                      <a:pPr algn="ctr" fontAlgn="b"/>
                      <a:r>
                        <a:rPr lang="cs-CZ" sz="1100" b="0" i="0" u="none" strike="noStrike" dirty="0">
                          <a:solidFill>
                            <a:srgbClr val="4C4C4C"/>
                          </a:solidFill>
                          <a:effectLst/>
                          <a:latin typeface="Arial" panose="020B0604020202020204" pitchFamily="34" charset="0"/>
                          <a:cs typeface="Arial" panose="020B0604020202020204" pitchFamily="34" charset="0"/>
                        </a:rPr>
                        <a:t>25</a:t>
                      </a:r>
                    </a:p>
                  </a:txBody>
                  <a:tcPr marL="9525" marR="9525" marT="9525" marB="0" anchor="b"/>
                </a:tc>
                <a:tc>
                  <a:txBody>
                    <a:bodyPr/>
                    <a:lstStyle/>
                    <a:p>
                      <a:pPr algn="r" fontAlgn="b"/>
                      <a:r>
                        <a:rPr lang="cs-CZ" sz="1100" b="0" i="0" u="none" strike="noStrike" dirty="0">
                          <a:solidFill>
                            <a:srgbClr val="4C4C4C"/>
                          </a:solidFill>
                          <a:effectLst/>
                          <a:latin typeface="Arial" panose="020B0604020202020204" pitchFamily="34" charset="0"/>
                          <a:cs typeface="Arial" panose="020B0604020202020204" pitchFamily="34" charset="0"/>
                        </a:rPr>
                        <a:t>1</a:t>
                      </a:r>
                      <a:r>
                        <a:rPr lang="cs-CZ" sz="1100" b="0" i="0" u="none" strike="noStrike" baseline="0" dirty="0">
                          <a:solidFill>
                            <a:srgbClr val="4C4C4C"/>
                          </a:solidFill>
                          <a:effectLst/>
                          <a:latin typeface="Arial" panose="020B0604020202020204" pitchFamily="34" charset="0"/>
                          <a:cs typeface="Arial" panose="020B0604020202020204" pitchFamily="34" charset="0"/>
                        </a:rPr>
                        <a:t> 488 292 832</a:t>
                      </a:r>
                      <a:endParaRPr lang="cs-CZ" sz="1100" b="0" i="0" u="none" strike="noStrike" dirty="0">
                        <a:solidFill>
                          <a:srgbClr val="4C4C4C"/>
                        </a:solidFill>
                        <a:effectLst/>
                        <a:latin typeface="Arial" panose="020B0604020202020204" pitchFamily="34" charset="0"/>
                        <a:cs typeface="Arial" panose="020B0604020202020204" pitchFamily="34" charset="0"/>
                      </a:endParaRPr>
                    </a:p>
                  </a:txBody>
                  <a:tcPr marL="9525" marR="9525" marT="9525" marB="0" anchor="b"/>
                </a:tc>
                <a:extLst>
                  <a:ext uri="{0D108BD9-81ED-4DB2-BD59-A6C34878D82A}">
                    <a16:rowId xmlns:a16="http://schemas.microsoft.com/office/drawing/2014/main" val="2449026588"/>
                  </a:ext>
                </a:extLst>
              </a:tr>
              <a:tr h="234895">
                <a:tc>
                  <a:txBody>
                    <a:bodyPr/>
                    <a:lstStyle/>
                    <a:p>
                      <a:pPr algn="l" fontAlgn="b"/>
                      <a:r>
                        <a:rPr lang="cs-CZ" sz="1100" b="1" i="0" u="none" strike="noStrike" dirty="0" smtClean="0">
                          <a:solidFill>
                            <a:schemeClr val="bg1"/>
                          </a:solidFill>
                          <a:effectLst/>
                          <a:latin typeface="Arial" panose="020B0604020202020204" pitchFamily="34" charset="0"/>
                          <a:cs typeface="Arial" panose="020B0604020202020204" pitchFamily="34" charset="0"/>
                        </a:rPr>
                        <a:t>CELKEM</a:t>
                      </a:r>
                      <a:endParaRPr lang="cs-CZ" sz="1100" b="1" i="0" u="none" strike="noStrike" dirty="0">
                        <a:solidFill>
                          <a:schemeClr val="bg1"/>
                        </a:solidFill>
                        <a:effectLst/>
                        <a:latin typeface="Arial" panose="020B0604020202020204" pitchFamily="34" charset="0"/>
                        <a:cs typeface="Arial" panose="020B0604020202020204" pitchFamily="34" charset="0"/>
                      </a:endParaRPr>
                    </a:p>
                  </a:txBody>
                  <a:tcPr marL="9525" marR="9525" marT="9525" marB="0" anchor="ctr">
                    <a:solidFill>
                      <a:schemeClr val="accent5">
                        <a:lumMod val="75000"/>
                      </a:schemeClr>
                    </a:solidFill>
                  </a:tcPr>
                </a:tc>
                <a:tc>
                  <a:txBody>
                    <a:bodyPr/>
                    <a:lstStyle/>
                    <a:p>
                      <a:pPr algn="ctr" fontAlgn="b"/>
                      <a:r>
                        <a:rPr lang="cs-CZ" sz="1100" b="1" i="0" u="none" strike="noStrike" dirty="0" smtClean="0">
                          <a:solidFill>
                            <a:srgbClr val="4C4C4C"/>
                          </a:solidFill>
                          <a:effectLst/>
                          <a:latin typeface="Arial" panose="020B0604020202020204" pitchFamily="34" charset="0"/>
                          <a:cs typeface="Arial" panose="020B0604020202020204" pitchFamily="34" charset="0"/>
                        </a:rPr>
                        <a:t>853</a:t>
                      </a:r>
                      <a:endParaRPr lang="cs-CZ" sz="1100" b="1" i="0" u="none" strike="noStrike" dirty="0">
                        <a:solidFill>
                          <a:srgbClr val="4C4C4C"/>
                        </a:solidFill>
                        <a:effectLst/>
                        <a:latin typeface="Arial" panose="020B0604020202020204" pitchFamily="34" charset="0"/>
                        <a:cs typeface="Arial" panose="020B0604020202020204" pitchFamily="34" charset="0"/>
                      </a:endParaRPr>
                    </a:p>
                  </a:txBody>
                  <a:tcPr marL="9525" marR="9525" marT="9525" marB="0" anchor="b"/>
                </a:tc>
                <a:tc>
                  <a:txBody>
                    <a:bodyPr/>
                    <a:lstStyle/>
                    <a:p>
                      <a:pPr lvl="2" algn="ctr" fontAlgn="b"/>
                      <a:r>
                        <a:rPr lang="cs-CZ" sz="1200" b="1" i="0" u="none" strike="noStrike" kern="1200" baseline="0" dirty="0">
                          <a:solidFill>
                            <a:srgbClr val="4C4C4C"/>
                          </a:solidFill>
                          <a:effectLst/>
                          <a:latin typeface="Arial" panose="020B0604020202020204" pitchFamily="34" charset="0"/>
                          <a:ea typeface="+mn-ea"/>
                          <a:cs typeface="Arial" panose="020B0604020202020204" pitchFamily="34" charset="0"/>
                        </a:rPr>
                        <a:t>  16 389 593 503,00 </a:t>
                      </a:r>
                    </a:p>
                  </a:txBody>
                  <a:tcPr marL="9525" marR="9525" marT="9525" marB="0" anchor="b"/>
                </a:tc>
                <a:extLst>
                  <a:ext uri="{0D108BD9-81ED-4DB2-BD59-A6C34878D82A}">
                    <a16:rowId xmlns:a16="http://schemas.microsoft.com/office/drawing/2014/main" val="3930902189"/>
                  </a:ext>
                </a:extLst>
              </a:tr>
            </a:tbl>
          </a:graphicData>
        </a:graphic>
      </p:graphicFrame>
      <p:graphicFrame>
        <p:nvGraphicFramePr>
          <p:cNvPr id="5" name="Tabulka 4"/>
          <p:cNvGraphicFramePr>
            <a:graphicFrameLocks noGrp="1"/>
          </p:cNvGraphicFramePr>
          <p:nvPr>
            <p:extLst>
              <p:ext uri="{D42A27DB-BD31-4B8C-83A1-F6EECF244321}">
                <p14:modId xmlns:p14="http://schemas.microsoft.com/office/powerpoint/2010/main" val="712950599"/>
              </p:ext>
            </p:extLst>
          </p:nvPr>
        </p:nvGraphicFramePr>
        <p:xfrm>
          <a:off x="683175" y="3538301"/>
          <a:ext cx="7385063" cy="2508927"/>
        </p:xfrm>
        <a:graphic>
          <a:graphicData uri="http://schemas.openxmlformats.org/drawingml/2006/table">
            <a:tbl>
              <a:tblPr firstRow="1" firstCol="1">
                <a:tableStyleId>{5C22544A-7EE6-4342-B048-85BDC9FD1C3A}</a:tableStyleId>
              </a:tblPr>
              <a:tblGrid>
                <a:gridCol w="2741028">
                  <a:extLst>
                    <a:ext uri="{9D8B030D-6E8A-4147-A177-3AD203B41FA5}">
                      <a16:colId xmlns:a16="http://schemas.microsoft.com/office/drawing/2014/main" val="900126411"/>
                    </a:ext>
                  </a:extLst>
                </a:gridCol>
                <a:gridCol w="2287100">
                  <a:extLst>
                    <a:ext uri="{9D8B030D-6E8A-4147-A177-3AD203B41FA5}">
                      <a16:colId xmlns:a16="http://schemas.microsoft.com/office/drawing/2014/main" val="2743778114"/>
                    </a:ext>
                  </a:extLst>
                </a:gridCol>
                <a:gridCol w="2356935">
                  <a:extLst>
                    <a:ext uri="{9D8B030D-6E8A-4147-A177-3AD203B41FA5}">
                      <a16:colId xmlns:a16="http://schemas.microsoft.com/office/drawing/2014/main" val="1557251459"/>
                    </a:ext>
                  </a:extLst>
                </a:gridCol>
              </a:tblGrid>
              <a:tr h="634824">
                <a:tc>
                  <a:txBody>
                    <a:bodyPr/>
                    <a:lstStyle/>
                    <a:p>
                      <a:pPr algn="ctr" fontAlgn="ctr"/>
                      <a:r>
                        <a:rPr lang="pl-PL" sz="1100" u="none" strike="noStrike" dirty="0">
                          <a:effectLst/>
                          <a:latin typeface="Arial" panose="020B0604020202020204" pitchFamily="34" charset="0"/>
                          <a:cs typeface="Arial" panose="020B0604020202020204" pitchFamily="34" charset="0"/>
                        </a:rPr>
                        <a:t>Projekty </a:t>
                      </a:r>
                      <a:r>
                        <a:rPr lang="pl-PL" sz="1100" u="none" strike="noStrike" dirty="0">
                          <a:solidFill>
                            <a:schemeClr val="accent4"/>
                          </a:solidFill>
                          <a:effectLst/>
                          <a:latin typeface="Arial" panose="020B0604020202020204" pitchFamily="34" charset="0"/>
                          <a:cs typeface="Arial" panose="020B0604020202020204" pitchFamily="34" charset="0"/>
                        </a:rPr>
                        <a:t>CLLD</a:t>
                      </a:r>
                      <a:r>
                        <a:rPr lang="pl-PL" sz="1100" u="none" strike="noStrike" dirty="0">
                          <a:effectLst/>
                          <a:latin typeface="Arial" panose="020B0604020202020204" pitchFamily="34" charset="0"/>
                          <a:cs typeface="Arial" panose="020B0604020202020204" pitchFamily="34" charset="0"/>
                        </a:rPr>
                        <a:t> po SC celkem</a:t>
                      </a:r>
                      <a:endParaRPr lang="pl-PL" sz="1100" b="1" i="0" u="none" strike="noStrike" dirty="0">
                        <a:solidFill>
                          <a:schemeClr val="bg1"/>
                        </a:solidFill>
                        <a:effectLst/>
                        <a:latin typeface="Arial" panose="020B0604020202020204" pitchFamily="34" charset="0"/>
                        <a:cs typeface="Arial" panose="020B0604020202020204" pitchFamily="34" charset="0"/>
                      </a:endParaRPr>
                    </a:p>
                  </a:txBody>
                  <a:tcPr marL="9525" marR="9525" marT="9525" marB="0" anchor="ctr">
                    <a:solidFill>
                      <a:schemeClr val="accent5">
                        <a:lumMod val="75000"/>
                      </a:schemeClr>
                    </a:solidFill>
                  </a:tcPr>
                </a:tc>
                <a:tc>
                  <a:txBody>
                    <a:bodyPr/>
                    <a:lstStyle/>
                    <a:p>
                      <a:pPr algn="ctr" fontAlgn="ctr"/>
                      <a:r>
                        <a:rPr lang="cs-CZ" sz="1100" u="none" strike="noStrike" kern="1200" dirty="0">
                          <a:effectLst/>
                          <a:latin typeface="Arial" panose="020B0604020202020204" pitchFamily="34" charset="0"/>
                          <a:cs typeface="Arial" panose="020B0604020202020204" pitchFamily="34" charset="0"/>
                        </a:rPr>
                        <a:t>Počet schválených projektů </a:t>
                      </a:r>
                      <a:br>
                        <a:rPr lang="cs-CZ" sz="1100" u="none" strike="noStrike" kern="1200" dirty="0">
                          <a:effectLst/>
                          <a:latin typeface="Arial" panose="020B0604020202020204" pitchFamily="34" charset="0"/>
                          <a:cs typeface="Arial" panose="020B0604020202020204" pitchFamily="34" charset="0"/>
                        </a:rPr>
                      </a:br>
                      <a:r>
                        <a:rPr lang="cs-CZ" sz="1100" u="none" strike="noStrike" kern="1200" dirty="0">
                          <a:effectLst/>
                          <a:latin typeface="Arial" panose="020B0604020202020204" pitchFamily="34" charset="0"/>
                          <a:cs typeface="Arial" panose="020B0604020202020204" pitchFamily="34" charset="0"/>
                        </a:rPr>
                        <a:t>s Právním aktem</a:t>
                      </a:r>
                      <a:endParaRPr lang="cs-CZ" sz="1100" b="1" u="none" strike="noStrike" kern="1200" dirty="0">
                        <a:solidFill>
                          <a:schemeClr val="lt1"/>
                        </a:solidFill>
                        <a:effectLst/>
                        <a:latin typeface="Arial" panose="020B0604020202020204" pitchFamily="34" charset="0"/>
                        <a:ea typeface="+mn-ea"/>
                        <a:cs typeface="Arial" panose="020B0604020202020204" pitchFamily="34" charset="0"/>
                      </a:endParaRPr>
                    </a:p>
                  </a:txBody>
                  <a:tcPr marL="9525" marR="9525" marT="9525" marB="0" anchor="ctr">
                    <a:solidFill>
                      <a:schemeClr val="accent5">
                        <a:lumMod val="75000"/>
                      </a:schemeClr>
                    </a:solidFill>
                  </a:tcPr>
                </a:tc>
                <a:tc>
                  <a:txBody>
                    <a:bodyPr/>
                    <a:lstStyle/>
                    <a:p>
                      <a:pPr algn="ctr" fontAlgn="ctr"/>
                      <a:r>
                        <a:rPr lang="cs-CZ" sz="1100" u="none" strike="noStrike" kern="1200" dirty="0">
                          <a:effectLst/>
                          <a:latin typeface="Arial" panose="020B0604020202020204" pitchFamily="34" charset="0"/>
                          <a:cs typeface="Arial" panose="020B0604020202020204" pitchFamily="34" charset="0"/>
                        </a:rPr>
                        <a:t>Již rozděleno v CZK na projekty - vydaný Právní akt (EFRR)</a:t>
                      </a:r>
                      <a:endParaRPr lang="cs-CZ" sz="1100" b="1" u="none" strike="noStrike" kern="1200" dirty="0">
                        <a:solidFill>
                          <a:schemeClr val="lt1"/>
                        </a:solidFill>
                        <a:effectLst/>
                        <a:latin typeface="Arial" panose="020B0604020202020204" pitchFamily="34" charset="0"/>
                        <a:ea typeface="+mn-ea"/>
                        <a:cs typeface="Arial" panose="020B0604020202020204" pitchFamily="34" charset="0"/>
                      </a:endParaRPr>
                    </a:p>
                  </a:txBody>
                  <a:tcPr marL="9525" marR="9525" marT="9525" marB="0" anchor="ctr">
                    <a:solidFill>
                      <a:schemeClr val="accent5">
                        <a:lumMod val="75000"/>
                      </a:schemeClr>
                    </a:solidFill>
                  </a:tcPr>
                </a:tc>
                <a:extLst>
                  <a:ext uri="{0D108BD9-81ED-4DB2-BD59-A6C34878D82A}">
                    <a16:rowId xmlns:a16="http://schemas.microsoft.com/office/drawing/2014/main" val="2393742183"/>
                  </a:ext>
                </a:extLst>
              </a:tr>
              <a:tr h="213724">
                <a:tc>
                  <a:txBody>
                    <a:bodyPr/>
                    <a:lstStyle/>
                    <a:p>
                      <a:pPr algn="l" fontAlgn="b"/>
                      <a:r>
                        <a:rPr lang="cs-CZ" sz="1100" u="none" strike="noStrike" dirty="0">
                          <a:effectLst/>
                          <a:latin typeface="Arial" panose="020B0604020202020204" pitchFamily="34" charset="0"/>
                          <a:cs typeface="Arial" panose="020B0604020202020204" pitchFamily="34" charset="0"/>
                        </a:rPr>
                        <a:t>1.2 doprava</a:t>
                      </a:r>
                      <a:endParaRPr lang="cs-CZ" sz="1100" b="1" i="0" u="none" strike="noStrike" dirty="0">
                        <a:solidFill>
                          <a:schemeClr val="bg1"/>
                        </a:solidFill>
                        <a:effectLst/>
                        <a:latin typeface="Arial" panose="020B0604020202020204" pitchFamily="34" charset="0"/>
                        <a:cs typeface="Arial" panose="020B0604020202020204" pitchFamily="34" charset="0"/>
                      </a:endParaRPr>
                    </a:p>
                  </a:txBody>
                  <a:tcPr marL="9525" marR="9525" marT="9525" marB="0" anchor="ctr">
                    <a:solidFill>
                      <a:schemeClr val="accent5">
                        <a:lumMod val="75000"/>
                      </a:schemeClr>
                    </a:solidFill>
                  </a:tcPr>
                </a:tc>
                <a:tc>
                  <a:txBody>
                    <a:bodyPr/>
                    <a:lstStyle/>
                    <a:p>
                      <a:pPr algn="ctr" fontAlgn="b"/>
                      <a:r>
                        <a:rPr lang="cs-CZ" sz="1100" u="none" strike="noStrike" dirty="0">
                          <a:solidFill>
                            <a:srgbClr val="4C4C4C"/>
                          </a:solidFill>
                          <a:effectLst/>
                          <a:latin typeface="Arial" panose="020B0604020202020204" pitchFamily="34" charset="0"/>
                          <a:cs typeface="Arial" panose="020B0604020202020204" pitchFamily="34" charset="0"/>
                        </a:rPr>
                        <a:t>932</a:t>
                      </a:r>
                      <a:endParaRPr lang="cs-CZ" sz="1100" b="0" i="0" u="none" strike="noStrike" dirty="0">
                        <a:solidFill>
                          <a:srgbClr val="4C4C4C"/>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r" fontAlgn="b"/>
                      <a:r>
                        <a:rPr lang="cs-CZ" sz="1100" u="none" strike="noStrike" dirty="0">
                          <a:solidFill>
                            <a:srgbClr val="4C4C4C"/>
                          </a:solidFill>
                          <a:effectLst/>
                          <a:latin typeface="Arial" panose="020B0604020202020204" pitchFamily="34" charset="0"/>
                          <a:cs typeface="Arial" panose="020B0604020202020204" pitchFamily="34" charset="0"/>
                        </a:rPr>
                        <a:t>2 083 584 891</a:t>
                      </a:r>
                      <a:endParaRPr lang="cs-CZ" sz="1100" b="0" i="0" u="none" strike="noStrike" dirty="0">
                        <a:solidFill>
                          <a:srgbClr val="4C4C4C"/>
                        </a:solidFill>
                        <a:effectLst/>
                        <a:latin typeface="Arial" panose="020B0604020202020204" pitchFamily="34" charset="0"/>
                        <a:cs typeface="Arial" panose="020B0604020202020204" pitchFamily="34" charset="0"/>
                      </a:endParaRPr>
                    </a:p>
                  </a:txBody>
                  <a:tcPr marL="9525" marR="9525" marT="9525" marB="0" anchor="ctr"/>
                </a:tc>
                <a:extLst>
                  <a:ext uri="{0D108BD9-81ED-4DB2-BD59-A6C34878D82A}">
                    <a16:rowId xmlns:a16="http://schemas.microsoft.com/office/drawing/2014/main" val="2797252169"/>
                  </a:ext>
                </a:extLst>
              </a:tr>
              <a:tr h="213724">
                <a:tc>
                  <a:txBody>
                    <a:bodyPr/>
                    <a:lstStyle/>
                    <a:p>
                      <a:pPr algn="l" fontAlgn="b"/>
                      <a:r>
                        <a:rPr lang="cs-CZ" sz="1100" u="none" strike="noStrike" dirty="0">
                          <a:effectLst/>
                          <a:latin typeface="Arial" panose="020B0604020202020204" pitchFamily="34" charset="0"/>
                          <a:cs typeface="Arial" panose="020B0604020202020204" pitchFamily="34" charset="0"/>
                        </a:rPr>
                        <a:t>1.3 IZS</a:t>
                      </a:r>
                      <a:endParaRPr lang="cs-CZ" sz="1100" b="1" i="0" u="none" strike="noStrike" dirty="0">
                        <a:solidFill>
                          <a:schemeClr val="bg1"/>
                        </a:solidFill>
                        <a:effectLst/>
                        <a:latin typeface="Arial" panose="020B0604020202020204" pitchFamily="34" charset="0"/>
                        <a:cs typeface="Arial" panose="020B0604020202020204" pitchFamily="34" charset="0"/>
                      </a:endParaRPr>
                    </a:p>
                  </a:txBody>
                  <a:tcPr marL="9525" marR="9525" marT="9525" marB="0" anchor="ctr">
                    <a:solidFill>
                      <a:schemeClr val="accent5">
                        <a:lumMod val="75000"/>
                      </a:schemeClr>
                    </a:solidFill>
                  </a:tcPr>
                </a:tc>
                <a:tc>
                  <a:txBody>
                    <a:bodyPr/>
                    <a:lstStyle/>
                    <a:p>
                      <a:pPr algn="ctr" fontAlgn="b"/>
                      <a:r>
                        <a:rPr lang="cs-CZ" sz="1100" u="none" strike="noStrike" dirty="0">
                          <a:solidFill>
                            <a:srgbClr val="4C4C4C"/>
                          </a:solidFill>
                          <a:effectLst/>
                          <a:latin typeface="Arial" panose="020B0604020202020204" pitchFamily="34" charset="0"/>
                          <a:cs typeface="Arial" panose="020B0604020202020204" pitchFamily="34" charset="0"/>
                        </a:rPr>
                        <a:t>197</a:t>
                      </a:r>
                      <a:endParaRPr lang="cs-CZ" sz="1100" b="0" i="0" u="none" strike="noStrike" dirty="0">
                        <a:solidFill>
                          <a:srgbClr val="4C4C4C"/>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r" fontAlgn="b"/>
                      <a:r>
                        <a:rPr lang="cs-CZ" sz="1100" u="none" strike="noStrike" dirty="0">
                          <a:solidFill>
                            <a:srgbClr val="4C4C4C"/>
                          </a:solidFill>
                          <a:effectLst/>
                          <a:latin typeface="Arial" panose="020B0604020202020204" pitchFamily="34" charset="0"/>
                          <a:cs typeface="Arial" panose="020B0604020202020204" pitchFamily="34" charset="0"/>
                        </a:rPr>
                        <a:t>356 726 351</a:t>
                      </a:r>
                      <a:endParaRPr lang="cs-CZ" sz="1100" b="0" i="0" u="none" strike="noStrike" dirty="0">
                        <a:solidFill>
                          <a:srgbClr val="4C4C4C"/>
                        </a:solidFill>
                        <a:effectLst/>
                        <a:latin typeface="Arial" panose="020B0604020202020204" pitchFamily="34" charset="0"/>
                        <a:cs typeface="Arial" panose="020B0604020202020204" pitchFamily="34" charset="0"/>
                      </a:endParaRPr>
                    </a:p>
                  </a:txBody>
                  <a:tcPr marL="9525" marR="9525" marT="9525" marB="0" anchor="ctr"/>
                </a:tc>
                <a:extLst>
                  <a:ext uri="{0D108BD9-81ED-4DB2-BD59-A6C34878D82A}">
                    <a16:rowId xmlns:a16="http://schemas.microsoft.com/office/drawing/2014/main" val="3819291376"/>
                  </a:ext>
                </a:extLst>
              </a:tr>
              <a:tr h="213724">
                <a:tc>
                  <a:txBody>
                    <a:bodyPr/>
                    <a:lstStyle/>
                    <a:p>
                      <a:pPr algn="l" fontAlgn="b"/>
                      <a:r>
                        <a:rPr lang="cs-CZ" sz="1100" u="none" strike="noStrike" dirty="0">
                          <a:effectLst/>
                          <a:latin typeface="Arial" panose="020B0604020202020204" pitchFamily="34" charset="0"/>
                          <a:cs typeface="Arial" panose="020B0604020202020204" pitchFamily="34" charset="0"/>
                        </a:rPr>
                        <a:t>2.1 sociální integrace</a:t>
                      </a:r>
                      <a:endParaRPr lang="cs-CZ" sz="1100" b="1" i="0" u="none" strike="noStrike" dirty="0">
                        <a:solidFill>
                          <a:schemeClr val="bg1"/>
                        </a:solidFill>
                        <a:effectLst/>
                        <a:latin typeface="Arial" panose="020B0604020202020204" pitchFamily="34" charset="0"/>
                        <a:cs typeface="Arial" panose="020B0604020202020204" pitchFamily="34" charset="0"/>
                      </a:endParaRPr>
                    </a:p>
                  </a:txBody>
                  <a:tcPr marL="9525" marR="9525" marT="9525" marB="0" anchor="ctr">
                    <a:solidFill>
                      <a:schemeClr val="accent5">
                        <a:lumMod val="75000"/>
                      </a:schemeClr>
                    </a:solidFill>
                  </a:tcPr>
                </a:tc>
                <a:tc>
                  <a:txBody>
                    <a:bodyPr/>
                    <a:lstStyle/>
                    <a:p>
                      <a:pPr algn="ctr" fontAlgn="b"/>
                      <a:r>
                        <a:rPr lang="cs-CZ" sz="1100" u="none" strike="noStrike" dirty="0">
                          <a:solidFill>
                            <a:srgbClr val="4C4C4C"/>
                          </a:solidFill>
                          <a:effectLst/>
                          <a:latin typeface="Arial" panose="020B0604020202020204" pitchFamily="34" charset="0"/>
                          <a:cs typeface="Arial" panose="020B0604020202020204" pitchFamily="34" charset="0"/>
                        </a:rPr>
                        <a:t>340</a:t>
                      </a:r>
                      <a:endParaRPr lang="cs-CZ" sz="1100" b="0" i="0" u="none" strike="noStrike" dirty="0">
                        <a:solidFill>
                          <a:srgbClr val="4C4C4C"/>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r" fontAlgn="b"/>
                      <a:r>
                        <a:rPr lang="cs-CZ" sz="1100" u="none" strike="noStrike" dirty="0">
                          <a:solidFill>
                            <a:srgbClr val="4C4C4C"/>
                          </a:solidFill>
                          <a:effectLst/>
                          <a:latin typeface="Arial" panose="020B0604020202020204" pitchFamily="34" charset="0"/>
                          <a:cs typeface="Arial" panose="020B0604020202020204" pitchFamily="34" charset="0"/>
                        </a:rPr>
                        <a:t>807 833 440</a:t>
                      </a:r>
                      <a:endParaRPr lang="cs-CZ" sz="1100" b="0" i="0" u="none" strike="noStrike" dirty="0">
                        <a:solidFill>
                          <a:srgbClr val="4C4C4C"/>
                        </a:solidFill>
                        <a:effectLst/>
                        <a:latin typeface="Arial" panose="020B0604020202020204" pitchFamily="34" charset="0"/>
                        <a:cs typeface="Arial" panose="020B0604020202020204" pitchFamily="34" charset="0"/>
                      </a:endParaRPr>
                    </a:p>
                  </a:txBody>
                  <a:tcPr marL="9525" marR="9525" marT="9525" marB="0" anchor="ctr"/>
                </a:tc>
                <a:extLst>
                  <a:ext uri="{0D108BD9-81ED-4DB2-BD59-A6C34878D82A}">
                    <a16:rowId xmlns:a16="http://schemas.microsoft.com/office/drawing/2014/main" val="4007620730"/>
                  </a:ext>
                </a:extLst>
              </a:tr>
              <a:tr h="213724">
                <a:tc>
                  <a:txBody>
                    <a:bodyPr/>
                    <a:lstStyle/>
                    <a:p>
                      <a:pPr algn="l" fontAlgn="b"/>
                      <a:r>
                        <a:rPr lang="cs-CZ" sz="1100" u="none" strike="noStrike" dirty="0">
                          <a:effectLst/>
                          <a:latin typeface="Arial" panose="020B0604020202020204" pitchFamily="34" charset="0"/>
                          <a:cs typeface="Arial" panose="020B0604020202020204" pitchFamily="34" charset="0"/>
                        </a:rPr>
                        <a:t>2.2 sociální podnikání</a:t>
                      </a:r>
                      <a:endParaRPr lang="cs-CZ" sz="1100" b="1" i="0" u="none" strike="noStrike" dirty="0">
                        <a:solidFill>
                          <a:schemeClr val="bg1"/>
                        </a:solidFill>
                        <a:effectLst/>
                        <a:latin typeface="Arial" panose="020B0604020202020204" pitchFamily="34" charset="0"/>
                        <a:cs typeface="Arial" panose="020B0604020202020204" pitchFamily="34" charset="0"/>
                      </a:endParaRPr>
                    </a:p>
                  </a:txBody>
                  <a:tcPr marL="9525" marR="9525" marT="9525" marB="0" anchor="ctr">
                    <a:solidFill>
                      <a:schemeClr val="accent5">
                        <a:lumMod val="75000"/>
                      </a:schemeClr>
                    </a:solidFill>
                  </a:tcPr>
                </a:tc>
                <a:tc>
                  <a:txBody>
                    <a:bodyPr/>
                    <a:lstStyle/>
                    <a:p>
                      <a:pPr algn="ctr" fontAlgn="b"/>
                      <a:r>
                        <a:rPr lang="cs-CZ" sz="1100" u="none" strike="noStrike" dirty="0">
                          <a:solidFill>
                            <a:srgbClr val="4C4C4C"/>
                          </a:solidFill>
                          <a:effectLst/>
                          <a:latin typeface="Arial" panose="020B0604020202020204" pitchFamily="34" charset="0"/>
                          <a:cs typeface="Arial" panose="020B0604020202020204" pitchFamily="34" charset="0"/>
                        </a:rPr>
                        <a:t>53</a:t>
                      </a:r>
                      <a:endParaRPr lang="cs-CZ" sz="1100" b="0" i="0" u="none" strike="noStrike" dirty="0">
                        <a:solidFill>
                          <a:srgbClr val="4C4C4C"/>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r" fontAlgn="b"/>
                      <a:r>
                        <a:rPr lang="cs-CZ" sz="1100" u="none" strike="noStrike" dirty="0">
                          <a:solidFill>
                            <a:srgbClr val="4C4C4C"/>
                          </a:solidFill>
                          <a:effectLst/>
                          <a:latin typeface="Arial" panose="020B0604020202020204" pitchFamily="34" charset="0"/>
                          <a:cs typeface="Arial" panose="020B0604020202020204" pitchFamily="34" charset="0"/>
                        </a:rPr>
                        <a:t>113 991 627</a:t>
                      </a:r>
                      <a:endParaRPr lang="cs-CZ" sz="1100" b="0" i="0" u="none" strike="noStrike" dirty="0">
                        <a:solidFill>
                          <a:srgbClr val="4C4C4C"/>
                        </a:solidFill>
                        <a:effectLst/>
                        <a:latin typeface="Arial" panose="020B0604020202020204" pitchFamily="34" charset="0"/>
                        <a:cs typeface="Arial" panose="020B0604020202020204" pitchFamily="34" charset="0"/>
                      </a:endParaRPr>
                    </a:p>
                  </a:txBody>
                  <a:tcPr marL="9525" marR="9525" marT="9525" marB="0" anchor="ctr"/>
                </a:tc>
                <a:extLst>
                  <a:ext uri="{0D108BD9-81ED-4DB2-BD59-A6C34878D82A}">
                    <a16:rowId xmlns:a16="http://schemas.microsoft.com/office/drawing/2014/main" val="4008106796"/>
                  </a:ext>
                </a:extLst>
              </a:tr>
              <a:tr h="213724">
                <a:tc>
                  <a:txBody>
                    <a:bodyPr/>
                    <a:lstStyle/>
                    <a:p>
                      <a:pPr algn="l" fontAlgn="b"/>
                      <a:r>
                        <a:rPr lang="cs-CZ" sz="1100" u="none" strike="noStrike" dirty="0">
                          <a:effectLst/>
                          <a:latin typeface="Arial" panose="020B0604020202020204" pitchFamily="34" charset="0"/>
                          <a:cs typeface="Arial" panose="020B0604020202020204" pitchFamily="34" charset="0"/>
                        </a:rPr>
                        <a:t>2.3 zdravotnictví</a:t>
                      </a:r>
                      <a:endParaRPr lang="cs-CZ" sz="1100" b="1" i="0" u="none" strike="noStrike" dirty="0">
                        <a:solidFill>
                          <a:schemeClr val="bg1"/>
                        </a:solidFill>
                        <a:effectLst/>
                        <a:latin typeface="Arial" panose="020B0604020202020204" pitchFamily="34" charset="0"/>
                        <a:cs typeface="Arial" panose="020B0604020202020204" pitchFamily="34" charset="0"/>
                      </a:endParaRPr>
                    </a:p>
                  </a:txBody>
                  <a:tcPr marL="9525" marR="9525" marT="9525" marB="0" anchor="ctr">
                    <a:solidFill>
                      <a:schemeClr val="accent5">
                        <a:lumMod val="75000"/>
                      </a:schemeClr>
                    </a:solidFill>
                  </a:tcPr>
                </a:tc>
                <a:tc>
                  <a:txBody>
                    <a:bodyPr/>
                    <a:lstStyle/>
                    <a:p>
                      <a:pPr algn="ctr" fontAlgn="b"/>
                      <a:r>
                        <a:rPr lang="cs-CZ" sz="1100" u="none" strike="noStrike" dirty="0">
                          <a:solidFill>
                            <a:srgbClr val="4C4C4C"/>
                          </a:solidFill>
                          <a:effectLst/>
                          <a:latin typeface="Arial" panose="020B0604020202020204" pitchFamily="34" charset="0"/>
                          <a:cs typeface="Arial" panose="020B0604020202020204" pitchFamily="34" charset="0"/>
                        </a:rPr>
                        <a:t>0</a:t>
                      </a:r>
                      <a:endParaRPr lang="cs-CZ" sz="1100" b="0" i="0" u="none" strike="noStrike" dirty="0">
                        <a:solidFill>
                          <a:srgbClr val="4C4C4C"/>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r" fontAlgn="b"/>
                      <a:r>
                        <a:rPr lang="cs-CZ" sz="1100" u="none" strike="noStrike" dirty="0">
                          <a:solidFill>
                            <a:srgbClr val="4C4C4C"/>
                          </a:solidFill>
                          <a:effectLst/>
                          <a:latin typeface="Arial" panose="020B0604020202020204" pitchFamily="34" charset="0"/>
                          <a:cs typeface="Arial" panose="020B0604020202020204" pitchFamily="34" charset="0"/>
                        </a:rPr>
                        <a:t>0</a:t>
                      </a:r>
                      <a:endParaRPr lang="cs-CZ" sz="1100" b="0" i="0" u="none" strike="noStrike" dirty="0">
                        <a:solidFill>
                          <a:srgbClr val="4C4C4C"/>
                        </a:solidFill>
                        <a:effectLst/>
                        <a:latin typeface="Arial" panose="020B0604020202020204" pitchFamily="34" charset="0"/>
                        <a:cs typeface="Arial" panose="020B0604020202020204" pitchFamily="34" charset="0"/>
                      </a:endParaRPr>
                    </a:p>
                  </a:txBody>
                  <a:tcPr marL="9525" marR="9525" marT="9525" marB="0" anchor="ctr"/>
                </a:tc>
                <a:extLst>
                  <a:ext uri="{0D108BD9-81ED-4DB2-BD59-A6C34878D82A}">
                    <a16:rowId xmlns:a16="http://schemas.microsoft.com/office/drawing/2014/main" val="3889111413"/>
                  </a:ext>
                </a:extLst>
              </a:tr>
              <a:tr h="222189">
                <a:tc>
                  <a:txBody>
                    <a:bodyPr/>
                    <a:lstStyle/>
                    <a:p>
                      <a:pPr algn="l" fontAlgn="b"/>
                      <a:r>
                        <a:rPr lang="cs-CZ" sz="1100" u="none" strike="noStrike" dirty="0">
                          <a:effectLst/>
                          <a:latin typeface="Arial" panose="020B0604020202020204" pitchFamily="34" charset="0"/>
                          <a:cs typeface="Arial" panose="020B0604020202020204" pitchFamily="34" charset="0"/>
                        </a:rPr>
                        <a:t>2.4 vzdělávání</a:t>
                      </a:r>
                      <a:endParaRPr lang="cs-CZ" sz="1100" b="1" i="0" u="none" strike="noStrike" dirty="0">
                        <a:solidFill>
                          <a:schemeClr val="bg1"/>
                        </a:solidFill>
                        <a:effectLst/>
                        <a:latin typeface="Arial" panose="020B0604020202020204" pitchFamily="34" charset="0"/>
                        <a:cs typeface="Arial" panose="020B0604020202020204" pitchFamily="34" charset="0"/>
                      </a:endParaRPr>
                    </a:p>
                  </a:txBody>
                  <a:tcPr marL="9525" marR="9525" marT="9525" marB="0" anchor="ctr">
                    <a:solidFill>
                      <a:schemeClr val="accent5">
                        <a:lumMod val="75000"/>
                      </a:schemeClr>
                    </a:solidFill>
                  </a:tcPr>
                </a:tc>
                <a:tc>
                  <a:txBody>
                    <a:bodyPr/>
                    <a:lstStyle/>
                    <a:p>
                      <a:pPr algn="ctr" fontAlgn="b"/>
                      <a:r>
                        <a:rPr lang="cs-CZ" sz="1100" u="none" strike="noStrike" dirty="0">
                          <a:solidFill>
                            <a:srgbClr val="4C4C4C"/>
                          </a:solidFill>
                          <a:effectLst/>
                          <a:latin typeface="Arial" panose="020B0604020202020204" pitchFamily="34" charset="0"/>
                          <a:cs typeface="Arial" panose="020B0604020202020204" pitchFamily="34" charset="0"/>
                        </a:rPr>
                        <a:t>890</a:t>
                      </a:r>
                      <a:endParaRPr lang="cs-CZ" sz="1100" b="0" i="0" u="none" strike="noStrike" dirty="0">
                        <a:solidFill>
                          <a:srgbClr val="4C4C4C"/>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r" fontAlgn="b"/>
                      <a:r>
                        <a:rPr lang="cs-CZ" sz="1100" u="none" strike="noStrike" dirty="0">
                          <a:solidFill>
                            <a:srgbClr val="4C4C4C"/>
                          </a:solidFill>
                          <a:effectLst/>
                          <a:latin typeface="Arial" panose="020B0604020202020204" pitchFamily="34" charset="0"/>
                          <a:cs typeface="Arial" panose="020B0604020202020204" pitchFamily="34" charset="0"/>
                        </a:rPr>
                        <a:t>1 899 925 271</a:t>
                      </a:r>
                      <a:endParaRPr lang="cs-CZ" sz="1100" b="0" i="0" u="none" strike="noStrike" dirty="0">
                        <a:solidFill>
                          <a:srgbClr val="4C4C4C"/>
                        </a:solidFill>
                        <a:effectLst/>
                        <a:latin typeface="Arial" panose="020B0604020202020204" pitchFamily="34" charset="0"/>
                        <a:cs typeface="Arial" panose="020B0604020202020204" pitchFamily="34" charset="0"/>
                      </a:endParaRPr>
                    </a:p>
                  </a:txBody>
                  <a:tcPr marL="9525" marR="9525" marT="9525" marB="0" anchor="ctr"/>
                </a:tc>
                <a:extLst>
                  <a:ext uri="{0D108BD9-81ED-4DB2-BD59-A6C34878D82A}">
                    <a16:rowId xmlns:a16="http://schemas.microsoft.com/office/drawing/2014/main" val="1072443888"/>
                  </a:ext>
                </a:extLst>
              </a:tr>
              <a:tr h="213724">
                <a:tc>
                  <a:txBody>
                    <a:bodyPr/>
                    <a:lstStyle/>
                    <a:p>
                      <a:pPr algn="l" fontAlgn="b"/>
                      <a:r>
                        <a:rPr lang="cs-CZ" sz="1100" u="none" strike="noStrike" dirty="0">
                          <a:effectLst/>
                          <a:latin typeface="Arial" panose="020B0604020202020204" pitchFamily="34" charset="0"/>
                          <a:cs typeface="Arial" panose="020B0604020202020204" pitchFamily="34" charset="0"/>
                        </a:rPr>
                        <a:t>3.1 kultura</a:t>
                      </a:r>
                      <a:endParaRPr lang="cs-CZ" sz="1100" b="1" i="0" u="none" strike="noStrike" dirty="0">
                        <a:solidFill>
                          <a:schemeClr val="bg1"/>
                        </a:solidFill>
                        <a:effectLst/>
                        <a:latin typeface="Arial" panose="020B0604020202020204" pitchFamily="34" charset="0"/>
                        <a:cs typeface="Arial" panose="020B0604020202020204" pitchFamily="34" charset="0"/>
                      </a:endParaRPr>
                    </a:p>
                  </a:txBody>
                  <a:tcPr marL="9525" marR="9525" marT="9525" marB="0" anchor="ctr">
                    <a:solidFill>
                      <a:schemeClr val="accent5">
                        <a:lumMod val="75000"/>
                      </a:schemeClr>
                    </a:solidFill>
                  </a:tcPr>
                </a:tc>
                <a:tc>
                  <a:txBody>
                    <a:bodyPr/>
                    <a:lstStyle/>
                    <a:p>
                      <a:pPr algn="ctr" fontAlgn="b"/>
                      <a:r>
                        <a:rPr lang="cs-CZ" sz="1100" u="none" strike="noStrike" dirty="0">
                          <a:solidFill>
                            <a:srgbClr val="4C4C4C"/>
                          </a:solidFill>
                          <a:effectLst/>
                          <a:latin typeface="Arial" panose="020B0604020202020204" pitchFamily="34" charset="0"/>
                          <a:cs typeface="Arial" panose="020B0604020202020204" pitchFamily="34" charset="0"/>
                        </a:rPr>
                        <a:t>54</a:t>
                      </a:r>
                      <a:endParaRPr lang="cs-CZ" sz="1100" b="0" i="0" u="none" strike="noStrike" dirty="0">
                        <a:solidFill>
                          <a:srgbClr val="4C4C4C"/>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r" fontAlgn="b"/>
                      <a:r>
                        <a:rPr lang="cs-CZ" sz="1100" b="0" i="0" u="none" strike="noStrike" dirty="0">
                          <a:solidFill>
                            <a:srgbClr val="4C4C4C"/>
                          </a:solidFill>
                          <a:effectLst/>
                          <a:latin typeface="Arial" panose="020B0604020202020204" pitchFamily="34" charset="0"/>
                          <a:cs typeface="Arial" panose="020B0604020202020204" pitchFamily="34" charset="0"/>
                        </a:rPr>
                        <a:t>178 325 719</a:t>
                      </a:r>
                    </a:p>
                  </a:txBody>
                  <a:tcPr marL="9525" marR="9525" marT="9525" marB="0" anchor="ctr"/>
                </a:tc>
                <a:extLst>
                  <a:ext uri="{0D108BD9-81ED-4DB2-BD59-A6C34878D82A}">
                    <a16:rowId xmlns:a16="http://schemas.microsoft.com/office/drawing/2014/main" val="382081080"/>
                  </a:ext>
                </a:extLst>
              </a:tr>
              <a:tr h="155739">
                <a:tc>
                  <a:txBody>
                    <a:bodyPr/>
                    <a:lstStyle/>
                    <a:p>
                      <a:pPr algn="l" fontAlgn="b"/>
                      <a:r>
                        <a:rPr lang="cs-CZ" sz="1100" u="none" strike="noStrike" dirty="0">
                          <a:effectLst/>
                          <a:latin typeface="Arial" panose="020B0604020202020204" pitchFamily="34" charset="0"/>
                          <a:cs typeface="Arial" panose="020B0604020202020204" pitchFamily="34" charset="0"/>
                        </a:rPr>
                        <a:t>3.3 územní rozvoj</a:t>
                      </a:r>
                      <a:endParaRPr lang="cs-CZ" sz="1100" b="1" i="0" u="none" strike="noStrike" dirty="0">
                        <a:solidFill>
                          <a:schemeClr val="bg1"/>
                        </a:solidFill>
                        <a:effectLst/>
                        <a:latin typeface="Arial" panose="020B0604020202020204" pitchFamily="34" charset="0"/>
                        <a:cs typeface="Arial" panose="020B0604020202020204" pitchFamily="34" charset="0"/>
                      </a:endParaRPr>
                    </a:p>
                  </a:txBody>
                  <a:tcPr marL="9525" marR="9525" marT="9525" marB="0" anchor="ctr">
                    <a:solidFill>
                      <a:schemeClr val="accent5">
                        <a:lumMod val="75000"/>
                      </a:schemeClr>
                    </a:solidFill>
                  </a:tcPr>
                </a:tc>
                <a:tc>
                  <a:txBody>
                    <a:bodyPr/>
                    <a:lstStyle/>
                    <a:p>
                      <a:pPr algn="ctr" fontAlgn="b"/>
                      <a:r>
                        <a:rPr lang="cs-CZ" sz="1100" u="none" strike="noStrike" dirty="0">
                          <a:solidFill>
                            <a:srgbClr val="4C4C4C"/>
                          </a:solidFill>
                          <a:effectLst/>
                          <a:latin typeface="Arial" panose="020B0604020202020204" pitchFamily="34" charset="0"/>
                          <a:cs typeface="Arial" panose="020B0604020202020204" pitchFamily="34" charset="0"/>
                        </a:rPr>
                        <a:t>15</a:t>
                      </a:r>
                      <a:endParaRPr lang="cs-CZ" sz="1100" b="0" i="0" u="none" strike="noStrike" dirty="0">
                        <a:solidFill>
                          <a:srgbClr val="4C4C4C"/>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r" fontAlgn="b"/>
                      <a:r>
                        <a:rPr lang="cs-CZ" sz="1100" b="0" i="0" u="none" strike="noStrike" dirty="0">
                          <a:solidFill>
                            <a:srgbClr val="4C4C4C"/>
                          </a:solidFill>
                          <a:effectLst/>
                          <a:latin typeface="Arial" panose="020B0604020202020204" pitchFamily="34" charset="0"/>
                          <a:cs typeface="Arial" panose="020B0604020202020204" pitchFamily="34" charset="0"/>
                        </a:rPr>
                        <a:t>5 849 038</a:t>
                      </a:r>
                    </a:p>
                  </a:txBody>
                  <a:tcPr marL="9525" marR="9525" marT="9525" marB="0" anchor="ctr"/>
                </a:tc>
                <a:extLst>
                  <a:ext uri="{0D108BD9-81ED-4DB2-BD59-A6C34878D82A}">
                    <a16:rowId xmlns:a16="http://schemas.microsoft.com/office/drawing/2014/main" val="24461005"/>
                  </a:ext>
                </a:extLst>
              </a:tr>
              <a:tr h="155739">
                <a:tc>
                  <a:txBody>
                    <a:bodyPr/>
                    <a:lstStyle/>
                    <a:p>
                      <a:pPr algn="l" fontAlgn="b"/>
                      <a:r>
                        <a:rPr lang="cs-CZ" sz="1100" b="1" i="0" u="none" strike="noStrike" dirty="0" smtClean="0">
                          <a:solidFill>
                            <a:schemeClr val="bg1"/>
                          </a:solidFill>
                          <a:effectLst/>
                          <a:latin typeface="Arial" panose="020B0604020202020204" pitchFamily="34" charset="0"/>
                          <a:cs typeface="Arial" panose="020B0604020202020204" pitchFamily="34" charset="0"/>
                        </a:rPr>
                        <a:t>CELKEM</a:t>
                      </a:r>
                      <a:endParaRPr lang="cs-CZ" sz="1100" b="1" i="0" u="none" strike="noStrike" dirty="0">
                        <a:solidFill>
                          <a:schemeClr val="bg1"/>
                        </a:solidFill>
                        <a:effectLst/>
                        <a:latin typeface="Arial" panose="020B0604020202020204" pitchFamily="34" charset="0"/>
                        <a:cs typeface="Arial" panose="020B0604020202020204" pitchFamily="34" charset="0"/>
                      </a:endParaRPr>
                    </a:p>
                  </a:txBody>
                  <a:tcPr marL="9525" marR="9525" marT="9525" marB="0" anchor="ctr">
                    <a:solidFill>
                      <a:schemeClr val="accent5">
                        <a:lumMod val="75000"/>
                      </a:schemeClr>
                    </a:solidFill>
                  </a:tcPr>
                </a:tc>
                <a:tc>
                  <a:txBody>
                    <a:bodyPr/>
                    <a:lstStyle/>
                    <a:p>
                      <a:pPr algn="ctr" fontAlgn="b"/>
                      <a:r>
                        <a:rPr lang="cs-CZ" sz="1100" b="1" i="0" u="none" strike="noStrike" dirty="0" smtClean="0">
                          <a:solidFill>
                            <a:srgbClr val="4C4C4C"/>
                          </a:solidFill>
                          <a:effectLst/>
                          <a:latin typeface="Arial" panose="020B0604020202020204" pitchFamily="34" charset="0"/>
                          <a:cs typeface="Arial" panose="020B0604020202020204" pitchFamily="34" charset="0"/>
                        </a:rPr>
                        <a:t>2 481</a:t>
                      </a:r>
                      <a:endParaRPr lang="cs-CZ" sz="1100" b="1" i="0" u="none" strike="noStrike" dirty="0">
                        <a:solidFill>
                          <a:srgbClr val="4C4C4C"/>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r" fontAlgn="b"/>
                      <a:r>
                        <a:rPr lang="cs-CZ" sz="1200" b="1" i="0" u="none" strike="noStrike" dirty="0">
                          <a:solidFill>
                            <a:srgbClr val="000000"/>
                          </a:solidFill>
                          <a:effectLst/>
                          <a:latin typeface="Arial" panose="020B0604020202020204" pitchFamily="34" charset="0"/>
                        </a:rPr>
                        <a:t>5 446 236 337</a:t>
                      </a:r>
                    </a:p>
                  </a:txBody>
                  <a:tcPr marL="9525" marR="9525" marT="9525" marB="0" anchor="b"/>
                </a:tc>
                <a:extLst>
                  <a:ext uri="{0D108BD9-81ED-4DB2-BD59-A6C34878D82A}">
                    <a16:rowId xmlns:a16="http://schemas.microsoft.com/office/drawing/2014/main" val="1024155578"/>
                  </a:ext>
                </a:extLst>
              </a:tr>
            </a:tbl>
          </a:graphicData>
        </a:graphic>
      </p:graphicFrame>
      <p:sp>
        <p:nvSpPr>
          <p:cNvPr id="6" name="Nadpis 1">
            <a:extLst>
              <a:ext uri="{FF2B5EF4-FFF2-40B4-BE49-F238E27FC236}">
                <a16:creationId xmlns:a16="http://schemas.microsoft.com/office/drawing/2014/main" id="{6EA29780-7AA5-BF4E-B7C5-D75AB6C36F6A}"/>
              </a:ext>
            </a:extLst>
          </p:cNvPr>
          <p:cNvSpPr>
            <a:spLocks noGrp="1"/>
          </p:cNvSpPr>
          <p:nvPr>
            <p:ph type="title"/>
          </p:nvPr>
        </p:nvSpPr>
        <p:spPr>
          <a:xfrm>
            <a:off x="628650" y="365126"/>
            <a:ext cx="7863494" cy="911542"/>
          </a:xfrm>
        </p:spPr>
        <p:txBody>
          <a:bodyPr/>
          <a:lstStyle/>
          <a:p>
            <a:r>
              <a:rPr lang="cs-CZ" dirty="0"/>
              <a:t>Stav administrace integrovaných nástrojů</a:t>
            </a:r>
          </a:p>
        </p:txBody>
      </p:sp>
    </p:spTree>
    <p:extLst>
      <p:ext uri="{BB962C8B-B14F-4D97-AF65-F5344CB8AC3E}">
        <p14:creationId xmlns:p14="http://schemas.microsoft.com/office/powerpoint/2010/main" val="878240101"/>
      </p:ext>
    </p:extLst>
  </p:cSld>
  <p:clrMapOvr>
    <a:masterClrMapping/>
  </p:clrMapOvr>
  <p:transition spd="slow">
    <p:push/>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628650" y="1736124"/>
            <a:ext cx="8272193" cy="4351338"/>
          </a:xfrm>
        </p:spPr>
        <p:txBody>
          <a:bodyPr>
            <a:normAutofit fontScale="85000" lnSpcReduction="10000"/>
          </a:bodyPr>
          <a:lstStyle/>
          <a:p>
            <a:pPr marL="0" indent="0">
              <a:buNone/>
            </a:pPr>
            <a:r>
              <a:rPr lang="cs-CZ" sz="1900" b="1" u="sng" dirty="0">
                <a:solidFill>
                  <a:srgbClr val="6C6C6C"/>
                </a:solidFill>
                <a:effectLst>
                  <a:outerShdw blurRad="38100" dist="38100" dir="2700000" algn="tl">
                    <a:srgbClr val="000000">
                      <a:alpha val="43137"/>
                    </a:srgbClr>
                  </a:outerShdw>
                </a:effectLst>
              </a:rPr>
              <a:t>CLLD</a:t>
            </a:r>
            <a:endParaRPr lang="cs-CZ" sz="1900" b="1" dirty="0">
              <a:solidFill>
                <a:schemeClr val="tx1"/>
              </a:solidFill>
            </a:endParaRPr>
          </a:p>
          <a:p>
            <a:r>
              <a:rPr lang="cs-CZ" sz="1900" b="1" dirty="0">
                <a:solidFill>
                  <a:schemeClr val="tx1"/>
                </a:solidFill>
              </a:rPr>
              <a:t>Černá</a:t>
            </a:r>
            <a:r>
              <a:rPr lang="cs-CZ" sz="1900" dirty="0"/>
              <a:t> </a:t>
            </a:r>
            <a:r>
              <a:rPr lang="cs-CZ" sz="1900" dirty="0">
                <a:solidFill>
                  <a:srgbClr val="6C6C6C"/>
                </a:solidFill>
              </a:rPr>
              <a:t>– objem vyhlášených prostředků ve výzvách je v min. výši 55,44 % </a:t>
            </a:r>
            <a:r>
              <a:rPr lang="cs-CZ" sz="1900" b="1" dirty="0">
                <a:solidFill>
                  <a:srgbClr val="6C6C6C"/>
                </a:solidFill>
              </a:rPr>
              <a:t>→ 4 MAS</a:t>
            </a:r>
            <a:endParaRPr lang="cs-CZ" sz="1900" dirty="0">
              <a:solidFill>
                <a:srgbClr val="6C6C6C"/>
              </a:solidFill>
            </a:endParaRPr>
          </a:p>
          <a:p>
            <a:r>
              <a:rPr lang="cs-CZ" sz="1900" b="1" dirty="0">
                <a:solidFill>
                  <a:srgbClr val="FF0000"/>
                </a:solidFill>
              </a:rPr>
              <a:t>Červená</a:t>
            </a:r>
            <a:r>
              <a:rPr lang="cs-CZ" sz="1900" b="1" dirty="0"/>
              <a:t> </a:t>
            </a:r>
            <a:r>
              <a:rPr lang="cs-CZ" sz="1900" dirty="0">
                <a:solidFill>
                  <a:srgbClr val="6C6C6C"/>
                </a:solidFill>
              </a:rPr>
              <a:t>– objem předložených projektů je v min. výši 55,44 % 	</a:t>
            </a:r>
            <a:r>
              <a:rPr lang="cs-CZ" sz="1900" b="1" dirty="0">
                <a:solidFill>
                  <a:srgbClr val="6C6C6C"/>
                </a:solidFill>
              </a:rPr>
              <a:t>→ 4 MAS</a:t>
            </a:r>
            <a:endParaRPr lang="cs-CZ" sz="1900" b="1" u="sng" dirty="0">
              <a:solidFill>
                <a:srgbClr val="6C6C6C"/>
              </a:solidFill>
              <a:effectLst>
                <a:outerShdw blurRad="38100" dist="38100" dir="2700000" algn="tl">
                  <a:srgbClr val="000000">
                    <a:alpha val="43137"/>
                  </a:srgbClr>
                </a:outerShdw>
              </a:effectLst>
            </a:endParaRPr>
          </a:p>
          <a:p>
            <a:r>
              <a:rPr lang="cs-CZ" sz="1900" b="1" dirty="0">
                <a:solidFill>
                  <a:srgbClr val="FFC000"/>
                </a:solidFill>
              </a:rPr>
              <a:t>Oranžová</a:t>
            </a:r>
            <a:r>
              <a:rPr lang="cs-CZ" sz="1900" b="1" dirty="0">
                <a:solidFill>
                  <a:srgbClr val="6C6C6C"/>
                </a:solidFill>
              </a:rPr>
              <a:t> </a:t>
            </a:r>
            <a:r>
              <a:rPr lang="cs-CZ" sz="1900" dirty="0">
                <a:solidFill>
                  <a:srgbClr val="6C6C6C"/>
                </a:solidFill>
              </a:rPr>
              <a:t>– objem předložených projektů </a:t>
            </a:r>
            <a:br>
              <a:rPr lang="cs-CZ" sz="1900" dirty="0">
                <a:solidFill>
                  <a:srgbClr val="6C6C6C"/>
                </a:solidFill>
              </a:rPr>
            </a:br>
            <a:r>
              <a:rPr lang="cs-CZ" sz="1900" dirty="0">
                <a:solidFill>
                  <a:srgbClr val="6C6C6C"/>
                </a:solidFill>
              </a:rPr>
              <a:t>(v pozitivních stavech) je v min. výši 55,44 % 			</a:t>
            </a:r>
            <a:r>
              <a:rPr lang="cs-CZ" sz="1900" b="1" dirty="0">
                <a:solidFill>
                  <a:srgbClr val="6C6C6C"/>
                </a:solidFill>
              </a:rPr>
              <a:t>→ 30 MAS</a:t>
            </a:r>
            <a:endParaRPr lang="cs-CZ" sz="1900" b="1" u="sng" dirty="0">
              <a:solidFill>
                <a:srgbClr val="6C6C6C"/>
              </a:solidFill>
              <a:effectLst>
                <a:outerShdw blurRad="38100" dist="38100" dir="2700000" algn="tl">
                  <a:srgbClr val="000000">
                    <a:alpha val="43137"/>
                  </a:srgbClr>
                </a:outerShdw>
              </a:effectLst>
            </a:endParaRPr>
          </a:p>
          <a:p>
            <a:r>
              <a:rPr lang="cs-CZ" sz="1900" b="1" dirty="0">
                <a:solidFill>
                  <a:srgbClr val="00B0F0"/>
                </a:solidFill>
              </a:rPr>
              <a:t>Modrá</a:t>
            </a:r>
            <a:r>
              <a:rPr lang="cs-CZ" sz="1900" b="1" dirty="0"/>
              <a:t> </a:t>
            </a:r>
            <a:r>
              <a:rPr lang="cs-CZ" sz="1900" dirty="0">
                <a:solidFill>
                  <a:srgbClr val="6C6C6C"/>
                </a:solidFill>
              </a:rPr>
              <a:t>– objem realizovaných projektů je v min. výši 55,44 % 	</a:t>
            </a:r>
            <a:r>
              <a:rPr lang="cs-CZ" sz="1900" b="1" dirty="0">
                <a:solidFill>
                  <a:srgbClr val="6C6C6C"/>
                </a:solidFill>
              </a:rPr>
              <a:t>→ 100 MAS</a:t>
            </a:r>
            <a:endParaRPr lang="cs-CZ" sz="1900" b="1" u="sng" dirty="0">
              <a:solidFill>
                <a:srgbClr val="6C6C6C"/>
              </a:solidFill>
              <a:effectLst>
                <a:outerShdw blurRad="38100" dist="38100" dir="2700000" algn="tl">
                  <a:srgbClr val="000000">
                    <a:alpha val="43137"/>
                  </a:srgbClr>
                </a:outerShdw>
              </a:effectLst>
            </a:endParaRPr>
          </a:p>
          <a:p>
            <a:r>
              <a:rPr lang="cs-CZ" sz="1900" b="1" dirty="0">
                <a:solidFill>
                  <a:srgbClr val="00B050"/>
                </a:solidFill>
              </a:rPr>
              <a:t>Zelená</a:t>
            </a:r>
            <a:r>
              <a:rPr lang="cs-CZ" sz="1900" b="1" dirty="0"/>
              <a:t> </a:t>
            </a:r>
            <a:r>
              <a:rPr lang="cs-CZ" sz="1900" dirty="0">
                <a:solidFill>
                  <a:srgbClr val="6C6C6C"/>
                </a:solidFill>
              </a:rPr>
              <a:t>– objem vyčerpaných prostředků je v min. výši 55,44 % 	</a:t>
            </a:r>
            <a:r>
              <a:rPr lang="cs-CZ" sz="1900" b="1" dirty="0">
                <a:solidFill>
                  <a:srgbClr val="6C6C6C"/>
                </a:solidFill>
              </a:rPr>
              <a:t>→ 38 MAS</a:t>
            </a:r>
            <a:endParaRPr lang="cs-CZ" sz="1900" dirty="0">
              <a:solidFill>
                <a:srgbClr val="6C6C6C"/>
              </a:solidFill>
            </a:endParaRPr>
          </a:p>
          <a:p>
            <a:pPr marL="0" indent="0">
              <a:buNone/>
            </a:pPr>
            <a:r>
              <a:rPr lang="cs-CZ" sz="1900" b="1" dirty="0">
                <a:solidFill>
                  <a:srgbClr val="6C6C6C"/>
                </a:solidFill>
              </a:rPr>
              <a:t>2 MAS nemají v tuto chvíli požadovaný objem alokace ve vyhlášených výzvách!</a:t>
            </a:r>
          </a:p>
          <a:p>
            <a:endParaRPr lang="cs-CZ" sz="1900" b="1" u="sng" dirty="0">
              <a:solidFill>
                <a:srgbClr val="6C6C6C"/>
              </a:solidFill>
              <a:effectLst>
                <a:outerShdw blurRad="38100" dist="38100" dir="2700000" algn="tl">
                  <a:srgbClr val="000000">
                    <a:alpha val="43137"/>
                  </a:srgbClr>
                </a:outerShdw>
              </a:effectLst>
            </a:endParaRPr>
          </a:p>
          <a:p>
            <a:pPr marL="0" indent="0">
              <a:buNone/>
            </a:pPr>
            <a:r>
              <a:rPr lang="cs-CZ" sz="1900" b="1" u="sng" dirty="0">
                <a:solidFill>
                  <a:srgbClr val="6C6C6C"/>
                </a:solidFill>
                <a:effectLst>
                  <a:outerShdw blurRad="38100" dist="38100" dir="2700000" algn="tl">
                    <a:srgbClr val="000000">
                      <a:alpha val="43137"/>
                    </a:srgbClr>
                  </a:outerShdw>
                </a:effectLst>
              </a:rPr>
              <a:t>ITI a IPRÚ</a:t>
            </a:r>
          </a:p>
          <a:p>
            <a:r>
              <a:rPr lang="cs-CZ" sz="1900" b="1" dirty="0">
                <a:solidFill>
                  <a:srgbClr val="00B0F0"/>
                </a:solidFill>
              </a:rPr>
              <a:t>Praha, Brno, Ostrava, Hradec Králové – Pardubice, České Budějovice, Jihlava, Karlovy Vary, Liberec – Jablonec, Zlín</a:t>
            </a:r>
          </a:p>
          <a:p>
            <a:r>
              <a:rPr lang="cs-CZ" sz="1900" b="1" dirty="0">
                <a:solidFill>
                  <a:srgbClr val="00B050"/>
                </a:solidFill>
              </a:rPr>
              <a:t>Olomouc, Plzeň, Ústí – Chomutov, Mladá Boleslav</a:t>
            </a:r>
            <a:endParaRPr lang="cs-CZ" sz="1900" b="1" u="sng" dirty="0">
              <a:solidFill>
                <a:srgbClr val="6C6C6C"/>
              </a:solidFill>
              <a:effectLst>
                <a:outerShdw blurRad="38100" dist="38100" dir="2700000" algn="tl">
                  <a:srgbClr val="000000">
                    <a:alpha val="43137"/>
                  </a:srgbClr>
                </a:outerShdw>
              </a:effectLst>
            </a:endParaRPr>
          </a:p>
          <a:p>
            <a:pPr marL="0" indent="0">
              <a:buNone/>
            </a:pPr>
            <a:endParaRPr lang="cs-CZ" sz="1600" b="1" u="sng" dirty="0">
              <a:solidFill>
                <a:srgbClr val="6C6C6C"/>
              </a:solidFill>
              <a:effectLst>
                <a:outerShdw blurRad="38100" dist="38100" dir="2700000" algn="tl">
                  <a:srgbClr val="000000">
                    <a:alpha val="43137"/>
                  </a:srgbClr>
                </a:outerShdw>
              </a:effectLst>
            </a:endParaRPr>
          </a:p>
        </p:txBody>
      </p:sp>
      <p:sp>
        <p:nvSpPr>
          <p:cNvPr id="6" name="Nadpis 1">
            <a:extLst>
              <a:ext uri="{FF2B5EF4-FFF2-40B4-BE49-F238E27FC236}">
                <a16:creationId xmlns:a16="http://schemas.microsoft.com/office/drawing/2014/main" id="{6EA29780-7AA5-BF4E-B7C5-D75AB6C36F6A}"/>
              </a:ext>
            </a:extLst>
          </p:cNvPr>
          <p:cNvSpPr>
            <a:spLocks noGrp="1"/>
          </p:cNvSpPr>
          <p:nvPr>
            <p:ph type="title"/>
          </p:nvPr>
        </p:nvSpPr>
        <p:spPr>
          <a:xfrm>
            <a:off x="628650" y="365126"/>
            <a:ext cx="7863494" cy="1460498"/>
          </a:xfrm>
        </p:spPr>
        <p:txBody>
          <a:bodyPr/>
          <a:lstStyle/>
          <a:p>
            <a:r>
              <a:rPr lang="cs-CZ" dirty="0"/>
              <a:t>Semafor k vyhodnocování závazků IN </a:t>
            </a:r>
            <a:br>
              <a:rPr lang="cs-CZ" dirty="0"/>
            </a:br>
            <a:r>
              <a:rPr lang="cs-CZ" dirty="0"/>
              <a:t>v roce 2020</a:t>
            </a:r>
          </a:p>
        </p:txBody>
      </p:sp>
    </p:spTree>
    <p:extLst>
      <p:ext uri="{BB962C8B-B14F-4D97-AF65-F5344CB8AC3E}">
        <p14:creationId xmlns:p14="http://schemas.microsoft.com/office/powerpoint/2010/main" val="1152440571"/>
      </p:ext>
    </p:extLst>
  </p:cSld>
  <p:clrMapOvr>
    <a:masterClrMapping/>
  </p:clrMapOvr>
  <p:transition spd="slow">
    <p:push/>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ázek 3" descr="Obsah obrázku mapa&#10;&#10;Popis byl vytvořen automaticky">
            <a:extLst>
              <a:ext uri="{FF2B5EF4-FFF2-40B4-BE49-F238E27FC236}">
                <a16:creationId xmlns:a16="http://schemas.microsoft.com/office/drawing/2014/main" id="{705460F0-8EE0-41CA-84B6-11B121B63CE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0" y="292075"/>
            <a:ext cx="9147212" cy="6440103"/>
          </a:xfrm>
          <a:prstGeom prst="rect">
            <a:avLst/>
          </a:prstGeom>
        </p:spPr>
      </p:pic>
    </p:spTree>
    <p:extLst>
      <p:ext uri="{BB962C8B-B14F-4D97-AF65-F5344CB8AC3E}">
        <p14:creationId xmlns:p14="http://schemas.microsoft.com/office/powerpoint/2010/main" val="2535042947"/>
      </p:ext>
    </p:extLst>
  </p:cSld>
  <p:clrMapOvr>
    <a:masterClrMapping/>
  </p:clrMapOvr>
  <p:transition spd="slow">
    <p:push/>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781050" y="1600290"/>
            <a:ext cx="7512345" cy="4351338"/>
          </a:xfrm>
        </p:spPr>
        <p:txBody>
          <a:bodyPr>
            <a:normAutofit/>
          </a:bodyPr>
          <a:lstStyle/>
          <a:p>
            <a:pPr algn="just"/>
            <a:r>
              <a:rPr lang="cs-CZ" sz="1600" dirty="0"/>
              <a:t>Zpoždění realizace integrované strategie a neplnění finančních plánů </a:t>
            </a:r>
            <a:br>
              <a:rPr lang="cs-CZ" sz="1600" dirty="0"/>
            </a:br>
            <a:r>
              <a:rPr lang="cs-CZ" sz="1600" dirty="0"/>
              <a:t>z důvodu aktuální epidemiologické situace nebude Řídicí orgán IROP dávat vzhledem k nastaveným procentním limitům čerpání pro rok 2020 k tíži nositelům</a:t>
            </a:r>
          </a:p>
          <a:p>
            <a:pPr algn="just"/>
            <a:r>
              <a:rPr lang="cs-CZ" sz="1600" dirty="0" smtClean="0"/>
              <a:t>Všichni </a:t>
            </a:r>
            <a:r>
              <a:rPr lang="cs-CZ" sz="1600" dirty="0"/>
              <a:t>nositelé ITI a IPRÚ již nyní plní požadovaný objem min. v projektech s vydaným Rozhodnutím o poskytnutí dotace</a:t>
            </a:r>
          </a:p>
          <a:p>
            <a:pPr algn="just"/>
            <a:r>
              <a:rPr lang="cs-CZ" sz="1600" b="1" dirty="0"/>
              <a:t>Plnění finančních plánů bude vyhodnocováno zejména u MAS s nižší prokazatelnou aktivitou v území:</a:t>
            </a:r>
          </a:p>
          <a:p>
            <a:pPr lvl="1" algn="just"/>
            <a:r>
              <a:rPr lang="cs-CZ" sz="1600" dirty="0"/>
              <a:t>bude posuzován objem předložených žádostí o podporu do výzev MAS k 31. 10. 2020 v minimální výši 55,44 % celkové rezervované alokace integrované strategie v IROP, aby tak byla ověřena absorpční kapacita v území MAS a výhled plnění závazků vyplývajících z Akceptačního dopisu</a:t>
            </a:r>
          </a:p>
          <a:p>
            <a:pPr lvl="1" algn="just"/>
            <a:r>
              <a:rPr lang="cs-CZ" sz="1600" dirty="0"/>
              <a:t>K 31. 12. 2020 pak bude posuzován objem projektů v pozitivních stavech, tzn. objem žádostí o podporu v hodnocení a objem projektů v realizaci s vydaným Rozhodnutím o poskytnutí dotace</a:t>
            </a:r>
          </a:p>
        </p:txBody>
      </p:sp>
      <p:sp>
        <p:nvSpPr>
          <p:cNvPr id="4" name="Nadpis 1">
            <a:extLst>
              <a:ext uri="{FF2B5EF4-FFF2-40B4-BE49-F238E27FC236}">
                <a16:creationId xmlns:a16="http://schemas.microsoft.com/office/drawing/2014/main" id="{6EA29780-7AA5-BF4E-B7C5-D75AB6C36F6A}"/>
              </a:ext>
            </a:extLst>
          </p:cNvPr>
          <p:cNvSpPr txBox="1">
            <a:spLocks/>
          </p:cNvSpPr>
          <p:nvPr/>
        </p:nvSpPr>
        <p:spPr>
          <a:xfrm>
            <a:off x="781050" y="357506"/>
            <a:ext cx="7863494" cy="146049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2800" b="1" kern="1200">
                <a:solidFill>
                  <a:srgbClr val="1D71B8"/>
                </a:solidFill>
                <a:latin typeface="Arial" panose="020B0604020202020204" pitchFamily="34" charset="0"/>
                <a:ea typeface="+mj-ea"/>
                <a:cs typeface="Arial" panose="020B0604020202020204" pitchFamily="34" charset="0"/>
              </a:defRPr>
            </a:lvl1pPr>
          </a:lstStyle>
          <a:p>
            <a:r>
              <a:rPr lang="cs-CZ" sz="2700" dirty="0"/>
              <a:t>Vyhodnocování plnění závazků IN v roce 2020</a:t>
            </a:r>
          </a:p>
        </p:txBody>
      </p:sp>
    </p:spTree>
    <p:extLst>
      <p:ext uri="{BB962C8B-B14F-4D97-AF65-F5344CB8AC3E}">
        <p14:creationId xmlns:p14="http://schemas.microsoft.com/office/powerpoint/2010/main" val="1119967241"/>
      </p:ext>
    </p:extLst>
  </p:cSld>
  <p:clrMapOvr>
    <a:masterClrMapping/>
  </p:clrMapOvr>
  <p:transition spd="slow">
    <p:push/>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781050" y="1978024"/>
            <a:ext cx="7512345" cy="4351338"/>
          </a:xfrm>
        </p:spPr>
        <p:txBody>
          <a:bodyPr>
            <a:normAutofit/>
          </a:bodyPr>
          <a:lstStyle/>
          <a:p>
            <a:pPr algn="just"/>
            <a:r>
              <a:rPr lang="cs-CZ" sz="1600" dirty="0"/>
              <a:t>Vzhledem k tomu, že se nacházíme v posledním roce programového období 2014 – 2020 a již započaly přípravné práce pro programové období 2021 – 2027, je zároveň </a:t>
            </a:r>
            <a:r>
              <a:rPr lang="cs-CZ" sz="1600" u="sng" dirty="0"/>
              <a:t>žádoucí minimalizovat překryv těchto dvou období</a:t>
            </a:r>
            <a:r>
              <a:rPr lang="cs-CZ" sz="1600" dirty="0"/>
              <a:t>. </a:t>
            </a:r>
            <a:endParaRPr lang="cs-CZ" sz="1600" dirty="0" smtClean="0"/>
          </a:p>
          <a:p>
            <a:pPr algn="just"/>
            <a:r>
              <a:rPr lang="cs-CZ" sz="1600" dirty="0" smtClean="0"/>
              <a:t>Cílem </a:t>
            </a:r>
            <a:r>
              <a:rPr lang="cs-CZ" sz="1600" dirty="0"/>
              <a:t>je předcházet možným zpožděním v rozjezdu nástroje ITI a CLLD v programovém období 2021 – 2027 a přetížení kapacit nositelů ITI a MAS v překrývajících se letech dvou programových období. S tím souvisí i postup pro vyhlašování výzev ITI, IPRÚ a MAS v letech 2020 a 2021</a:t>
            </a:r>
          </a:p>
          <a:p>
            <a:pPr algn="just"/>
            <a:r>
              <a:rPr lang="cs-CZ" sz="1600" b="1" dirty="0"/>
              <a:t>Vyhlašování výzev nositelů </a:t>
            </a:r>
            <a:r>
              <a:rPr lang="cs-CZ" sz="1600" b="1" u="sng" dirty="0" smtClean="0"/>
              <a:t>ITI a IPRÚ, resp. ZS ITI </a:t>
            </a:r>
            <a:r>
              <a:rPr lang="cs-CZ" sz="1600" b="1" dirty="0" smtClean="0"/>
              <a:t>bude </a:t>
            </a:r>
            <a:r>
              <a:rPr lang="cs-CZ" sz="1600" b="1" dirty="0"/>
              <a:t>umožněno nejpozději </a:t>
            </a:r>
            <a:r>
              <a:rPr lang="cs-CZ" sz="1600" b="1" u="sng" dirty="0"/>
              <a:t>do 30. 6. 2021 </a:t>
            </a:r>
            <a:r>
              <a:rPr lang="cs-CZ" sz="1600" b="1" dirty="0"/>
              <a:t>a to tak, aby datum ukončení příjmu žádostí o podporu v MS2014+ bylo nejpozději do konce roku 2021 bez možnosti dalšího prodloužení</a:t>
            </a:r>
          </a:p>
          <a:p>
            <a:pPr algn="just"/>
            <a:r>
              <a:rPr lang="cs-CZ" sz="1600" b="1" dirty="0"/>
              <a:t>Vyhlašování výzev </a:t>
            </a:r>
            <a:r>
              <a:rPr lang="cs-CZ" sz="1600" b="1" u="sng" dirty="0"/>
              <a:t>MAS</a:t>
            </a:r>
            <a:r>
              <a:rPr lang="cs-CZ" sz="1600" b="1" dirty="0"/>
              <a:t> bude umožněno nejpozději </a:t>
            </a:r>
            <a:r>
              <a:rPr lang="cs-CZ" sz="1600" b="1" u="sng" dirty="0"/>
              <a:t>do konce roku 2021</a:t>
            </a:r>
            <a:r>
              <a:rPr lang="cs-CZ" sz="1600" b="1" dirty="0"/>
              <a:t>, a to tak, aby datum ukončení příjmu žádostí o podporu v MS2014+ bylo nejpozději do konce roku 2021 bez možnosti dalšího prodloužení</a:t>
            </a:r>
          </a:p>
        </p:txBody>
      </p:sp>
      <p:sp>
        <p:nvSpPr>
          <p:cNvPr id="4" name="Nadpis 1">
            <a:extLst>
              <a:ext uri="{FF2B5EF4-FFF2-40B4-BE49-F238E27FC236}">
                <a16:creationId xmlns:a16="http://schemas.microsoft.com/office/drawing/2014/main" id="{6EA29780-7AA5-BF4E-B7C5-D75AB6C36F6A}"/>
              </a:ext>
            </a:extLst>
          </p:cNvPr>
          <p:cNvSpPr txBox="1">
            <a:spLocks/>
          </p:cNvSpPr>
          <p:nvPr/>
        </p:nvSpPr>
        <p:spPr>
          <a:xfrm>
            <a:off x="781050" y="517526"/>
            <a:ext cx="7863494" cy="146049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2800" b="1" kern="1200">
                <a:solidFill>
                  <a:srgbClr val="1D71B8"/>
                </a:solidFill>
                <a:latin typeface="Arial" panose="020B0604020202020204" pitchFamily="34" charset="0"/>
                <a:ea typeface="+mj-ea"/>
                <a:cs typeface="Arial" panose="020B0604020202020204" pitchFamily="34" charset="0"/>
              </a:defRPr>
            </a:lvl1pPr>
          </a:lstStyle>
          <a:p>
            <a:r>
              <a:rPr lang="cs-CZ" sz="2700" dirty="0"/>
              <a:t>Vyhlašování výzev ITI/ZS ITI, IPRÚ a MAS</a:t>
            </a:r>
          </a:p>
        </p:txBody>
      </p:sp>
    </p:spTree>
    <p:extLst>
      <p:ext uri="{BB962C8B-B14F-4D97-AF65-F5344CB8AC3E}">
        <p14:creationId xmlns:p14="http://schemas.microsoft.com/office/powerpoint/2010/main" val="1689021029"/>
      </p:ext>
    </p:extLst>
  </p:cSld>
  <p:clrMapOvr>
    <a:masterClrMapping/>
  </p:clrMapOvr>
  <p:transition spd="slow">
    <p:push/>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Stav realizace Finančního nástroje IROP</a:t>
            </a:r>
          </a:p>
        </p:txBody>
      </p:sp>
      <p:sp>
        <p:nvSpPr>
          <p:cNvPr id="3" name="Zástupný symbol pro obsah 2"/>
          <p:cNvSpPr>
            <a:spLocks noGrp="1"/>
          </p:cNvSpPr>
          <p:nvPr>
            <p:ph idx="1"/>
          </p:nvPr>
        </p:nvSpPr>
        <p:spPr>
          <a:xfrm>
            <a:off x="628650" y="1825625"/>
            <a:ext cx="7863494" cy="4234516"/>
          </a:xfrm>
        </p:spPr>
        <p:txBody>
          <a:bodyPr>
            <a:normAutofit/>
          </a:bodyPr>
          <a:lstStyle/>
          <a:p>
            <a:pPr marL="0" indent="0">
              <a:buNone/>
            </a:pPr>
            <a:r>
              <a:rPr lang="cs-CZ" sz="1600" dirty="0">
                <a:sym typeface="Wingdings" panose="05000000000000000000" pitchFamily="2" charset="2"/>
              </a:rPr>
              <a:t>Aktuální stav žádostí (k 9. říjnu 2020)</a:t>
            </a:r>
          </a:p>
          <a:p>
            <a:pPr lvl="1"/>
            <a:r>
              <a:rPr lang="cs-CZ" sz="1600" dirty="0">
                <a:sym typeface="Wingdings" panose="05000000000000000000" pitchFamily="2" charset="2"/>
              </a:rPr>
              <a:t>SFPI eviduje </a:t>
            </a:r>
            <a:r>
              <a:rPr lang="cs-CZ" sz="1600" b="1" dirty="0">
                <a:sym typeface="Wingdings" panose="05000000000000000000" pitchFamily="2" charset="2"/>
              </a:rPr>
              <a:t>329</a:t>
            </a:r>
            <a:r>
              <a:rPr lang="cs-CZ" sz="1600" dirty="0">
                <a:sym typeface="Wingdings" panose="05000000000000000000" pitchFamily="2" charset="2"/>
              </a:rPr>
              <a:t> mil. Kč v registrovaných projektech (požadovaná výše úvěru)</a:t>
            </a:r>
          </a:p>
          <a:p>
            <a:pPr lvl="1"/>
            <a:r>
              <a:rPr lang="cs-CZ" sz="1600" dirty="0">
                <a:sym typeface="Wingdings" panose="05000000000000000000" pitchFamily="2" charset="2"/>
              </a:rPr>
              <a:t>Z toho </a:t>
            </a:r>
            <a:r>
              <a:rPr lang="cs-CZ" sz="1600" b="1" dirty="0">
                <a:sym typeface="Wingdings" panose="05000000000000000000" pitchFamily="2" charset="2"/>
              </a:rPr>
              <a:t>96</a:t>
            </a:r>
            <a:r>
              <a:rPr lang="cs-CZ" sz="1600" dirty="0">
                <a:sym typeface="Wingdings" panose="05000000000000000000" pitchFamily="2" charset="2"/>
              </a:rPr>
              <a:t> mil. Kč v podepsaných smlouvách </a:t>
            </a:r>
          </a:p>
          <a:p>
            <a:pPr lvl="1"/>
            <a:r>
              <a:rPr lang="cs-CZ" sz="1600" dirty="0">
                <a:sym typeface="Wingdings" panose="05000000000000000000" pitchFamily="2" charset="2"/>
              </a:rPr>
              <a:t>Celkem přijato </a:t>
            </a:r>
            <a:r>
              <a:rPr lang="cs-CZ" sz="1600" b="1" dirty="0">
                <a:sym typeface="Wingdings" panose="05000000000000000000" pitchFamily="2" charset="2"/>
              </a:rPr>
              <a:t>75</a:t>
            </a:r>
            <a:r>
              <a:rPr lang="cs-CZ" sz="1600" dirty="0">
                <a:sym typeface="Wingdings" panose="05000000000000000000" pitchFamily="2" charset="2"/>
              </a:rPr>
              <a:t> žádostí </a:t>
            </a:r>
          </a:p>
          <a:p>
            <a:pPr lvl="1">
              <a:buFont typeface="Wingdings" panose="05000000000000000000" pitchFamily="2" charset="2"/>
              <a:buChar char="à"/>
            </a:pPr>
            <a:endParaRPr lang="cs-CZ" sz="1600" dirty="0">
              <a:sym typeface="Wingdings" panose="05000000000000000000" pitchFamily="2" charset="2"/>
            </a:endParaRPr>
          </a:p>
          <a:p>
            <a:pPr marL="0" indent="0">
              <a:buNone/>
            </a:pPr>
            <a:r>
              <a:rPr lang="cs-CZ" sz="1600" dirty="0">
                <a:sym typeface="Wingdings" panose="05000000000000000000" pitchFamily="2" charset="2"/>
              </a:rPr>
              <a:t>Probíhá audit designace </a:t>
            </a:r>
          </a:p>
          <a:p>
            <a:pPr lvl="1"/>
            <a:r>
              <a:rPr lang="cs-CZ" sz="1600" dirty="0">
                <a:sym typeface="Wingdings" panose="05000000000000000000" pitchFamily="2" charset="2"/>
              </a:rPr>
              <a:t>Současně s auditem systému </a:t>
            </a:r>
            <a:r>
              <a:rPr lang="cs-CZ" sz="1600" dirty="0" smtClean="0">
                <a:sym typeface="Wingdings" panose="05000000000000000000" pitchFamily="2" charset="2"/>
              </a:rPr>
              <a:t>do konce října 2020</a:t>
            </a:r>
            <a:endParaRPr lang="cs-CZ" sz="1600" dirty="0">
              <a:sym typeface="Wingdings" panose="05000000000000000000" pitchFamily="2" charset="2"/>
            </a:endParaRPr>
          </a:p>
          <a:p>
            <a:pPr lvl="1">
              <a:buFont typeface="Wingdings" panose="05000000000000000000" pitchFamily="2" charset="2"/>
              <a:buChar char="à"/>
            </a:pPr>
            <a:endParaRPr lang="cs-CZ" sz="1600" dirty="0">
              <a:sym typeface="Wingdings" panose="05000000000000000000" pitchFamily="2" charset="2"/>
            </a:endParaRPr>
          </a:p>
          <a:p>
            <a:pPr marL="0" indent="0">
              <a:buNone/>
            </a:pPr>
            <a:r>
              <a:rPr lang="cs-CZ" sz="1600" dirty="0" smtClean="0">
                <a:sym typeface="Wingdings" panose="05000000000000000000" pitchFamily="2" charset="2"/>
              </a:rPr>
              <a:t>Navýšení alokace </a:t>
            </a:r>
            <a:r>
              <a:rPr lang="cs-CZ" sz="1600" dirty="0">
                <a:sym typeface="Wingdings" panose="05000000000000000000" pitchFamily="2" charset="2"/>
              </a:rPr>
              <a:t>pro FN IROP </a:t>
            </a:r>
          </a:p>
          <a:p>
            <a:pPr lvl="1"/>
            <a:r>
              <a:rPr lang="cs-CZ" sz="1600" dirty="0">
                <a:sym typeface="Wingdings" panose="05000000000000000000" pitchFamily="2" charset="2"/>
              </a:rPr>
              <a:t>Finální částka pro </a:t>
            </a:r>
            <a:r>
              <a:rPr lang="cs-CZ" sz="1600" dirty="0" smtClean="0">
                <a:sym typeface="Wingdings" panose="05000000000000000000" pitchFamily="2" charset="2"/>
              </a:rPr>
              <a:t>úvěry na SFPI </a:t>
            </a:r>
            <a:r>
              <a:rPr lang="cs-CZ" sz="1600" dirty="0">
                <a:sym typeface="Wingdings" panose="05000000000000000000" pitchFamily="2" charset="2"/>
              </a:rPr>
              <a:t>= 1 mld. Kč</a:t>
            </a:r>
          </a:p>
          <a:p>
            <a:pPr lvl="1"/>
            <a:r>
              <a:rPr lang="cs-CZ" sz="1600" dirty="0">
                <a:sym typeface="Wingdings" panose="05000000000000000000" pitchFamily="2" charset="2"/>
              </a:rPr>
              <a:t>Vypočítáno na základě aktuální analýzy žádostí </a:t>
            </a:r>
          </a:p>
          <a:p>
            <a:endParaRPr lang="cs-CZ" dirty="0"/>
          </a:p>
        </p:txBody>
      </p:sp>
    </p:spTree>
    <p:extLst>
      <p:ext uri="{BB962C8B-B14F-4D97-AF65-F5344CB8AC3E}">
        <p14:creationId xmlns:p14="http://schemas.microsoft.com/office/powerpoint/2010/main" val="921392490"/>
      </p:ext>
    </p:extLst>
  </p:cSld>
  <p:clrMapOvr>
    <a:masterClrMapping/>
  </p:clrMapOvr>
  <p:transition spd="slow">
    <p:push/>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A29780-7AA5-BF4E-B7C5-D75AB6C36F6A}"/>
              </a:ext>
            </a:extLst>
          </p:cNvPr>
          <p:cNvSpPr>
            <a:spLocks noGrp="1"/>
          </p:cNvSpPr>
          <p:nvPr>
            <p:ph type="title"/>
          </p:nvPr>
        </p:nvSpPr>
        <p:spPr/>
        <p:txBody>
          <a:bodyPr/>
          <a:lstStyle/>
          <a:p>
            <a:r>
              <a:rPr lang="cs-CZ" dirty="0"/>
              <a:t>5. Návrh změn Programového dokumentu IROP 2.0 v souvislosti s </a:t>
            </a:r>
            <a:r>
              <a:rPr lang="cs-CZ" dirty="0" err="1"/>
              <a:t>React</a:t>
            </a:r>
            <a:r>
              <a:rPr lang="cs-CZ" dirty="0"/>
              <a:t>-EU</a:t>
            </a:r>
          </a:p>
        </p:txBody>
      </p:sp>
      <p:sp>
        <p:nvSpPr>
          <p:cNvPr id="3" name="Zástupný symbol pro obsah 2"/>
          <p:cNvSpPr>
            <a:spLocks noGrp="1"/>
          </p:cNvSpPr>
          <p:nvPr>
            <p:ph idx="1"/>
          </p:nvPr>
        </p:nvSpPr>
        <p:spPr/>
        <p:txBody>
          <a:bodyPr>
            <a:noAutofit/>
          </a:bodyPr>
          <a:lstStyle/>
          <a:p>
            <a:pPr algn="just"/>
            <a:r>
              <a:rPr lang="cs-CZ" sz="1600" dirty="0"/>
              <a:t>Na </a:t>
            </a:r>
            <a:r>
              <a:rPr lang="cs-CZ" sz="1600" dirty="0" smtClean="0"/>
              <a:t>základě </a:t>
            </a:r>
            <a:r>
              <a:rPr lang="cs-CZ" sz="1600" b="1" dirty="0"/>
              <a:t>návrhu nařízení REACT-EU</a:t>
            </a:r>
            <a:r>
              <a:rPr lang="cs-CZ" sz="1600" dirty="0" smtClean="0"/>
              <a:t>, </a:t>
            </a:r>
            <a:r>
              <a:rPr lang="cs-CZ" sz="1600" dirty="0"/>
              <a:t>který má vést k posílení schopnosti členských států </a:t>
            </a:r>
            <a:r>
              <a:rPr lang="cs-CZ" sz="1600" dirty="0" smtClean="0"/>
              <a:t>reagovat </a:t>
            </a:r>
            <a:r>
              <a:rPr lang="cs-CZ" sz="1600" dirty="0"/>
              <a:t>na krizi související s pandemií COVID-19, budou členským státům k ESIF přiděleny dodatečné prostředky</a:t>
            </a:r>
          </a:p>
          <a:p>
            <a:pPr lvl="1" algn="just"/>
            <a:r>
              <a:rPr lang="cs-CZ" sz="1600" dirty="0"/>
              <a:t>V souladu s požadavky tohoto nařízení rozhodla vláda ČR svým usnesením ze dne 27. 7. 2020 č. 811, že prostředky budou využity na několik prioritních oblastí </a:t>
            </a:r>
            <a:r>
              <a:rPr lang="cs-CZ" sz="1600" b="1" dirty="0" smtClean="0"/>
              <a:t>výhradně v </a:t>
            </a:r>
            <a:r>
              <a:rPr lang="cs-CZ" sz="1600" b="1" dirty="0"/>
              <a:t>rámci IROP 2014-2020</a:t>
            </a:r>
          </a:p>
          <a:p>
            <a:pPr algn="just"/>
            <a:r>
              <a:rPr lang="cs-CZ" sz="1600" dirty="0"/>
              <a:t>Předkládané jsou návrhy revizí </a:t>
            </a:r>
            <a:r>
              <a:rPr lang="cs-CZ" sz="1600" b="1" dirty="0"/>
              <a:t>k verzi 1.4 PD IROP </a:t>
            </a:r>
            <a:r>
              <a:rPr lang="cs-CZ" sz="1600" dirty="0"/>
              <a:t>schválené prováděcím rozhodnutím Evropské komise C(2020) 4938 ze dne 15. 7. 2020</a:t>
            </a:r>
          </a:p>
          <a:p>
            <a:pPr algn="just"/>
            <a:r>
              <a:rPr lang="cs-CZ" sz="1600" dirty="0" smtClean="0"/>
              <a:t>Revize </a:t>
            </a:r>
            <a:r>
              <a:rPr lang="cs-CZ" sz="1600" dirty="0"/>
              <a:t>bezprostředně souvisí s </a:t>
            </a:r>
            <a:r>
              <a:rPr lang="cs-CZ" sz="1600" dirty="0" err="1"/>
              <a:t>koronavirovou</a:t>
            </a:r>
            <a:r>
              <a:rPr lang="cs-CZ" sz="1600" dirty="0"/>
              <a:t> situací, a proto lze tyto změny považovat za "</a:t>
            </a:r>
            <a:r>
              <a:rPr lang="cs-CZ" sz="1600" dirty="0" err="1"/>
              <a:t>emergency</a:t>
            </a:r>
            <a:r>
              <a:rPr lang="cs-CZ" sz="1600" dirty="0"/>
              <a:t> </a:t>
            </a:r>
            <a:r>
              <a:rPr lang="cs-CZ" sz="1600" dirty="0" err="1"/>
              <a:t>measures</a:t>
            </a:r>
            <a:r>
              <a:rPr lang="cs-CZ" sz="1600" dirty="0" smtClean="0"/>
              <a:t>", </a:t>
            </a:r>
            <a:r>
              <a:rPr lang="cs-CZ" sz="1600" b="1" dirty="0"/>
              <a:t>na které se nevztahuje směrnice SEA </a:t>
            </a:r>
          </a:p>
          <a:p>
            <a:pPr algn="just"/>
            <a:r>
              <a:rPr lang="cs-CZ" sz="1600" dirty="0"/>
              <a:t>Způsobilost výdajů v rámci aktivit REACT-EU – </a:t>
            </a:r>
            <a:r>
              <a:rPr lang="cs-CZ" sz="1600" b="1" dirty="0"/>
              <a:t>od 1. 2. </a:t>
            </a:r>
            <a:r>
              <a:rPr lang="cs-CZ" sz="1600" b="1" dirty="0" smtClean="0"/>
              <a:t>2020 do 31.12.2023</a:t>
            </a:r>
            <a:r>
              <a:rPr lang="cs-CZ" sz="1600" b="1" dirty="0" smtClean="0"/>
              <a:t>.</a:t>
            </a:r>
          </a:p>
          <a:p>
            <a:pPr marL="285750" lvl="2" indent="-285750" algn="just">
              <a:spcBef>
                <a:spcPts val="600"/>
              </a:spcBef>
              <a:spcAft>
                <a:spcPts val="600"/>
              </a:spcAft>
            </a:pPr>
            <a:r>
              <a:rPr lang="cs-CZ" sz="1600" dirty="0"/>
              <a:t>EK zveřejnila 21.10.2020 </a:t>
            </a:r>
            <a:r>
              <a:rPr lang="cs-CZ" sz="1600" dirty="0" err="1"/>
              <a:t>fiši</a:t>
            </a:r>
            <a:r>
              <a:rPr lang="cs-CZ" sz="1600" dirty="0"/>
              <a:t> s navrhovanou částkou pro členské státy. Pro roky </a:t>
            </a:r>
            <a:r>
              <a:rPr lang="cs-CZ" sz="1600" b="1" dirty="0"/>
              <a:t>2021 a 2020 odpovídá cca 1 mld. EUR. </a:t>
            </a:r>
          </a:p>
          <a:p>
            <a:pPr algn="just"/>
            <a:endParaRPr lang="cs-CZ" sz="1600" b="1" dirty="0"/>
          </a:p>
        </p:txBody>
      </p:sp>
    </p:spTree>
    <p:extLst>
      <p:ext uri="{BB962C8B-B14F-4D97-AF65-F5344CB8AC3E}">
        <p14:creationId xmlns:p14="http://schemas.microsoft.com/office/powerpoint/2010/main" val="3275997679"/>
      </p:ext>
    </p:extLst>
  </p:cSld>
  <p:clrMapOvr>
    <a:masterClrMapping/>
  </p:clrMapOvr>
  <p:transition spd="slow">
    <p:push/>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A29780-7AA5-BF4E-B7C5-D75AB6C36F6A}"/>
              </a:ext>
            </a:extLst>
          </p:cNvPr>
          <p:cNvSpPr>
            <a:spLocks noGrp="1"/>
          </p:cNvSpPr>
          <p:nvPr>
            <p:ph type="title"/>
          </p:nvPr>
        </p:nvSpPr>
        <p:spPr/>
        <p:txBody>
          <a:bodyPr/>
          <a:lstStyle/>
          <a:p>
            <a:r>
              <a:rPr lang="cs-CZ" dirty="0"/>
              <a:t>5. Návrh změn Programového dokumentu IROP 2.0 v souvislosti s </a:t>
            </a:r>
            <a:r>
              <a:rPr lang="cs-CZ" dirty="0" err="1"/>
              <a:t>React</a:t>
            </a:r>
            <a:r>
              <a:rPr lang="cs-CZ" dirty="0"/>
              <a:t>-EU</a:t>
            </a:r>
          </a:p>
        </p:txBody>
      </p:sp>
      <p:sp>
        <p:nvSpPr>
          <p:cNvPr id="3" name="Zástupný symbol pro obsah 2"/>
          <p:cNvSpPr>
            <a:spLocks noGrp="1"/>
          </p:cNvSpPr>
          <p:nvPr>
            <p:ph idx="1"/>
          </p:nvPr>
        </p:nvSpPr>
        <p:spPr>
          <a:xfrm>
            <a:off x="779652" y="1805990"/>
            <a:ext cx="7863494" cy="4099859"/>
          </a:xfrm>
        </p:spPr>
        <p:txBody>
          <a:bodyPr>
            <a:noAutofit/>
          </a:bodyPr>
          <a:lstStyle/>
          <a:p>
            <a:pPr marL="0" indent="0">
              <a:buNone/>
            </a:pPr>
            <a:r>
              <a:rPr lang="cs-CZ" sz="1600" b="1" u="sng" dirty="0" smtClean="0"/>
              <a:t>Navrhované aktivity pro využití </a:t>
            </a:r>
            <a:r>
              <a:rPr lang="cs-CZ" sz="1600" b="1" u="sng" dirty="0" err="1" smtClean="0"/>
              <a:t>ReactEU</a:t>
            </a:r>
            <a:r>
              <a:rPr lang="cs-CZ" sz="1600" b="1" u="sng" dirty="0" smtClean="0"/>
              <a:t> </a:t>
            </a:r>
            <a:r>
              <a:rPr lang="cs-CZ" sz="1600" b="1" u="sng" dirty="0" smtClean="0">
                <a:solidFill>
                  <a:srgbClr val="FF0000"/>
                </a:solidFill>
              </a:rPr>
              <a:t>(absorpční kapacita) </a:t>
            </a:r>
            <a:r>
              <a:rPr lang="cs-CZ" sz="1600" b="1" u="sng" dirty="0" smtClean="0"/>
              <a:t>- materiál schválený vládou dne 27. 7. 2020 – UV č. 811/2020</a:t>
            </a:r>
          </a:p>
          <a:p>
            <a:pPr marL="0" indent="0" algn="ctr">
              <a:buNone/>
            </a:pPr>
            <a:endParaRPr lang="cs-CZ" sz="1600" b="1" u="sng" dirty="0"/>
          </a:p>
        </p:txBody>
      </p:sp>
      <p:graphicFrame>
        <p:nvGraphicFramePr>
          <p:cNvPr id="5" name="Tabulka 4"/>
          <p:cNvGraphicFramePr>
            <a:graphicFrameLocks noGrp="1"/>
          </p:cNvGraphicFramePr>
          <p:nvPr>
            <p:extLst>
              <p:ext uri="{D42A27DB-BD31-4B8C-83A1-F6EECF244321}">
                <p14:modId xmlns:p14="http://schemas.microsoft.com/office/powerpoint/2010/main" val="3963955370"/>
              </p:ext>
            </p:extLst>
          </p:nvPr>
        </p:nvGraphicFramePr>
        <p:xfrm>
          <a:off x="838899" y="2722242"/>
          <a:ext cx="7147420" cy="3183607"/>
        </p:xfrm>
        <a:graphic>
          <a:graphicData uri="http://schemas.openxmlformats.org/drawingml/2006/table">
            <a:tbl>
              <a:tblPr firstRow="1" firstCol="1" bandRow="1"/>
              <a:tblGrid>
                <a:gridCol w="5376013">
                  <a:extLst>
                    <a:ext uri="{9D8B030D-6E8A-4147-A177-3AD203B41FA5}">
                      <a16:colId xmlns:a16="http://schemas.microsoft.com/office/drawing/2014/main" val="4045377393"/>
                    </a:ext>
                  </a:extLst>
                </a:gridCol>
                <a:gridCol w="1771407">
                  <a:extLst>
                    <a:ext uri="{9D8B030D-6E8A-4147-A177-3AD203B41FA5}">
                      <a16:colId xmlns:a16="http://schemas.microsoft.com/office/drawing/2014/main" val="1997955264"/>
                    </a:ext>
                  </a:extLst>
                </a:gridCol>
              </a:tblGrid>
              <a:tr h="489785">
                <a:tc rowSpan="2">
                  <a:txBody>
                    <a:bodyPr/>
                    <a:lstStyle/>
                    <a:p>
                      <a:pPr algn="just">
                        <a:lnSpc>
                          <a:spcPct val="130000"/>
                        </a:lnSpc>
                        <a:spcAft>
                          <a:spcPts val="0"/>
                        </a:spcAft>
                      </a:pPr>
                      <a:r>
                        <a:rPr lang="cs-CZ" sz="10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Témata pro </a:t>
                      </a:r>
                      <a:r>
                        <a:rPr lang="cs-CZ" sz="1000" b="1"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ReactEU</a:t>
                      </a:r>
                      <a:endParaRPr lang="cs-CZ" sz="10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a:lnSpc>
                          <a:spcPct val="130000"/>
                        </a:lnSpc>
                        <a:spcAft>
                          <a:spcPts val="0"/>
                        </a:spcAft>
                      </a:pPr>
                      <a:r>
                        <a:rPr lang="cs-CZ" sz="1000" b="1" u="none"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Absorpční kapacita</a:t>
                      </a:r>
                      <a:endParaRPr lang="cs-CZ" sz="1000" u="none" dirty="0">
                        <a:solidFill>
                          <a:srgbClr val="FF0000"/>
                        </a:solidFill>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2F2F2"/>
                    </a:solidFill>
                  </a:tcPr>
                </a:tc>
                <a:extLst>
                  <a:ext uri="{0D108BD9-81ED-4DB2-BD59-A6C34878D82A}">
                    <a16:rowId xmlns:a16="http://schemas.microsoft.com/office/drawing/2014/main" val="2990296236"/>
                  </a:ext>
                </a:extLst>
              </a:tr>
              <a:tr h="244893">
                <a:tc vMerge="1">
                  <a:txBody>
                    <a:bodyPr/>
                    <a:lstStyle/>
                    <a:p>
                      <a:endParaRPr lang="cs-CZ"/>
                    </a:p>
                  </a:txBody>
                  <a:tcPr/>
                </a:tc>
                <a:tc>
                  <a:txBody>
                    <a:bodyPr/>
                    <a:lstStyle/>
                    <a:p>
                      <a:pPr algn="ctr">
                        <a:lnSpc>
                          <a:spcPct val="130000"/>
                        </a:lnSpc>
                        <a:spcAft>
                          <a:spcPts val="0"/>
                        </a:spcAft>
                      </a:pPr>
                      <a:r>
                        <a:rPr lang="cs-CZ" sz="10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(mil. CZK) </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3288499322"/>
                  </a:ext>
                </a:extLst>
              </a:tr>
              <a:tr h="244893">
                <a:tc>
                  <a:txBody>
                    <a:bodyPr/>
                    <a:lstStyle/>
                    <a:p>
                      <a:pPr algn="just">
                        <a:lnSpc>
                          <a:spcPct val="130000"/>
                        </a:lnSpc>
                        <a:spcAft>
                          <a:spcPts val="0"/>
                        </a:spcAft>
                      </a:pPr>
                      <a:r>
                        <a:rPr lang="cs-CZ" sz="10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Zdravotnictví - přístrojové vybavení</a:t>
                      </a:r>
                      <a:endParaRPr lang="cs-CZ" sz="10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30000"/>
                        </a:lnSpc>
                        <a:spcAft>
                          <a:spcPts val="0"/>
                        </a:spcAft>
                      </a:pPr>
                      <a:r>
                        <a:rPr lang="cs-CZ" sz="10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15 200</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82991926"/>
                  </a:ext>
                </a:extLst>
              </a:tr>
              <a:tr h="244893">
                <a:tc>
                  <a:txBody>
                    <a:bodyPr/>
                    <a:lstStyle/>
                    <a:p>
                      <a:pPr algn="just">
                        <a:lnSpc>
                          <a:spcPct val="130000"/>
                        </a:lnSpc>
                        <a:spcAft>
                          <a:spcPts val="0"/>
                        </a:spcAft>
                      </a:pPr>
                      <a:r>
                        <a:rPr lang="cs-CZ" sz="1000">
                          <a:solidFill>
                            <a:srgbClr val="000000"/>
                          </a:solidFill>
                          <a:effectLst/>
                          <a:latin typeface="Arial" panose="020B0604020202020204" pitchFamily="34" charset="0"/>
                          <a:ea typeface="Times New Roman" panose="02020603050405020304" pitchFamily="18" charset="0"/>
                          <a:cs typeface="Arial" panose="020B0604020202020204" pitchFamily="34" charset="0"/>
                        </a:rPr>
                        <a:t>Zdravotnictví – stavby</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30000"/>
                        </a:lnSpc>
                        <a:spcAft>
                          <a:spcPts val="0"/>
                        </a:spcAft>
                      </a:pPr>
                      <a:r>
                        <a:rPr lang="cs-CZ" sz="10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15 500</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97688141"/>
                  </a:ext>
                </a:extLst>
              </a:tr>
              <a:tr h="244893">
                <a:tc>
                  <a:txBody>
                    <a:bodyPr/>
                    <a:lstStyle/>
                    <a:p>
                      <a:pPr algn="just">
                        <a:lnSpc>
                          <a:spcPct val="130000"/>
                        </a:lnSpc>
                        <a:spcAft>
                          <a:spcPts val="0"/>
                        </a:spcAft>
                      </a:pPr>
                      <a:r>
                        <a:rPr lang="cs-CZ" sz="1000">
                          <a:solidFill>
                            <a:srgbClr val="000000"/>
                          </a:solidFill>
                          <a:effectLst/>
                          <a:latin typeface="Arial" panose="020B0604020202020204" pitchFamily="34" charset="0"/>
                          <a:ea typeface="Times New Roman" panose="02020603050405020304" pitchFamily="18" charset="0"/>
                          <a:cs typeface="Arial" panose="020B0604020202020204" pitchFamily="34" charset="0"/>
                        </a:rPr>
                        <a:t>Zdravotnictví - záchranky </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30000"/>
                        </a:lnSpc>
                        <a:spcAft>
                          <a:spcPts val="0"/>
                        </a:spcAft>
                      </a:pPr>
                      <a:r>
                        <a:rPr lang="cs-CZ" sz="10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1 390</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96006675"/>
                  </a:ext>
                </a:extLst>
              </a:tr>
              <a:tr h="244893">
                <a:tc>
                  <a:txBody>
                    <a:bodyPr/>
                    <a:lstStyle/>
                    <a:p>
                      <a:pPr algn="just">
                        <a:lnSpc>
                          <a:spcPct val="130000"/>
                        </a:lnSpc>
                        <a:spcAft>
                          <a:spcPts val="0"/>
                        </a:spcAft>
                      </a:pPr>
                      <a:r>
                        <a:rPr lang="cs-CZ" sz="10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Integrovaný záchranný systém </a:t>
                      </a:r>
                      <a:endParaRPr lang="cs-CZ" sz="10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30000"/>
                        </a:lnSpc>
                        <a:spcAft>
                          <a:spcPts val="0"/>
                        </a:spcAft>
                      </a:pPr>
                      <a:r>
                        <a:rPr lang="cs-CZ" sz="1000">
                          <a:solidFill>
                            <a:srgbClr val="000000"/>
                          </a:solidFill>
                          <a:effectLst/>
                          <a:latin typeface="Arial" panose="020B0604020202020204" pitchFamily="34" charset="0"/>
                          <a:ea typeface="Times New Roman" panose="02020603050405020304" pitchFamily="18" charset="0"/>
                          <a:cs typeface="Arial" panose="020B0604020202020204" pitchFamily="34" charset="0"/>
                        </a:rPr>
                        <a:t>3 460</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0546856"/>
                  </a:ext>
                </a:extLst>
              </a:tr>
              <a:tr h="489785">
                <a:tc>
                  <a:txBody>
                    <a:bodyPr/>
                    <a:lstStyle/>
                    <a:p>
                      <a:pPr algn="just">
                        <a:lnSpc>
                          <a:spcPct val="130000"/>
                        </a:lnSpc>
                        <a:spcAft>
                          <a:spcPts val="0"/>
                        </a:spcAft>
                      </a:pPr>
                      <a:r>
                        <a:rPr lang="cs-CZ" sz="1000" dirty="0">
                          <a:solidFill>
                            <a:schemeClr val="accent1"/>
                          </a:solidFill>
                          <a:effectLst/>
                          <a:latin typeface="Arial" panose="020B0604020202020204" pitchFamily="34" charset="0"/>
                          <a:ea typeface="Times New Roman" panose="02020603050405020304" pitchFamily="18" charset="0"/>
                          <a:cs typeface="Arial" panose="020B0604020202020204" pitchFamily="34" charset="0"/>
                        </a:rPr>
                        <a:t>Kybernetická bezpečnost ve zdravotnictví a veřejné správě</a:t>
                      </a:r>
                      <a:endParaRPr lang="cs-CZ" sz="1000" dirty="0">
                        <a:solidFill>
                          <a:schemeClr val="accent1"/>
                        </a:solidFill>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30000"/>
                        </a:lnSpc>
                        <a:spcAft>
                          <a:spcPts val="0"/>
                        </a:spcAft>
                      </a:pPr>
                      <a:r>
                        <a:rPr lang="cs-CZ" sz="1000">
                          <a:solidFill>
                            <a:srgbClr val="000000"/>
                          </a:solidFill>
                          <a:effectLst/>
                          <a:latin typeface="Arial" panose="020B0604020202020204" pitchFamily="34" charset="0"/>
                          <a:ea typeface="Times New Roman" panose="02020603050405020304" pitchFamily="18" charset="0"/>
                          <a:cs typeface="Arial" panose="020B0604020202020204" pitchFamily="34" charset="0"/>
                        </a:rPr>
                        <a:t>8 200</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38905002"/>
                  </a:ext>
                </a:extLst>
              </a:tr>
              <a:tr h="244893">
                <a:tc>
                  <a:txBody>
                    <a:bodyPr/>
                    <a:lstStyle/>
                    <a:p>
                      <a:pPr algn="just">
                        <a:lnSpc>
                          <a:spcPct val="130000"/>
                        </a:lnSpc>
                        <a:spcAft>
                          <a:spcPts val="0"/>
                        </a:spcAft>
                      </a:pPr>
                      <a:r>
                        <a:rPr lang="cs-CZ" sz="1000" dirty="0">
                          <a:solidFill>
                            <a:schemeClr val="accent1"/>
                          </a:solidFill>
                          <a:effectLst/>
                          <a:latin typeface="Arial" panose="020B0604020202020204" pitchFamily="34" charset="0"/>
                          <a:ea typeface="Times New Roman" panose="02020603050405020304" pitchFamily="18" charset="0"/>
                          <a:cs typeface="Arial" panose="020B0604020202020204" pitchFamily="34" charset="0"/>
                        </a:rPr>
                        <a:t>Infrastruktura pro sociální služby</a:t>
                      </a:r>
                      <a:endParaRPr lang="cs-CZ" sz="1000" dirty="0">
                        <a:solidFill>
                          <a:schemeClr val="accent1"/>
                        </a:solidFill>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30000"/>
                        </a:lnSpc>
                        <a:spcAft>
                          <a:spcPts val="0"/>
                        </a:spcAft>
                      </a:pPr>
                      <a:r>
                        <a:rPr lang="cs-CZ" sz="10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1 000</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73541906"/>
                  </a:ext>
                </a:extLst>
              </a:tr>
              <a:tr h="244893">
                <a:tc>
                  <a:txBody>
                    <a:bodyPr/>
                    <a:lstStyle/>
                    <a:p>
                      <a:pPr algn="just">
                        <a:lnSpc>
                          <a:spcPct val="130000"/>
                        </a:lnSpc>
                        <a:spcAft>
                          <a:spcPts val="0"/>
                        </a:spcAft>
                      </a:pPr>
                      <a:r>
                        <a:rPr lang="cs-CZ" sz="1000" dirty="0" err="1">
                          <a:solidFill>
                            <a:schemeClr val="accent1"/>
                          </a:solidFill>
                          <a:effectLst/>
                          <a:latin typeface="Arial" panose="020B0604020202020204" pitchFamily="34" charset="0"/>
                          <a:ea typeface="Times New Roman" panose="02020603050405020304" pitchFamily="18" charset="0"/>
                          <a:cs typeface="Arial" panose="020B0604020202020204" pitchFamily="34" charset="0"/>
                        </a:rPr>
                        <a:t>Cyklodoprava</a:t>
                      </a:r>
                      <a:endParaRPr lang="cs-CZ" sz="1000" dirty="0">
                        <a:solidFill>
                          <a:schemeClr val="accent1"/>
                        </a:solidFill>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30000"/>
                        </a:lnSpc>
                        <a:spcAft>
                          <a:spcPts val="0"/>
                        </a:spcAft>
                      </a:pPr>
                      <a:r>
                        <a:rPr lang="cs-CZ" sz="1000">
                          <a:solidFill>
                            <a:srgbClr val="000000"/>
                          </a:solidFill>
                          <a:effectLst/>
                          <a:latin typeface="Arial" panose="020B0604020202020204" pitchFamily="34" charset="0"/>
                          <a:ea typeface="Times New Roman" panose="02020603050405020304" pitchFamily="18" charset="0"/>
                          <a:cs typeface="Arial" panose="020B0604020202020204" pitchFamily="34" charset="0"/>
                        </a:rPr>
                        <a:t>2 000</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16880470"/>
                  </a:ext>
                </a:extLst>
              </a:tr>
              <a:tr h="244893">
                <a:tc>
                  <a:txBody>
                    <a:bodyPr/>
                    <a:lstStyle/>
                    <a:p>
                      <a:pPr algn="just">
                        <a:lnSpc>
                          <a:spcPct val="130000"/>
                        </a:lnSpc>
                        <a:spcAft>
                          <a:spcPts val="0"/>
                        </a:spcAft>
                      </a:pPr>
                      <a:r>
                        <a:rPr lang="cs-CZ" sz="1000">
                          <a:solidFill>
                            <a:srgbClr val="000000"/>
                          </a:solidFill>
                          <a:effectLst/>
                          <a:latin typeface="Arial" panose="020B0604020202020204" pitchFamily="34" charset="0"/>
                          <a:ea typeface="Times New Roman" panose="02020603050405020304" pitchFamily="18" charset="0"/>
                          <a:cs typeface="Arial" panose="020B0604020202020204" pitchFamily="34" charset="0"/>
                        </a:rPr>
                        <a:t>Technická pomoc</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30000"/>
                        </a:lnSpc>
                        <a:spcAft>
                          <a:spcPts val="0"/>
                        </a:spcAft>
                      </a:pPr>
                      <a:r>
                        <a:rPr lang="cs-CZ" sz="1000">
                          <a:solidFill>
                            <a:srgbClr val="000000"/>
                          </a:solidFill>
                          <a:effectLst/>
                          <a:latin typeface="Arial" panose="020B0604020202020204" pitchFamily="34" charset="0"/>
                          <a:ea typeface="Times New Roman" panose="02020603050405020304" pitchFamily="18" charset="0"/>
                          <a:cs typeface="Arial" panose="020B0604020202020204" pitchFamily="34" charset="0"/>
                        </a:rPr>
                        <a:t>240</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48740161"/>
                  </a:ext>
                </a:extLst>
              </a:tr>
              <a:tr h="244893">
                <a:tc>
                  <a:txBody>
                    <a:bodyPr/>
                    <a:lstStyle/>
                    <a:p>
                      <a:pPr algn="just">
                        <a:lnSpc>
                          <a:spcPct val="130000"/>
                        </a:lnSpc>
                        <a:spcAft>
                          <a:spcPts val="0"/>
                        </a:spcAft>
                      </a:pPr>
                      <a:r>
                        <a:rPr lang="cs-CZ" sz="10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Celkem </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r">
                        <a:lnSpc>
                          <a:spcPct val="130000"/>
                        </a:lnSpc>
                        <a:spcAft>
                          <a:spcPts val="0"/>
                        </a:spcAft>
                      </a:pPr>
                      <a:r>
                        <a:rPr lang="cs-CZ" sz="10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46 990</a:t>
                      </a:r>
                      <a:endParaRPr lang="cs-CZ" sz="10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3133549464"/>
                  </a:ext>
                </a:extLst>
              </a:tr>
            </a:tbl>
          </a:graphicData>
        </a:graphic>
      </p:graphicFrame>
    </p:spTree>
    <p:extLst>
      <p:ext uri="{BB962C8B-B14F-4D97-AF65-F5344CB8AC3E}">
        <p14:creationId xmlns:p14="http://schemas.microsoft.com/office/powerpoint/2010/main" val="901262659"/>
      </p:ext>
    </p:extLst>
  </p:cSld>
  <p:clrMapOvr>
    <a:masterClrMapping/>
  </p:clrMapOvr>
  <p:transition spd="slow">
    <p:push/>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A29780-7AA5-BF4E-B7C5-D75AB6C36F6A}"/>
              </a:ext>
            </a:extLst>
          </p:cNvPr>
          <p:cNvSpPr>
            <a:spLocks noGrp="1"/>
          </p:cNvSpPr>
          <p:nvPr>
            <p:ph type="title"/>
          </p:nvPr>
        </p:nvSpPr>
        <p:spPr/>
        <p:txBody>
          <a:bodyPr/>
          <a:lstStyle/>
          <a:p>
            <a:r>
              <a:rPr lang="cs-CZ" dirty="0"/>
              <a:t>5. Návrh změn Programového dokumentu IROP 2.0 v souvislosti s </a:t>
            </a:r>
            <a:r>
              <a:rPr lang="cs-CZ" dirty="0" err="1"/>
              <a:t>React</a:t>
            </a:r>
            <a:r>
              <a:rPr lang="cs-CZ" dirty="0"/>
              <a:t>-EU</a:t>
            </a:r>
          </a:p>
        </p:txBody>
      </p:sp>
      <p:sp>
        <p:nvSpPr>
          <p:cNvPr id="3" name="Zástupný symbol pro obsah 2"/>
          <p:cNvSpPr>
            <a:spLocks noGrp="1"/>
          </p:cNvSpPr>
          <p:nvPr>
            <p:ph idx="1"/>
          </p:nvPr>
        </p:nvSpPr>
        <p:spPr>
          <a:xfrm>
            <a:off x="779652" y="1805990"/>
            <a:ext cx="7863494" cy="4099859"/>
          </a:xfrm>
        </p:spPr>
        <p:txBody>
          <a:bodyPr>
            <a:noAutofit/>
          </a:bodyPr>
          <a:lstStyle/>
          <a:p>
            <a:pPr marL="0" indent="0">
              <a:buNone/>
            </a:pPr>
            <a:r>
              <a:rPr lang="cs-CZ" sz="1600" b="1" u="sng" dirty="0" smtClean="0"/>
              <a:t>Navrhované aktivity pro využití </a:t>
            </a:r>
            <a:r>
              <a:rPr lang="cs-CZ" sz="1600" b="1" u="sng" dirty="0" err="1" smtClean="0"/>
              <a:t>ReactEU</a:t>
            </a:r>
            <a:r>
              <a:rPr lang="cs-CZ" sz="1600" b="1" u="sng" dirty="0" smtClean="0"/>
              <a:t> – odesláno do MPŘ (dne 21.9.2020) a k připomínkám členům </a:t>
            </a:r>
            <a:r>
              <a:rPr lang="cs-CZ" sz="1600" b="1" u="sng" dirty="0" err="1" smtClean="0"/>
              <a:t>MoV</a:t>
            </a:r>
            <a:r>
              <a:rPr lang="cs-CZ" sz="1600" b="1" u="sng" dirty="0" smtClean="0"/>
              <a:t> (dne 9. 10. 2020)</a:t>
            </a:r>
          </a:p>
          <a:p>
            <a:pPr marL="0" indent="0" algn="ctr">
              <a:buNone/>
            </a:pPr>
            <a:endParaRPr lang="cs-CZ" sz="1600" b="1" u="sng" dirty="0"/>
          </a:p>
        </p:txBody>
      </p:sp>
      <p:graphicFrame>
        <p:nvGraphicFramePr>
          <p:cNvPr id="6" name="Tabulka 5"/>
          <p:cNvGraphicFramePr>
            <a:graphicFrameLocks noGrp="1"/>
          </p:cNvGraphicFramePr>
          <p:nvPr>
            <p:extLst>
              <p:ext uri="{D42A27DB-BD31-4B8C-83A1-F6EECF244321}">
                <p14:modId xmlns:p14="http://schemas.microsoft.com/office/powerpoint/2010/main" val="3059816948"/>
              </p:ext>
            </p:extLst>
          </p:nvPr>
        </p:nvGraphicFramePr>
        <p:xfrm>
          <a:off x="914402" y="2676089"/>
          <a:ext cx="7164197" cy="2701254"/>
        </p:xfrm>
        <a:graphic>
          <a:graphicData uri="http://schemas.openxmlformats.org/drawingml/2006/table">
            <a:tbl>
              <a:tblPr firstRow="1" firstCol="1" bandRow="1"/>
              <a:tblGrid>
                <a:gridCol w="2540663">
                  <a:extLst>
                    <a:ext uri="{9D8B030D-6E8A-4147-A177-3AD203B41FA5}">
                      <a16:colId xmlns:a16="http://schemas.microsoft.com/office/drawing/2014/main" val="124152572"/>
                    </a:ext>
                  </a:extLst>
                </a:gridCol>
                <a:gridCol w="1039399">
                  <a:extLst>
                    <a:ext uri="{9D8B030D-6E8A-4147-A177-3AD203B41FA5}">
                      <a16:colId xmlns:a16="http://schemas.microsoft.com/office/drawing/2014/main" val="3060700076"/>
                    </a:ext>
                  </a:extLst>
                </a:gridCol>
                <a:gridCol w="1616120">
                  <a:extLst>
                    <a:ext uri="{9D8B030D-6E8A-4147-A177-3AD203B41FA5}">
                      <a16:colId xmlns:a16="http://schemas.microsoft.com/office/drawing/2014/main" val="2834395089"/>
                    </a:ext>
                  </a:extLst>
                </a:gridCol>
                <a:gridCol w="928616">
                  <a:extLst>
                    <a:ext uri="{9D8B030D-6E8A-4147-A177-3AD203B41FA5}">
                      <a16:colId xmlns:a16="http://schemas.microsoft.com/office/drawing/2014/main" val="533247945"/>
                    </a:ext>
                  </a:extLst>
                </a:gridCol>
                <a:gridCol w="1039399">
                  <a:extLst>
                    <a:ext uri="{9D8B030D-6E8A-4147-A177-3AD203B41FA5}">
                      <a16:colId xmlns:a16="http://schemas.microsoft.com/office/drawing/2014/main" val="3369006409"/>
                    </a:ext>
                  </a:extLst>
                </a:gridCol>
              </a:tblGrid>
              <a:tr h="1099995">
                <a:tc>
                  <a:txBody>
                    <a:bodyPr/>
                    <a:lstStyle/>
                    <a:p>
                      <a:pPr algn="ctr">
                        <a:lnSpc>
                          <a:spcPct val="107000"/>
                        </a:lnSpc>
                        <a:spcAft>
                          <a:spcPts val="0"/>
                        </a:spcAft>
                      </a:pPr>
                      <a:r>
                        <a:rPr lang="cs-CZ" sz="11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Podporované téma v IROP</a:t>
                      </a:r>
                      <a:endParaRPr lang="cs-CZ" sz="1000">
                        <a:effectLst/>
                        <a:latin typeface="Arial" panose="020B0604020202020204" pitchFamily="34" charset="0"/>
                        <a:ea typeface="Calibri" panose="020F0502020204030204" pitchFamily="34" charset="0"/>
                        <a:cs typeface="Times New Roman" panose="02020603050405020304" pitchFamily="18" charset="0"/>
                      </a:endParaRPr>
                    </a:p>
                  </a:txBody>
                  <a:tcPr marL="44450" marR="4445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B4C6E7"/>
                    </a:solidFill>
                  </a:tcPr>
                </a:tc>
                <a:tc>
                  <a:txBody>
                    <a:bodyPr/>
                    <a:lstStyle/>
                    <a:p>
                      <a:pPr algn="ctr">
                        <a:lnSpc>
                          <a:spcPct val="107000"/>
                        </a:lnSpc>
                        <a:spcAft>
                          <a:spcPts val="0"/>
                        </a:spcAft>
                      </a:pPr>
                      <a:r>
                        <a:rPr lang="cs-CZ" sz="1000" i="1"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Vazba na klimatické cíle</a:t>
                      </a:r>
                      <a:endParaRPr lang="cs-CZ" sz="10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endParaRPr>
                    </a:p>
                  </a:txBody>
                  <a:tcPr marL="44450" marR="4445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cs-CZ" sz="10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Podíl na celkové alokaci REACT-EU</a:t>
                      </a:r>
                      <a:endParaRPr lang="cs-CZ" sz="1000">
                        <a:effectLst/>
                        <a:latin typeface="Arial" panose="020B060402020202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cs-CZ" sz="1000" i="1">
                          <a:solidFill>
                            <a:srgbClr val="000000"/>
                          </a:solidFill>
                          <a:effectLst/>
                          <a:latin typeface="Arial" panose="020B0604020202020204" pitchFamily="34" charset="0"/>
                          <a:ea typeface="Times New Roman" panose="02020603050405020304" pitchFamily="18" charset="0"/>
                          <a:cs typeface="Arial" panose="020B0604020202020204" pitchFamily="34" charset="0"/>
                        </a:rPr>
                        <a:t>Klimatický příspěvek alokace</a:t>
                      </a:r>
                      <a:endParaRPr lang="cs-CZ" sz="1000">
                        <a:effectLst/>
                        <a:latin typeface="Arial" panose="020B060402020202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cs-CZ" sz="10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Odhad alokace (mil. EUR, b.c.)</a:t>
                      </a:r>
                      <a:endParaRPr lang="cs-CZ" sz="1000">
                        <a:effectLst/>
                        <a:latin typeface="Arial" panose="020B060402020202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57296301"/>
                  </a:ext>
                </a:extLst>
              </a:tr>
              <a:tr h="278480">
                <a:tc>
                  <a:txBody>
                    <a:bodyPr/>
                    <a:lstStyle/>
                    <a:p>
                      <a:pPr>
                        <a:lnSpc>
                          <a:spcPct val="107000"/>
                        </a:lnSpc>
                        <a:spcAft>
                          <a:spcPts val="0"/>
                        </a:spcAft>
                      </a:pPr>
                      <a:r>
                        <a:rPr lang="cs-CZ" sz="1000">
                          <a:solidFill>
                            <a:srgbClr val="000000"/>
                          </a:solidFill>
                          <a:effectLst/>
                          <a:latin typeface="Arial" panose="020B0604020202020204" pitchFamily="34" charset="0"/>
                          <a:ea typeface="Times New Roman" panose="02020603050405020304" pitchFamily="18" charset="0"/>
                          <a:cs typeface="Arial" panose="020B0604020202020204" pitchFamily="34" charset="0"/>
                        </a:rPr>
                        <a:t>Zdravotnictví (přístroje a stavby)</a:t>
                      </a:r>
                      <a:endParaRPr lang="cs-CZ" sz="1000">
                        <a:effectLst/>
                        <a:latin typeface="Arial" panose="020B0604020202020204" pitchFamily="34" charset="0"/>
                        <a:ea typeface="Calibri" panose="020F0502020204030204" pitchFamily="34" charset="0"/>
                        <a:cs typeface="Times New Roman" panose="02020603050405020304" pitchFamily="18" charset="0"/>
                      </a:endParaRPr>
                    </a:p>
                  </a:txBody>
                  <a:tcPr marL="44450" marR="4445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cs-CZ" sz="1000" i="1">
                          <a:solidFill>
                            <a:srgbClr val="000000"/>
                          </a:solidFill>
                          <a:effectLst/>
                          <a:latin typeface="Arial" panose="020B0604020202020204" pitchFamily="34" charset="0"/>
                          <a:ea typeface="Times New Roman" panose="02020603050405020304" pitchFamily="18" charset="0"/>
                          <a:cs typeface="Arial" panose="020B0604020202020204" pitchFamily="34" charset="0"/>
                        </a:rPr>
                        <a:t>0 %</a:t>
                      </a:r>
                      <a:endParaRPr lang="cs-CZ" sz="1000">
                        <a:effectLst/>
                        <a:latin typeface="Arial" panose="020B0604020202020204" pitchFamily="34" charset="0"/>
                        <a:ea typeface="Calibri" panose="020F0502020204030204" pitchFamily="34" charset="0"/>
                        <a:cs typeface="Times New Roman" panose="02020603050405020304" pitchFamily="18" charset="0"/>
                      </a:endParaRPr>
                    </a:p>
                  </a:txBody>
                  <a:tcPr marL="44450" marR="4445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cs-CZ" sz="10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75 %</a:t>
                      </a:r>
                      <a:endParaRPr lang="cs-CZ" sz="1000">
                        <a:effectLst/>
                        <a:latin typeface="Arial" panose="020B060402020202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cs-CZ" sz="1000">
                          <a:solidFill>
                            <a:srgbClr val="000000"/>
                          </a:solidFill>
                          <a:effectLst/>
                          <a:latin typeface="Arial" panose="020B0604020202020204" pitchFamily="34" charset="0"/>
                          <a:ea typeface="Times New Roman" panose="02020603050405020304" pitchFamily="18" charset="0"/>
                          <a:cs typeface="Arial" panose="020B0604020202020204" pitchFamily="34" charset="0"/>
                        </a:rPr>
                        <a:t>0 %</a:t>
                      </a:r>
                      <a:endParaRPr lang="cs-CZ" sz="1000">
                        <a:effectLst/>
                        <a:latin typeface="Arial" panose="020B060402020202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cs-CZ" sz="1000">
                          <a:solidFill>
                            <a:srgbClr val="000000"/>
                          </a:solidFill>
                          <a:effectLst/>
                          <a:latin typeface="Arial" panose="020B0604020202020204" pitchFamily="34" charset="0"/>
                          <a:ea typeface="Times New Roman" panose="02020603050405020304" pitchFamily="18" charset="0"/>
                          <a:cs typeface="Arial" panose="020B0604020202020204" pitchFamily="34" charset="0"/>
                        </a:rPr>
                        <a:t>756,8</a:t>
                      </a:r>
                      <a:endParaRPr lang="cs-CZ" sz="1000">
                        <a:effectLst/>
                        <a:latin typeface="Arial" panose="020B060402020202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57612224"/>
                  </a:ext>
                </a:extLst>
              </a:tr>
              <a:tr h="737971">
                <a:tc>
                  <a:txBody>
                    <a:bodyPr/>
                    <a:lstStyle/>
                    <a:p>
                      <a:pPr>
                        <a:lnSpc>
                          <a:spcPct val="107000"/>
                        </a:lnSpc>
                        <a:spcAft>
                          <a:spcPts val="0"/>
                        </a:spcAft>
                      </a:pPr>
                      <a:r>
                        <a:rPr lang="cs-CZ" sz="1000">
                          <a:solidFill>
                            <a:srgbClr val="000000"/>
                          </a:solidFill>
                          <a:effectLst/>
                          <a:latin typeface="Arial" panose="020B0604020202020204" pitchFamily="34" charset="0"/>
                          <a:ea typeface="Times New Roman" panose="02020603050405020304" pitchFamily="18" charset="0"/>
                          <a:cs typeface="Arial" panose="020B0604020202020204" pitchFamily="34" charset="0"/>
                        </a:rPr>
                        <a:t>Integrovaný záchranný systém </a:t>
                      </a:r>
                      <a:endParaRPr lang="cs-CZ" sz="1000">
                        <a:effectLst/>
                        <a:latin typeface="Arial" panose="020B0604020202020204" pitchFamily="34" charset="0"/>
                        <a:ea typeface="Calibri" panose="020F0502020204030204" pitchFamily="34" charset="0"/>
                        <a:cs typeface="Times New Roman" panose="02020603050405020304" pitchFamily="18" charset="0"/>
                      </a:endParaRPr>
                    </a:p>
                  </a:txBody>
                  <a:tcPr marL="44450" marR="4445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cs-CZ" sz="1000" i="1">
                          <a:solidFill>
                            <a:srgbClr val="000000"/>
                          </a:solidFill>
                          <a:effectLst/>
                          <a:latin typeface="Arial" panose="020B0604020202020204" pitchFamily="34" charset="0"/>
                          <a:ea typeface="Times New Roman" panose="02020603050405020304" pitchFamily="18" charset="0"/>
                          <a:cs typeface="Arial" panose="020B0604020202020204" pitchFamily="34" charset="0"/>
                        </a:rPr>
                        <a:t>100 %</a:t>
                      </a:r>
                      <a:endParaRPr lang="cs-CZ" sz="1000">
                        <a:effectLst/>
                        <a:latin typeface="Arial" panose="020B0604020202020204" pitchFamily="34" charset="0"/>
                        <a:ea typeface="Calibri" panose="020F0502020204030204" pitchFamily="34" charset="0"/>
                        <a:cs typeface="Times New Roman" panose="02020603050405020304" pitchFamily="18" charset="0"/>
                      </a:endParaRPr>
                    </a:p>
                  </a:txBody>
                  <a:tcPr marL="44450" marR="4445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07000"/>
                        </a:lnSpc>
                        <a:spcAft>
                          <a:spcPts val="0"/>
                        </a:spcAft>
                      </a:pPr>
                      <a:r>
                        <a:rPr lang="cs-CZ" sz="10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25 %</a:t>
                      </a:r>
                      <a:endParaRPr lang="cs-CZ" sz="1000">
                        <a:effectLst/>
                        <a:latin typeface="Arial" panose="020B060402020202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rowSpan="2">
                  <a:txBody>
                    <a:bodyPr/>
                    <a:lstStyle/>
                    <a:p>
                      <a:pPr algn="ctr">
                        <a:lnSpc>
                          <a:spcPct val="107000"/>
                        </a:lnSpc>
                        <a:spcAft>
                          <a:spcPts val="0"/>
                        </a:spcAft>
                      </a:pPr>
                      <a:r>
                        <a:rPr lang="cs-CZ" sz="1000">
                          <a:solidFill>
                            <a:srgbClr val="000000"/>
                          </a:solidFill>
                          <a:effectLst/>
                          <a:latin typeface="Arial" panose="020B0604020202020204" pitchFamily="34" charset="0"/>
                          <a:ea typeface="Times New Roman" panose="02020603050405020304" pitchFamily="18" charset="0"/>
                          <a:cs typeface="Arial" panose="020B0604020202020204" pitchFamily="34" charset="0"/>
                        </a:rPr>
                        <a:t>25 %</a:t>
                      </a:r>
                      <a:endParaRPr lang="cs-CZ" sz="1000">
                        <a:effectLst/>
                        <a:latin typeface="Arial" panose="020B060402020202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cs-CZ" sz="10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187,15</a:t>
                      </a:r>
                      <a:endParaRPr lang="cs-CZ" sz="1000">
                        <a:effectLst/>
                        <a:latin typeface="Arial" panose="020B060402020202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97046404"/>
                  </a:ext>
                </a:extLst>
              </a:tr>
              <a:tr h="292404">
                <a:tc>
                  <a:txBody>
                    <a:bodyPr/>
                    <a:lstStyle/>
                    <a:p>
                      <a:pPr>
                        <a:lnSpc>
                          <a:spcPct val="107000"/>
                        </a:lnSpc>
                        <a:spcAft>
                          <a:spcPts val="0"/>
                        </a:spcAft>
                      </a:pPr>
                      <a:r>
                        <a:rPr lang="cs-CZ" sz="1000" dirty="0" err="1">
                          <a:solidFill>
                            <a:schemeClr val="accent6">
                              <a:lumMod val="75000"/>
                            </a:schemeClr>
                          </a:solidFill>
                          <a:effectLst/>
                          <a:latin typeface="Arial" panose="020B0604020202020204" pitchFamily="34" charset="0"/>
                          <a:ea typeface="Times New Roman" panose="02020603050405020304" pitchFamily="18" charset="0"/>
                          <a:cs typeface="Arial" panose="020B0604020202020204" pitchFamily="34" charset="0"/>
                        </a:rPr>
                        <a:t>Cyklodoprava</a:t>
                      </a:r>
                      <a:endParaRPr lang="cs-CZ" sz="1000" dirty="0">
                        <a:solidFill>
                          <a:schemeClr val="accent6">
                            <a:lumMod val="75000"/>
                          </a:schemeClr>
                        </a:solidFill>
                        <a:effectLst/>
                        <a:latin typeface="Arial" panose="020B0604020202020204" pitchFamily="34" charset="0"/>
                        <a:ea typeface="Calibri" panose="020F0502020204030204" pitchFamily="34" charset="0"/>
                        <a:cs typeface="Times New Roman" panose="02020603050405020304" pitchFamily="18" charset="0"/>
                      </a:endParaRPr>
                    </a:p>
                  </a:txBody>
                  <a:tcPr marL="44450" marR="4445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cs-CZ" sz="1000" i="1">
                          <a:solidFill>
                            <a:srgbClr val="000000"/>
                          </a:solidFill>
                          <a:effectLst/>
                          <a:latin typeface="Arial" panose="020B0604020202020204" pitchFamily="34" charset="0"/>
                          <a:ea typeface="Times New Roman" panose="02020603050405020304" pitchFamily="18" charset="0"/>
                          <a:cs typeface="Arial" panose="020B0604020202020204" pitchFamily="34" charset="0"/>
                        </a:rPr>
                        <a:t>100 %</a:t>
                      </a:r>
                      <a:endParaRPr lang="cs-CZ" sz="1000">
                        <a:effectLst/>
                        <a:latin typeface="Arial" panose="020B0604020202020204" pitchFamily="34" charset="0"/>
                        <a:ea typeface="Calibri" panose="020F0502020204030204" pitchFamily="34" charset="0"/>
                        <a:cs typeface="Times New Roman" panose="02020603050405020304" pitchFamily="18" charset="0"/>
                      </a:endParaRPr>
                    </a:p>
                  </a:txBody>
                  <a:tcPr marL="44450" marR="4445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vMerge="1">
                  <a:txBody>
                    <a:bodyPr/>
                    <a:lstStyle/>
                    <a:p>
                      <a:endParaRPr lang="cs-CZ"/>
                    </a:p>
                  </a:txBody>
                  <a:tcPr/>
                </a:tc>
                <a:tc vMerge="1">
                  <a:txBody>
                    <a:bodyPr/>
                    <a:lstStyle/>
                    <a:p>
                      <a:endParaRPr lang="cs-CZ"/>
                    </a:p>
                  </a:txBody>
                  <a:tcPr/>
                </a:tc>
                <a:tc>
                  <a:txBody>
                    <a:bodyPr/>
                    <a:lstStyle/>
                    <a:p>
                      <a:pPr algn="ctr">
                        <a:lnSpc>
                          <a:spcPct val="107000"/>
                        </a:lnSpc>
                        <a:spcAft>
                          <a:spcPts val="0"/>
                        </a:spcAft>
                      </a:pPr>
                      <a:r>
                        <a:rPr lang="cs-CZ" sz="1000">
                          <a:solidFill>
                            <a:srgbClr val="000000"/>
                          </a:solidFill>
                          <a:effectLst/>
                          <a:latin typeface="Arial" panose="020B0604020202020204" pitchFamily="34" charset="0"/>
                          <a:ea typeface="Times New Roman" panose="02020603050405020304" pitchFamily="18" charset="0"/>
                          <a:cs typeface="Arial" panose="020B0604020202020204" pitchFamily="34" charset="0"/>
                        </a:rPr>
                        <a:t>65,1</a:t>
                      </a:r>
                      <a:endParaRPr lang="cs-CZ" sz="1000">
                        <a:effectLst/>
                        <a:latin typeface="Arial" panose="020B060402020202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55231464"/>
                  </a:ext>
                </a:extLst>
              </a:tr>
              <a:tr h="292404">
                <a:tc>
                  <a:txBody>
                    <a:bodyPr/>
                    <a:lstStyle/>
                    <a:p>
                      <a:pPr>
                        <a:lnSpc>
                          <a:spcPct val="107000"/>
                        </a:lnSpc>
                        <a:spcAft>
                          <a:spcPts val="0"/>
                        </a:spcAft>
                      </a:pPr>
                      <a:r>
                        <a:rPr lang="cs-CZ" sz="1000">
                          <a:solidFill>
                            <a:srgbClr val="000000"/>
                          </a:solidFill>
                          <a:effectLst/>
                          <a:latin typeface="Arial" panose="020B0604020202020204" pitchFamily="34" charset="0"/>
                          <a:ea typeface="Times New Roman" panose="02020603050405020304" pitchFamily="18" charset="0"/>
                          <a:cs typeface="Arial" panose="020B0604020202020204" pitchFamily="34" charset="0"/>
                        </a:rPr>
                        <a:t>Celkem </a:t>
                      </a:r>
                      <a:endParaRPr lang="cs-CZ" sz="1000">
                        <a:effectLst/>
                        <a:latin typeface="Arial" panose="020B0604020202020204" pitchFamily="34" charset="0"/>
                        <a:ea typeface="Calibri" panose="020F0502020204030204" pitchFamily="34" charset="0"/>
                        <a:cs typeface="Times New Roman" panose="02020603050405020304" pitchFamily="18" charset="0"/>
                      </a:endParaRPr>
                    </a:p>
                  </a:txBody>
                  <a:tcPr marL="44450" marR="4445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cs-CZ" sz="1000" i="1">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cs-CZ" sz="1000">
                        <a:effectLst/>
                        <a:latin typeface="Arial" panose="020B0604020202020204" pitchFamily="34" charset="0"/>
                        <a:ea typeface="Calibri" panose="020F0502020204030204" pitchFamily="34" charset="0"/>
                        <a:cs typeface="Times New Roman" panose="02020603050405020304" pitchFamily="18" charset="0"/>
                      </a:endParaRPr>
                    </a:p>
                  </a:txBody>
                  <a:tcPr marL="44450" marR="4445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cs-CZ" sz="10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100 %</a:t>
                      </a:r>
                      <a:endParaRPr lang="cs-CZ" sz="1000">
                        <a:effectLst/>
                        <a:latin typeface="Arial" panose="020B060402020202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cs-CZ" sz="1000">
                          <a:solidFill>
                            <a:srgbClr val="000000"/>
                          </a:solidFill>
                          <a:effectLst/>
                          <a:latin typeface="Arial" panose="020B0604020202020204" pitchFamily="34" charset="0"/>
                          <a:ea typeface="Times New Roman" panose="02020603050405020304" pitchFamily="18" charset="0"/>
                          <a:cs typeface="Arial" panose="020B0604020202020204" pitchFamily="34" charset="0"/>
                        </a:rPr>
                        <a:t>25 %</a:t>
                      </a:r>
                      <a:endParaRPr lang="cs-CZ" sz="1000">
                        <a:effectLst/>
                        <a:latin typeface="Arial" panose="020B060402020202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cs-CZ" sz="10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1 009,00 </a:t>
                      </a:r>
                      <a:endParaRPr lang="cs-CZ" sz="1000" dirty="0">
                        <a:effectLst/>
                        <a:latin typeface="Arial" panose="020B060402020202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48272938"/>
                  </a:ext>
                </a:extLst>
              </a:tr>
            </a:tbl>
          </a:graphicData>
        </a:graphic>
      </p:graphicFrame>
    </p:spTree>
    <p:extLst>
      <p:ext uri="{BB962C8B-B14F-4D97-AF65-F5344CB8AC3E}">
        <p14:creationId xmlns:p14="http://schemas.microsoft.com/office/powerpoint/2010/main" val="3337043136"/>
      </p:ext>
    </p:extLst>
  </p:cSld>
  <p:clrMapOvr>
    <a:masterClrMapping/>
  </p:clrMapOvr>
  <p:transition spd="slow">
    <p:push/>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A29780-7AA5-BF4E-B7C5-D75AB6C36F6A}"/>
              </a:ext>
            </a:extLst>
          </p:cNvPr>
          <p:cNvSpPr>
            <a:spLocks noGrp="1"/>
          </p:cNvSpPr>
          <p:nvPr>
            <p:ph type="title"/>
          </p:nvPr>
        </p:nvSpPr>
        <p:spPr/>
        <p:txBody>
          <a:bodyPr/>
          <a:lstStyle/>
          <a:p>
            <a:r>
              <a:rPr lang="cs-CZ" dirty="0"/>
              <a:t>5. Návrh změn Programového dokumentu IROP 2.0 v souvislosti s </a:t>
            </a:r>
            <a:r>
              <a:rPr lang="cs-CZ" dirty="0" err="1"/>
              <a:t>React</a:t>
            </a:r>
            <a:r>
              <a:rPr lang="cs-CZ" dirty="0"/>
              <a:t>-EU</a:t>
            </a:r>
          </a:p>
        </p:txBody>
      </p:sp>
      <p:sp>
        <p:nvSpPr>
          <p:cNvPr id="3" name="Zástupný symbol pro obsah 2"/>
          <p:cNvSpPr>
            <a:spLocks noGrp="1"/>
          </p:cNvSpPr>
          <p:nvPr>
            <p:ph idx="1"/>
          </p:nvPr>
        </p:nvSpPr>
        <p:spPr>
          <a:xfrm>
            <a:off x="779652" y="1805990"/>
            <a:ext cx="7863494" cy="4099859"/>
          </a:xfrm>
        </p:spPr>
        <p:txBody>
          <a:bodyPr>
            <a:noAutofit/>
          </a:bodyPr>
          <a:lstStyle/>
          <a:p>
            <a:pPr marL="0" indent="0">
              <a:buNone/>
            </a:pPr>
            <a:r>
              <a:rPr lang="cs-CZ" sz="1600" b="1" u="sng" dirty="0" smtClean="0"/>
              <a:t>Navrhované aktivity pro využití </a:t>
            </a:r>
            <a:r>
              <a:rPr lang="cs-CZ" sz="1600" b="1" u="sng" dirty="0" err="1" smtClean="0"/>
              <a:t>ReactEU</a:t>
            </a:r>
            <a:r>
              <a:rPr lang="cs-CZ" sz="1600" b="1" u="sng" dirty="0" smtClean="0"/>
              <a:t> - materiál schválený vládou dne </a:t>
            </a:r>
            <a:br>
              <a:rPr lang="cs-CZ" sz="1600" b="1" u="sng" dirty="0" smtClean="0"/>
            </a:br>
            <a:r>
              <a:rPr lang="cs-CZ" sz="1600" b="1" u="sng" dirty="0" smtClean="0"/>
              <a:t>14. 10. 2020 (varianta při alokaci 31 mld. Kč)</a:t>
            </a:r>
          </a:p>
          <a:p>
            <a:pPr marL="0" indent="0" algn="ctr">
              <a:buNone/>
            </a:pPr>
            <a:endParaRPr lang="cs-CZ" sz="1600" b="1" u="sng" dirty="0"/>
          </a:p>
        </p:txBody>
      </p:sp>
      <p:graphicFrame>
        <p:nvGraphicFramePr>
          <p:cNvPr id="6" name="Tabulka 5"/>
          <p:cNvGraphicFramePr>
            <a:graphicFrameLocks noGrp="1"/>
          </p:cNvGraphicFramePr>
          <p:nvPr>
            <p:extLst>
              <p:ext uri="{D42A27DB-BD31-4B8C-83A1-F6EECF244321}">
                <p14:modId xmlns:p14="http://schemas.microsoft.com/office/powerpoint/2010/main" val="96536349"/>
              </p:ext>
            </p:extLst>
          </p:nvPr>
        </p:nvGraphicFramePr>
        <p:xfrm>
          <a:off x="1199626" y="2600588"/>
          <a:ext cx="6853804" cy="2910979"/>
        </p:xfrm>
        <a:graphic>
          <a:graphicData uri="http://schemas.openxmlformats.org/drawingml/2006/table">
            <a:tbl>
              <a:tblPr firstRow="1" firstCol="1" bandRow="1"/>
              <a:tblGrid>
                <a:gridCol w="2430588">
                  <a:extLst>
                    <a:ext uri="{9D8B030D-6E8A-4147-A177-3AD203B41FA5}">
                      <a16:colId xmlns:a16="http://schemas.microsoft.com/office/drawing/2014/main" val="2964593223"/>
                    </a:ext>
                  </a:extLst>
                </a:gridCol>
                <a:gridCol w="994366">
                  <a:extLst>
                    <a:ext uri="{9D8B030D-6E8A-4147-A177-3AD203B41FA5}">
                      <a16:colId xmlns:a16="http://schemas.microsoft.com/office/drawing/2014/main" val="1194246692"/>
                    </a:ext>
                  </a:extLst>
                </a:gridCol>
                <a:gridCol w="1546100">
                  <a:extLst>
                    <a:ext uri="{9D8B030D-6E8A-4147-A177-3AD203B41FA5}">
                      <a16:colId xmlns:a16="http://schemas.microsoft.com/office/drawing/2014/main" val="472616903"/>
                    </a:ext>
                  </a:extLst>
                </a:gridCol>
                <a:gridCol w="888384">
                  <a:extLst>
                    <a:ext uri="{9D8B030D-6E8A-4147-A177-3AD203B41FA5}">
                      <a16:colId xmlns:a16="http://schemas.microsoft.com/office/drawing/2014/main" val="2631368617"/>
                    </a:ext>
                  </a:extLst>
                </a:gridCol>
                <a:gridCol w="994366">
                  <a:extLst>
                    <a:ext uri="{9D8B030D-6E8A-4147-A177-3AD203B41FA5}">
                      <a16:colId xmlns:a16="http://schemas.microsoft.com/office/drawing/2014/main" val="632799248"/>
                    </a:ext>
                  </a:extLst>
                </a:gridCol>
              </a:tblGrid>
              <a:tr h="973614">
                <a:tc>
                  <a:txBody>
                    <a:bodyPr/>
                    <a:lstStyle/>
                    <a:p>
                      <a:pPr algn="ctr">
                        <a:lnSpc>
                          <a:spcPct val="130000"/>
                        </a:lnSpc>
                        <a:spcAft>
                          <a:spcPts val="0"/>
                        </a:spcAft>
                      </a:pPr>
                      <a:r>
                        <a:rPr lang="cs-CZ" sz="11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Podporované téma v IROP</a:t>
                      </a:r>
                      <a:endParaRPr lang="cs-CZ" sz="10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B4C6E7"/>
                    </a:solidFill>
                  </a:tcPr>
                </a:tc>
                <a:tc>
                  <a:txBody>
                    <a:bodyPr/>
                    <a:lstStyle/>
                    <a:p>
                      <a:pPr algn="ctr">
                        <a:lnSpc>
                          <a:spcPct val="130000"/>
                        </a:lnSpc>
                        <a:spcAft>
                          <a:spcPts val="0"/>
                        </a:spcAft>
                      </a:pPr>
                      <a:r>
                        <a:rPr lang="cs-CZ" sz="1000" i="1">
                          <a:solidFill>
                            <a:srgbClr val="000000"/>
                          </a:solidFill>
                          <a:effectLst/>
                          <a:latin typeface="Arial" panose="020B0604020202020204" pitchFamily="34" charset="0"/>
                          <a:ea typeface="Times New Roman" panose="02020603050405020304" pitchFamily="18" charset="0"/>
                          <a:cs typeface="Arial" panose="020B0604020202020204" pitchFamily="34" charset="0"/>
                        </a:rPr>
                        <a:t>Vazba na klimatické cíle</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cs-CZ" sz="10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Podíl na celkové alokaci REACT-EU</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cs-CZ" sz="1000" i="1">
                          <a:solidFill>
                            <a:srgbClr val="000000"/>
                          </a:solidFill>
                          <a:effectLst/>
                          <a:latin typeface="Arial" panose="020B0604020202020204" pitchFamily="34" charset="0"/>
                          <a:ea typeface="Times New Roman" panose="02020603050405020304" pitchFamily="18" charset="0"/>
                          <a:cs typeface="Arial" panose="020B0604020202020204" pitchFamily="34" charset="0"/>
                        </a:rPr>
                        <a:t>Klimatický příspěvek alokace</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cs-CZ" sz="10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Odhad alokace (mld. CZK)</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63302491"/>
                  </a:ext>
                </a:extLst>
              </a:tr>
              <a:tr h="256343">
                <a:tc>
                  <a:txBody>
                    <a:bodyPr/>
                    <a:lstStyle/>
                    <a:p>
                      <a:pPr algn="just">
                        <a:lnSpc>
                          <a:spcPct val="130000"/>
                        </a:lnSpc>
                        <a:spcAft>
                          <a:spcPts val="0"/>
                        </a:spcAft>
                      </a:pPr>
                      <a:r>
                        <a:rPr lang="cs-CZ" sz="1000">
                          <a:solidFill>
                            <a:srgbClr val="000000"/>
                          </a:solidFill>
                          <a:effectLst/>
                          <a:latin typeface="Arial" panose="020B0604020202020204" pitchFamily="34" charset="0"/>
                          <a:ea typeface="Times New Roman" panose="02020603050405020304" pitchFamily="18" charset="0"/>
                          <a:cs typeface="Arial" panose="020B0604020202020204" pitchFamily="34" charset="0"/>
                        </a:rPr>
                        <a:t>Zdravotnictví (přístroje a stavby)</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cs-CZ" sz="1000" i="1">
                          <a:solidFill>
                            <a:srgbClr val="000000"/>
                          </a:solidFill>
                          <a:effectLst/>
                          <a:latin typeface="Arial" panose="020B0604020202020204" pitchFamily="34" charset="0"/>
                          <a:ea typeface="Times New Roman" panose="02020603050405020304" pitchFamily="18" charset="0"/>
                          <a:cs typeface="Arial" panose="020B0604020202020204" pitchFamily="34" charset="0"/>
                        </a:rPr>
                        <a:t>0 %</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cs-CZ" sz="10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56 %</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cs-CZ" sz="1000">
                          <a:solidFill>
                            <a:srgbClr val="000000"/>
                          </a:solidFill>
                          <a:effectLst/>
                          <a:latin typeface="Arial" panose="020B0604020202020204" pitchFamily="34" charset="0"/>
                          <a:ea typeface="Times New Roman" panose="02020603050405020304" pitchFamily="18" charset="0"/>
                          <a:cs typeface="Arial" panose="020B0604020202020204" pitchFamily="34" charset="0"/>
                        </a:rPr>
                        <a:t>0 %</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cs-CZ" sz="10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17,4</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48439263"/>
                  </a:ext>
                </a:extLst>
              </a:tr>
              <a:tr h="256343">
                <a:tc>
                  <a:txBody>
                    <a:bodyPr/>
                    <a:lstStyle/>
                    <a:p>
                      <a:pPr algn="just">
                        <a:lnSpc>
                          <a:spcPct val="130000"/>
                        </a:lnSpc>
                        <a:spcAft>
                          <a:spcPts val="0"/>
                        </a:spcAft>
                      </a:pPr>
                      <a:r>
                        <a:rPr lang="cs-CZ" sz="10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Infrastruktura pro sportovce</a:t>
                      </a:r>
                      <a:endParaRPr lang="cs-CZ" sz="10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cs-CZ" sz="1000" i="1">
                          <a:solidFill>
                            <a:srgbClr val="000000"/>
                          </a:solidFill>
                          <a:effectLst/>
                          <a:latin typeface="Arial" panose="020B0604020202020204" pitchFamily="34" charset="0"/>
                          <a:ea typeface="Times New Roman" panose="02020603050405020304" pitchFamily="18" charset="0"/>
                          <a:cs typeface="Arial" panose="020B0604020202020204" pitchFamily="34" charset="0"/>
                        </a:rPr>
                        <a:t>0 %</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cs-CZ" sz="10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15 %</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cs-CZ" sz="1000">
                          <a:solidFill>
                            <a:srgbClr val="000000"/>
                          </a:solidFill>
                          <a:effectLst/>
                          <a:latin typeface="Arial" panose="020B0604020202020204" pitchFamily="34" charset="0"/>
                          <a:ea typeface="Times New Roman" panose="02020603050405020304" pitchFamily="18" charset="0"/>
                          <a:cs typeface="Arial" panose="020B0604020202020204" pitchFamily="34" charset="0"/>
                        </a:rPr>
                        <a:t>0 %</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cs-CZ" sz="1000">
                          <a:solidFill>
                            <a:srgbClr val="000000"/>
                          </a:solidFill>
                          <a:effectLst/>
                          <a:latin typeface="Arial" panose="020B0604020202020204" pitchFamily="34" charset="0"/>
                          <a:ea typeface="Times New Roman" panose="02020603050405020304" pitchFamily="18" charset="0"/>
                          <a:cs typeface="Arial" panose="020B0604020202020204" pitchFamily="34" charset="0"/>
                        </a:rPr>
                        <a:t>4,8</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20269534"/>
                  </a:ext>
                </a:extLst>
              </a:tr>
              <a:tr h="653184">
                <a:tc>
                  <a:txBody>
                    <a:bodyPr/>
                    <a:lstStyle/>
                    <a:p>
                      <a:pPr algn="just">
                        <a:lnSpc>
                          <a:spcPct val="130000"/>
                        </a:lnSpc>
                        <a:spcAft>
                          <a:spcPts val="0"/>
                        </a:spcAft>
                      </a:pPr>
                      <a:r>
                        <a:rPr lang="cs-CZ" sz="1000">
                          <a:solidFill>
                            <a:srgbClr val="000000"/>
                          </a:solidFill>
                          <a:effectLst/>
                          <a:latin typeface="Arial" panose="020B0604020202020204" pitchFamily="34" charset="0"/>
                          <a:ea typeface="Times New Roman" panose="02020603050405020304" pitchFamily="18" charset="0"/>
                          <a:cs typeface="Arial" panose="020B0604020202020204" pitchFamily="34" charset="0"/>
                        </a:rPr>
                        <a:t>Integrovaný záchranný systém </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cs-CZ" sz="1000" i="1">
                          <a:solidFill>
                            <a:srgbClr val="000000"/>
                          </a:solidFill>
                          <a:effectLst/>
                          <a:latin typeface="Arial" panose="020B0604020202020204" pitchFamily="34" charset="0"/>
                          <a:ea typeface="Times New Roman" panose="02020603050405020304" pitchFamily="18" charset="0"/>
                          <a:cs typeface="Arial" panose="020B0604020202020204" pitchFamily="34" charset="0"/>
                        </a:rPr>
                        <a:t>100 %</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cs-CZ" sz="10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19 %</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cs-CZ" sz="10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19 %</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cs-CZ" sz="1000">
                          <a:solidFill>
                            <a:srgbClr val="000000"/>
                          </a:solidFill>
                          <a:effectLst/>
                          <a:latin typeface="Arial" panose="020B0604020202020204" pitchFamily="34" charset="0"/>
                          <a:ea typeface="Times New Roman" panose="02020603050405020304" pitchFamily="18" charset="0"/>
                          <a:cs typeface="Arial" panose="020B0604020202020204" pitchFamily="34" charset="0"/>
                        </a:rPr>
                        <a:t>5,8</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49239222"/>
                  </a:ext>
                </a:extLst>
              </a:tr>
              <a:tr h="512687">
                <a:tc>
                  <a:txBody>
                    <a:bodyPr/>
                    <a:lstStyle/>
                    <a:p>
                      <a:pPr algn="just">
                        <a:lnSpc>
                          <a:spcPct val="130000"/>
                        </a:lnSpc>
                        <a:spcAft>
                          <a:spcPts val="0"/>
                        </a:spcAft>
                      </a:pPr>
                      <a:r>
                        <a:rPr lang="cs-CZ" sz="1000" dirty="0">
                          <a:solidFill>
                            <a:schemeClr val="accent6">
                              <a:lumMod val="75000"/>
                            </a:schemeClr>
                          </a:solidFill>
                          <a:effectLst/>
                          <a:latin typeface="Arial" panose="020B0604020202020204" pitchFamily="34" charset="0"/>
                          <a:ea typeface="Times New Roman" panose="02020603050405020304" pitchFamily="18" charset="0"/>
                          <a:cs typeface="Arial" panose="020B0604020202020204" pitchFamily="34" charset="0"/>
                        </a:rPr>
                        <a:t>Sociální infrastruktura v </a:t>
                      </a:r>
                      <a:r>
                        <a:rPr lang="cs-CZ" sz="1000" dirty="0">
                          <a:solidFill>
                            <a:schemeClr val="accent6">
                              <a:lumMod val="75000"/>
                            </a:schemeClr>
                          </a:solidFill>
                          <a:effectLst/>
                          <a:latin typeface="Arial" panose="020B0604020202020204" pitchFamily="34" charset="0"/>
                          <a:ea typeface="Calibri" panose="020F0502020204030204" pitchFamily="34" charset="0"/>
                          <a:cs typeface="Arial" panose="020B0604020202020204" pitchFamily="34" charset="0"/>
                        </a:rPr>
                        <a:t>energeticky</a:t>
                      </a:r>
                      <a:r>
                        <a:rPr lang="cs-CZ" sz="1000" dirty="0">
                          <a:solidFill>
                            <a:schemeClr val="accent6">
                              <a:lumMod val="75000"/>
                            </a:schemeClr>
                          </a:solidFill>
                          <a:effectLst/>
                          <a:latin typeface="Arial" panose="020B0604020202020204" pitchFamily="34" charset="0"/>
                          <a:ea typeface="Times New Roman" panose="02020603050405020304" pitchFamily="18" charset="0"/>
                          <a:cs typeface="Arial" panose="020B0604020202020204" pitchFamily="34" charset="0"/>
                        </a:rPr>
                        <a:t> pasivním standardu</a:t>
                      </a:r>
                      <a:endParaRPr lang="cs-CZ" sz="1000" dirty="0">
                        <a:solidFill>
                          <a:schemeClr val="accent6">
                            <a:lumMod val="75000"/>
                          </a:schemeClr>
                        </a:solidFill>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cs-CZ" sz="1000" i="1">
                          <a:solidFill>
                            <a:srgbClr val="000000"/>
                          </a:solidFill>
                          <a:effectLst/>
                          <a:latin typeface="Arial" panose="020B0604020202020204" pitchFamily="34" charset="0"/>
                          <a:ea typeface="Times New Roman" panose="02020603050405020304" pitchFamily="18" charset="0"/>
                          <a:cs typeface="Arial" panose="020B0604020202020204" pitchFamily="34" charset="0"/>
                        </a:rPr>
                        <a:t>100 %</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cs-CZ" sz="10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10 %</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cs-CZ" sz="10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10 %</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cs-CZ" sz="1000">
                          <a:solidFill>
                            <a:srgbClr val="000000"/>
                          </a:solidFill>
                          <a:effectLst/>
                          <a:latin typeface="Arial" panose="020B0604020202020204" pitchFamily="34" charset="0"/>
                          <a:ea typeface="Times New Roman" panose="02020603050405020304" pitchFamily="18" charset="0"/>
                          <a:cs typeface="Arial" panose="020B0604020202020204" pitchFamily="34" charset="0"/>
                        </a:rPr>
                        <a:t>3</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78672251"/>
                  </a:ext>
                </a:extLst>
              </a:tr>
              <a:tr h="258808">
                <a:tc>
                  <a:txBody>
                    <a:bodyPr/>
                    <a:lstStyle/>
                    <a:p>
                      <a:pPr algn="just">
                        <a:lnSpc>
                          <a:spcPct val="130000"/>
                        </a:lnSpc>
                        <a:spcAft>
                          <a:spcPts val="0"/>
                        </a:spcAft>
                      </a:pPr>
                      <a:r>
                        <a:rPr lang="cs-CZ" sz="1000">
                          <a:solidFill>
                            <a:srgbClr val="000000"/>
                          </a:solidFill>
                          <a:effectLst/>
                          <a:latin typeface="Arial" panose="020B0604020202020204" pitchFamily="34" charset="0"/>
                          <a:ea typeface="Times New Roman" panose="02020603050405020304" pitchFamily="18" charset="0"/>
                          <a:cs typeface="Arial" panose="020B0604020202020204" pitchFamily="34" charset="0"/>
                        </a:rPr>
                        <a:t>Celkem </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cs-CZ" sz="1000" i="1">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cs-CZ" sz="10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100 %</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cs-CZ" sz="1000">
                          <a:solidFill>
                            <a:srgbClr val="000000"/>
                          </a:solidFill>
                          <a:effectLst/>
                          <a:latin typeface="Arial" panose="020B0604020202020204" pitchFamily="34" charset="0"/>
                          <a:ea typeface="Times New Roman" panose="02020603050405020304" pitchFamily="18" charset="0"/>
                          <a:cs typeface="Arial" panose="020B0604020202020204" pitchFamily="34" charset="0"/>
                        </a:rPr>
                        <a:t>29 %</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cs-CZ" sz="10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31 </a:t>
                      </a:r>
                      <a:endParaRPr lang="cs-CZ" sz="10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1321942"/>
                  </a:ext>
                </a:extLst>
              </a:tr>
            </a:tbl>
          </a:graphicData>
        </a:graphic>
      </p:graphicFrame>
    </p:spTree>
    <p:extLst>
      <p:ext uri="{BB962C8B-B14F-4D97-AF65-F5344CB8AC3E}">
        <p14:creationId xmlns:p14="http://schemas.microsoft.com/office/powerpoint/2010/main" val="2749405323"/>
      </p:ext>
    </p:extLst>
  </p:cSld>
  <p:clrMapOvr>
    <a:masterClrMapping/>
  </p:clrMapOvr>
  <p:transition spd="slow">
    <p:push/>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A29780-7AA5-BF4E-B7C5-D75AB6C36F6A}"/>
              </a:ext>
            </a:extLst>
          </p:cNvPr>
          <p:cNvSpPr>
            <a:spLocks noGrp="1"/>
          </p:cNvSpPr>
          <p:nvPr>
            <p:ph type="title"/>
          </p:nvPr>
        </p:nvSpPr>
        <p:spPr/>
        <p:txBody>
          <a:bodyPr/>
          <a:lstStyle/>
          <a:p>
            <a:pPr algn="ctr"/>
            <a:r>
              <a:rPr lang="cs-CZ" dirty="0"/>
              <a:t>1. Úvodní slovo předsedy MV IROP</a:t>
            </a:r>
          </a:p>
        </p:txBody>
      </p:sp>
      <p:pic>
        <p:nvPicPr>
          <p:cNvPr id="4" name="Zástupný obsah 3">
            <a:extLst>
              <a:ext uri="{FF2B5EF4-FFF2-40B4-BE49-F238E27FC236}">
                <a16:creationId xmlns:a16="http://schemas.microsoft.com/office/drawing/2014/main" id="{F06113B6-F7E6-4593-A1AF-5A880D4FF2FB}"/>
              </a:ext>
            </a:extLst>
          </p:cNvPr>
          <p:cNvPicPr>
            <a:picLocks noGrp="1" noChangeAspect="1"/>
          </p:cNvPicPr>
          <p:nvPr>
            <p:ph idx="1"/>
          </p:nvPr>
        </p:nvPicPr>
        <p:blipFill>
          <a:blip r:embed="rId2"/>
          <a:stretch>
            <a:fillRect/>
          </a:stretch>
        </p:blipFill>
        <p:spPr>
          <a:xfrm>
            <a:off x="1865731" y="3121993"/>
            <a:ext cx="5389331" cy="1115665"/>
          </a:xfrm>
          <a:prstGeom prst="rect">
            <a:avLst/>
          </a:prstGeom>
        </p:spPr>
      </p:pic>
    </p:spTree>
    <p:extLst>
      <p:ext uri="{BB962C8B-B14F-4D97-AF65-F5344CB8AC3E}">
        <p14:creationId xmlns:p14="http://schemas.microsoft.com/office/powerpoint/2010/main" val="3921403239"/>
      </p:ext>
    </p:extLst>
  </p:cSld>
  <p:clrMapOvr>
    <a:masterClrMapping/>
  </p:clrMapOvr>
  <p:transition spd="slow">
    <p:push/>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A29780-7AA5-BF4E-B7C5-D75AB6C36F6A}"/>
              </a:ext>
            </a:extLst>
          </p:cNvPr>
          <p:cNvSpPr>
            <a:spLocks noGrp="1"/>
          </p:cNvSpPr>
          <p:nvPr>
            <p:ph type="title"/>
          </p:nvPr>
        </p:nvSpPr>
        <p:spPr/>
        <p:txBody>
          <a:bodyPr/>
          <a:lstStyle/>
          <a:p>
            <a:r>
              <a:rPr lang="cs-CZ" dirty="0"/>
              <a:t>5. Návrh změn Programového dokumentu IROP 2.0 v souvislosti s </a:t>
            </a:r>
            <a:r>
              <a:rPr lang="cs-CZ" dirty="0" err="1"/>
              <a:t>React</a:t>
            </a:r>
            <a:r>
              <a:rPr lang="cs-CZ" dirty="0"/>
              <a:t>-EU</a:t>
            </a:r>
          </a:p>
        </p:txBody>
      </p:sp>
      <p:sp>
        <p:nvSpPr>
          <p:cNvPr id="3" name="Zástupný symbol pro obsah 2"/>
          <p:cNvSpPr>
            <a:spLocks noGrp="1"/>
          </p:cNvSpPr>
          <p:nvPr>
            <p:ph idx="1"/>
          </p:nvPr>
        </p:nvSpPr>
        <p:spPr>
          <a:xfrm>
            <a:off x="779652" y="1805990"/>
            <a:ext cx="7863494" cy="4099859"/>
          </a:xfrm>
        </p:spPr>
        <p:txBody>
          <a:bodyPr>
            <a:noAutofit/>
          </a:bodyPr>
          <a:lstStyle/>
          <a:p>
            <a:pPr marL="0" indent="0">
              <a:buNone/>
            </a:pPr>
            <a:r>
              <a:rPr lang="cs-CZ" sz="1600" b="1" u="sng" dirty="0" smtClean="0"/>
              <a:t>Navrhované aktivity pro využití </a:t>
            </a:r>
            <a:r>
              <a:rPr lang="cs-CZ" sz="1600" b="1" u="sng" dirty="0" err="1" smtClean="0"/>
              <a:t>ReactEU</a:t>
            </a:r>
            <a:r>
              <a:rPr lang="cs-CZ" sz="1600" b="1" u="sng" dirty="0" smtClean="0"/>
              <a:t> - materiál schválený vládou dne </a:t>
            </a:r>
            <a:br>
              <a:rPr lang="cs-CZ" sz="1600" b="1" u="sng" dirty="0" smtClean="0"/>
            </a:br>
            <a:r>
              <a:rPr lang="cs-CZ" sz="1600" b="1" u="sng" dirty="0" smtClean="0"/>
              <a:t>14. 10. 2020 (varianta při alokaci 27 mld. Kč)</a:t>
            </a:r>
          </a:p>
          <a:p>
            <a:pPr marL="0" indent="0" algn="ctr">
              <a:buNone/>
            </a:pPr>
            <a:endParaRPr lang="cs-CZ" sz="1600" b="1" u="sng" dirty="0"/>
          </a:p>
        </p:txBody>
      </p:sp>
      <p:graphicFrame>
        <p:nvGraphicFramePr>
          <p:cNvPr id="5" name="Tabulka 4"/>
          <p:cNvGraphicFramePr>
            <a:graphicFrameLocks noGrp="1"/>
          </p:cNvGraphicFramePr>
          <p:nvPr>
            <p:extLst>
              <p:ext uri="{D42A27DB-BD31-4B8C-83A1-F6EECF244321}">
                <p14:modId xmlns:p14="http://schemas.microsoft.com/office/powerpoint/2010/main" val="1273956695"/>
              </p:ext>
            </p:extLst>
          </p:nvPr>
        </p:nvGraphicFramePr>
        <p:xfrm>
          <a:off x="1140902" y="2718033"/>
          <a:ext cx="6803473" cy="2793534"/>
        </p:xfrm>
        <a:graphic>
          <a:graphicData uri="http://schemas.openxmlformats.org/drawingml/2006/table">
            <a:tbl>
              <a:tblPr firstRow="1" firstCol="1" bandRow="1"/>
              <a:tblGrid>
                <a:gridCol w="2412738">
                  <a:extLst>
                    <a:ext uri="{9D8B030D-6E8A-4147-A177-3AD203B41FA5}">
                      <a16:colId xmlns:a16="http://schemas.microsoft.com/office/drawing/2014/main" val="1092570950"/>
                    </a:ext>
                  </a:extLst>
                </a:gridCol>
                <a:gridCol w="987064">
                  <a:extLst>
                    <a:ext uri="{9D8B030D-6E8A-4147-A177-3AD203B41FA5}">
                      <a16:colId xmlns:a16="http://schemas.microsoft.com/office/drawing/2014/main" val="304908487"/>
                    </a:ext>
                  </a:extLst>
                </a:gridCol>
                <a:gridCol w="1534747">
                  <a:extLst>
                    <a:ext uri="{9D8B030D-6E8A-4147-A177-3AD203B41FA5}">
                      <a16:colId xmlns:a16="http://schemas.microsoft.com/office/drawing/2014/main" val="3906801"/>
                    </a:ext>
                  </a:extLst>
                </a:gridCol>
                <a:gridCol w="881860">
                  <a:extLst>
                    <a:ext uri="{9D8B030D-6E8A-4147-A177-3AD203B41FA5}">
                      <a16:colId xmlns:a16="http://schemas.microsoft.com/office/drawing/2014/main" val="2841446422"/>
                    </a:ext>
                  </a:extLst>
                </a:gridCol>
                <a:gridCol w="987064">
                  <a:extLst>
                    <a:ext uri="{9D8B030D-6E8A-4147-A177-3AD203B41FA5}">
                      <a16:colId xmlns:a16="http://schemas.microsoft.com/office/drawing/2014/main" val="2295921669"/>
                    </a:ext>
                  </a:extLst>
                </a:gridCol>
              </a:tblGrid>
              <a:tr h="934332">
                <a:tc>
                  <a:txBody>
                    <a:bodyPr/>
                    <a:lstStyle/>
                    <a:p>
                      <a:pPr algn="ctr">
                        <a:lnSpc>
                          <a:spcPct val="130000"/>
                        </a:lnSpc>
                        <a:spcAft>
                          <a:spcPts val="0"/>
                        </a:spcAft>
                      </a:pPr>
                      <a:r>
                        <a:rPr lang="cs-CZ" sz="11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Podporované téma v IROP</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B4C6E7"/>
                    </a:solidFill>
                  </a:tcPr>
                </a:tc>
                <a:tc>
                  <a:txBody>
                    <a:bodyPr/>
                    <a:lstStyle/>
                    <a:p>
                      <a:pPr algn="ctr">
                        <a:lnSpc>
                          <a:spcPct val="130000"/>
                        </a:lnSpc>
                        <a:spcAft>
                          <a:spcPts val="0"/>
                        </a:spcAft>
                      </a:pPr>
                      <a:r>
                        <a:rPr lang="cs-CZ" sz="1000" i="1">
                          <a:solidFill>
                            <a:srgbClr val="000000"/>
                          </a:solidFill>
                          <a:effectLst/>
                          <a:latin typeface="Arial" panose="020B0604020202020204" pitchFamily="34" charset="0"/>
                          <a:ea typeface="Times New Roman" panose="02020603050405020304" pitchFamily="18" charset="0"/>
                          <a:cs typeface="Arial" panose="020B0604020202020204" pitchFamily="34" charset="0"/>
                        </a:rPr>
                        <a:t>Vazba na klimatické cíle</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cs-CZ" sz="10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Podíl na celkové alokaci REACT-EU</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cs-CZ" sz="1000" i="1">
                          <a:solidFill>
                            <a:srgbClr val="000000"/>
                          </a:solidFill>
                          <a:effectLst/>
                          <a:latin typeface="Arial" panose="020B0604020202020204" pitchFamily="34" charset="0"/>
                          <a:ea typeface="Times New Roman" panose="02020603050405020304" pitchFamily="18" charset="0"/>
                          <a:cs typeface="Arial" panose="020B0604020202020204" pitchFamily="34" charset="0"/>
                        </a:rPr>
                        <a:t>Klimatický příspěvek alokace</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cs-CZ" sz="10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Odhad alokace (mld. CZK)</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39245266"/>
                  </a:ext>
                </a:extLst>
              </a:tr>
              <a:tr h="246001">
                <a:tc>
                  <a:txBody>
                    <a:bodyPr/>
                    <a:lstStyle/>
                    <a:p>
                      <a:pPr algn="just">
                        <a:lnSpc>
                          <a:spcPct val="130000"/>
                        </a:lnSpc>
                        <a:spcAft>
                          <a:spcPts val="0"/>
                        </a:spcAft>
                      </a:pPr>
                      <a:r>
                        <a:rPr lang="cs-CZ" sz="1000">
                          <a:solidFill>
                            <a:srgbClr val="000000"/>
                          </a:solidFill>
                          <a:effectLst/>
                          <a:latin typeface="Arial" panose="020B0604020202020204" pitchFamily="34" charset="0"/>
                          <a:ea typeface="Times New Roman" panose="02020603050405020304" pitchFamily="18" charset="0"/>
                          <a:cs typeface="Arial" panose="020B0604020202020204" pitchFamily="34" charset="0"/>
                        </a:rPr>
                        <a:t>Zdravotnictví (přístroje a stavby)</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cs-CZ" sz="1000" i="1">
                          <a:solidFill>
                            <a:srgbClr val="000000"/>
                          </a:solidFill>
                          <a:effectLst/>
                          <a:latin typeface="Arial" panose="020B0604020202020204" pitchFamily="34" charset="0"/>
                          <a:ea typeface="Times New Roman" panose="02020603050405020304" pitchFamily="18" charset="0"/>
                          <a:cs typeface="Arial" panose="020B0604020202020204" pitchFamily="34" charset="0"/>
                        </a:rPr>
                        <a:t>0 %</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cs-CZ" sz="10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56 %</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cs-CZ" sz="1000">
                          <a:solidFill>
                            <a:srgbClr val="000000"/>
                          </a:solidFill>
                          <a:effectLst/>
                          <a:latin typeface="Arial" panose="020B0604020202020204" pitchFamily="34" charset="0"/>
                          <a:ea typeface="Times New Roman" panose="02020603050405020304" pitchFamily="18" charset="0"/>
                          <a:cs typeface="Arial" panose="020B0604020202020204" pitchFamily="34" charset="0"/>
                        </a:rPr>
                        <a:t>0 %</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cs-CZ" sz="10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15,2</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32625147"/>
                  </a:ext>
                </a:extLst>
              </a:tr>
              <a:tr h="246001">
                <a:tc>
                  <a:txBody>
                    <a:bodyPr/>
                    <a:lstStyle/>
                    <a:p>
                      <a:pPr algn="just">
                        <a:lnSpc>
                          <a:spcPct val="130000"/>
                        </a:lnSpc>
                        <a:spcAft>
                          <a:spcPts val="0"/>
                        </a:spcAft>
                      </a:pPr>
                      <a:r>
                        <a:rPr lang="cs-CZ" sz="1000">
                          <a:solidFill>
                            <a:srgbClr val="000000"/>
                          </a:solidFill>
                          <a:effectLst/>
                          <a:latin typeface="Arial" panose="020B0604020202020204" pitchFamily="34" charset="0"/>
                          <a:ea typeface="Times New Roman" panose="02020603050405020304" pitchFamily="18" charset="0"/>
                          <a:cs typeface="Arial" panose="020B0604020202020204" pitchFamily="34" charset="0"/>
                        </a:rPr>
                        <a:t>Infrastruktura pro sportovce</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cs-CZ" sz="1000" i="1">
                          <a:solidFill>
                            <a:srgbClr val="000000"/>
                          </a:solidFill>
                          <a:effectLst/>
                          <a:latin typeface="Arial" panose="020B0604020202020204" pitchFamily="34" charset="0"/>
                          <a:ea typeface="Times New Roman" panose="02020603050405020304" pitchFamily="18" charset="0"/>
                          <a:cs typeface="Arial" panose="020B0604020202020204" pitchFamily="34" charset="0"/>
                        </a:rPr>
                        <a:t>0 %</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cs-CZ" sz="10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15 %</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cs-CZ" sz="1000">
                          <a:solidFill>
                            <a:srgbClr val="000000"/>
                          </a:solidFill>
                          <a:effectLst/>
                          <a:latin typeface="Arial" panose="020B0604020202020204" pitchFamily="34" charset="0"/>
                          <a:ea typeface="Times New Roman" panose="02020603050405020304" pitchFamily="18" charset="0"/>
                          <a:cs typeface="Arial" panose="020B0604020202020204" pitchFamily="34" charset="0"/>
                        </a:rPr>
                        <a:t>0 %</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cs-CZ" sz="1000">
                          <a:solidFill>
                            <a:srgbClr val="000000"/>
                          </a:solidFill>
                          <a:effectLst/>
                          <a:latin typeface="Arial" panose="020B0604020202020204" pitchFamily="34" charset="0"/>
                          <a:ea typeface="Times New Roman" panose="02020603050405020304" pitchFamily="18" charset="0"/>
                          <a:cs typeface="Arial" panose="020B0604020202020204" pitchFamily="34" charset="0"/>
                        </a:rPr>
                        <a:t>4,2</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05268111"/>
                  </a:ext>
                </a:extLst>
              </a:tr>
              <a:tr h="626831">
                <a:tc>
                  <a:txBody>
                    <a:bodyPr/>
                    <a:lstStyle/>
                    <a:p>
                      <a:pPr algn="just">
                        <a:lnSpc>
                          <a:spcPct val="130000"/>
                        </a:lnSpc>
                        <a:spcAft>
                          <a:spcPts val="0"/>
                        </a:spcAft>
                      </a:pPr>
                      <a:r>
                        <a:rPr lang="cs-CZ" sz="1000">
                          <a:solidFill>
                            <a:srgbClr val="000000"/>
                          </a:solidFill>
                          <a:effectLst/>
                          <a:latin typeface="Arial" panose="020B0604020202020204" pitchFamily="34" charset="0"/>
                          <a:ea typeface="Times New Roman" panose="02020603050405020304" pitchFamily="18" charset="0"/>
                          <a:cs typeface="Arial" panose="020B0604020202020204" pitchFamily="34" charset="0"/>
                        </a:rPr>
                        <a:t>Integrovaný záchranný systém </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cs-CZ" sz="1000" i="1">
                          <a:solidFill>
                            <a:srgbClr val="000000"/>
                          </a:solidFill>
                          <a:effectLst/>
                          <a:latin typeface="Arial" panose="020B0604020202020204" pitchFamily="34" charset="0"/>
                          <a:ea typeface="Times New Roman" panose="02020603050405020304" pitchFamily="18" charset="0"/>
                          <a:cs typeface="Arial" panose="020B0604020202020204" pitchFamily="34" charset="0"/>
                        </a:rPr>
                        <a:t>100 %</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cs-CZ" sz="10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19 %</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cs-CZ" sz="10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19 %</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cs-CZ" sz="1000">
                          <a:solidFill>
                            <a:srgbClr val="000000"/>
                          </a:solidFill>
                          <a:effectLst/>
                          <a:latin typeface="Arial" panose="020B0604020202020204" pitchFamily="34" charset="0"/>
                          <a:ea typeface="Times New Roman" panose="02020603050405020304" pitchFamily="18" charset="0"/>
                          <a:cs typeface="Arial" panose="020B0604020202020204" pitchFamily="34" charset="0"/>
                        </a:rPr>
                        <a:t>5,1</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07043267"/>
                  </a:ext>
                </a:extLst>
              </a:tr>
              <a:tr h="492002">
                <a:tc>
                  <a:txBody>
                    <a:bodyPr/>
                    <a:lstStyle/>
                    <a:p>
                      <a:pPr algn="just">
                        <a:lnSpc>
                          <a:spcPct val="130000"/>
                        </a:lnSpc>
                        <a:spcAft>
                          <a:spcPts val="0"/>
                        </a:spcAft>
                      </a:pPr>
                      <a:r>
                        <a:rPr lang="cs-CZ" sz="1000" dirty="0">
                          <a:solidFill>
                            <a:schemeClr val="accent6">
                              <a:lumMod val="75000"/>
                            </a:schemeClr>
                          </a:solidFill>
                          <a:effectLst/>
                          <a:latin typeface="Arial" panose="020B0604020202020204" pitchFamily="34" charset="0"/>
                          <a:ea typeface="Times New Roman" panose="02020603050405020304" pitchFamily="18" charset="0"/>
                          <a:cs typeface="Arial" panose="020B0604020202020204" pitchFamily="34" charset="0"/>
                        </a:rPr>
                        <a:t>Sociální infrastruktura v </a:t>
                      </a:r>
                      <a:r>
                        <a:rPr lang="cs-CZ" sz="1000" dirty="0">
                          <a:solidFill>
                            <a:schemeClr val="accent6">
                              <a:lumMod val="75000"/>
                            </a:schemeClr>
                          </a:solidFill>
                          <a:effectLst/>
                          <a:latin typeface="Arial" panose="020B0604020202020204" pitchFamily="34" charset="0"/>
                          <a:ea typeface="Calibri" panose="020F0502020204030204" pitchFamily="34" charset="0"/>
                          <a:cs typeface="Arial" panose="020B0604020202020204" pitchFamily="34" charset="0"/>
                        </a:rPr>
                        <a:t>energeticky</a:t>
                      </a:r>
                      <a:r>
                        <a:rPr lang="cs-CZ" sz="1000" dirty="0">
                          <a:solidFill>
                            <a:schemeClr val="accent6">
                              <a:lumMod val="75000"/>
                            </a:schemeClr>
                          </a:solidFill>
                          <a:effectLst/>
                          <a:latin typeface="Arial" panose="020B0604020202020204" pitchFamily="34" charset="0"/>
                          <a:ea typeface="Times New Roman" panose="02020603050405020304" pitchFamily="18" charset="0"/>
                          <a:cs typeface="Arial" panose="020B0604020202020204" pitchFamily="34" charset="0"/>
                        </a:rPr>
                        <a:t> pasivním standardu</a:t>
                      </a:r>
                      <a:endParaRPr lang="cs-CZ" sz="1000" dirty="0">
                        <a:solidFill>
                          <a:schemeClr val="accent6">
                            <a:lumMod val="75000"/>
                          </a:schemeClr>
                        </a:solidFill>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cs-CZ" sz="1000" i="1">
                          <a:solidFill>
                            <a:srgbClr val="000000"/>
                          </a:solidFill>
                          <a:effectLst/>
                          <a:latin typeface="Arial" panose="020B0604020202020204" pitchFamily="34" charset="0"/>
                          <a:ea typeface="Times New Roman" panose="02020603050405020304" pitchFamily="18" charset="0"/>
                          <a:cs typeface="Arial" panose="020B0604020202020204" pitchFamily="34" charset="0"/>
                        </a:rPr>
                        <a:t>100 %</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cs-CZ" sz="10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10 %</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cs-CZ" sz="10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10 %</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cs-CZ" sz="1000">
                          <a:solidFill>
                            <a:srgbClr val="000000"/>
                          </a:solidFill>
                          <a:effectLst/>
                          <a:latin typeface="Arial" panose="020B0604020202020204" pitchFamily="34" charset="0"/>
                          <a:ea typeface="Times New Roman" panose="02020603050405020304" pitchFamily="18" charset="0"/>
                          <a:cs typeface="Arial" panose="020B0604020202020204" pitchFamily="34" charset="0"/>
                        </a:rPr>
                        <a:t>2,6</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00463237"/>
                  </a:ext>
                </a:extLst>
              </a:tr>
              <a:tr h="248367">
                <a:tc>
                  <a:txBody>
                    <a:bodyPr/>
                    <a:lstStyle/>
                    <a:p>
                      <a:pPr algn="just">
                        <a:lnSpc>
                          <a:spcPct val="130000"/>
                        </a:lnSpc>
                        <a:spcAft>
                          <a:spcPts val="0"/>
                        </a:spcAft>
                      </a:pPr>
                      <a:r>
                        <a:rPr lang="cs-CZ" sz="1000">
                          <a:solidFill>
                            <a:srgbClr val="000000"/>
                          </a:solidFill>
                          <a:effectLst/>
                          <a:latin typeface="Arial" panose="020B0604020202020204" pitchFamily="34" charset="0"/>
                          <a:ea typeface="Times New Roman" panose="02020603050405020304" pitchFamily="18" charset="0"/>
                          <a:cs typeface="Arial" panose="020B0604020202020204" pitchFamily="34" charset="0"/>
                        </a:rPr>
                        <a:t>Celkem </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cs-CZ" sz="1000" i="1">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cs-CZ" sz="10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100 %</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cs-CZ" sz="1000">
                          <a:solidFill>
                            <a:srgbClr val="000000"/>
                          </a:solidFill>
                          <a:effectLst/>
                          <a:latin typeface="Arial" panose="020B0604020202020204" pitchFamily="34" charset="0"/>
                          <a:ea typeface="Times New Roman" panose="02020603050405020304" pitchFamily="18" charset="0"/>
                          <a:cs typeface="Arial" panose="020B0604020202020204" pitchFamily="34" charset="0"/>
                        </a:rPr>
                        <a:t>29 %</a:t>
                      </a:r>
                      <a:endParaRPr lang="cs-CZ" sz="10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cs-CZ" sz="10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27</a:t>
                      </a:r>
                      <a:endParaRPr lang="cs-CZ" sz="10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71199116"/>
                  </a:ext>
                </a:extLst>
              </a:tr>
            </a:tbl>
          </a:graphicData>
        </a:graphic>
      </p:graphicFrame>
    </p:spTree>
    <p:extLst>
      <p:ext uri="{BB962C8B-B14F-4D97-AF65-F5344CB8AC3E}">
        <p14:creationId xmlns:p14="http://schemas.microsoft.com/office/powerpoint/2010/main" val="2906854933"/>
      </p:ext>
    </p:extLst>
  </p:cSld>
  <p:clrMapOvr>
    <a:masterClrMapping/>
  </p:clrMapOvr>
  <p:transition spd="slow">
    <p:push/>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A29780-7AA5-BF4E-B7C5-D75AB6C36F6A}"/>
              </a:ext>
            </a:extLst>
          </p:cNvPr>
          <p:cNvSpPr>
            <a:spLocks noGrp="1"/>
          </p:cNvSpPr>
          <p:nvPr>
            <p:ph type="title"/>
          </p:nvPr>
        </p:nvSpPr>
        <p:spPr/>
        <p:txBody>
          <a:bodyPr/>
          <a:lstStyle/>
          <a:p>
            <a:r>
              <a:rPr lang="cs-CZ" dirty="0"/>
              <a:t>5. Návrh změn Programového dokumentu IROP 2.0 v souvislosti s </a:t>
            </a:r>
            <a:r>
              <a:rPr lang="cs-CZ" dirty="0" err="1"/>
              <a:t>React</a:t>
            </a:r>
            <a:r>
              <a:rPr lang="cs-CZ" dirty="0"/>
              <a:t>-EU</a:t>
            </a:r>
          </a:p>
        </p:txBody>
      </p:sp>
      <p:sp>
        <p:nvSpPr>
          <p:cNvPr id="3" name="Zástupný symbol pro obsah 2"/>
          <p:cNvSpPr>
            <a:spLocks noGrp="1"/>
          </p:cNvSpPr>
          <p:nvPr>
            <p:ph idx="1"/>
          </p:nvPr>
        </p:nvSpPr>
        <p:spPr/>
        <p:txBody>
          <a:bodyPr>
            <a:normAutofit lnSpcReduction="10000"/>
          </a:bodyPr>
          <a:lstStyle/>
          <a:p>
            <a:pPr lvl="0" algn="just">
              <a:buFont typeface="Wingdings" panose="05000000000000000000" pitchFamily="2" charset="2"/>
              <a:buChar char="Ø"/>
            </a:pPr>
            <a:r>
              <a:rPr lang="cs-CZ" sz="1800" dirty="0"/>
              <a:t>Zřízení </a:t>
            </a:r>
            <a:r>
              <a:rPr lang="cs-CZ" sz="1800" b="1" dirty="0"/>
              <a:t>nové prioritní osy 6 </a:t>
            </a:r>
            <a:r>
              <a:rPr lang="cs-CZ" sz="1800" dirty="0"/>
              <a:t>REACT-EU pro věcné aktivity týkající se REACT-EU </a:t>
            </a:r>
            <a:r>
              <a:rPr lang="cs-CZ" sz="1800" b="1" dirty="0"/>
              <a:t>a prioritní osy 7 </a:t>
            </a:r>
            <a:r>
              <a:rPr lang="cs-CZ" sz="1800" dirty="0"/>
              <a:t>Technická pomoc – REACT-EU, která se váže pouze na technickou pomoc z nařízení REACT-EU</a:t>
            </a:r>
          </a:p>
          <a:p>
            <a:pPr lvl="1" algn="just"/>
            <a:r>
              <a:rPr lang="cs-CZ" sz="1600" dirty="0"/>
              <a:t>Nový </a:t>
            </a:r>
            <a:r>
              <a:rPr lang="cs-CZ" sz="1600" b="1" dirty="0"/>
              <a:t>SC 6.1 REACT-EU</a:t>
            </a:r>
            <a:r>
              <a:rPr lang="cs-CZ" sz="1600" dirty="0"/>
              <a:t> a </a:t>
            </a:r>
            <a:r>
              <a:rPr lang="cs-CZ" sz="1600" b="1" dirty="0"/>
              <a:t>SC 7.1 Technická pomoc pro REACT-EU</a:t>
            </a:r>
          </a:p>
          <a:p>
            <a:pPr lvl="1" algn="just"/>
            <a:r>
              <a:rPr lang="cs-CZ" sz="1600" dirty="0"/>
              <a:t>Aktivity v oblasti </a:t>
            </a:r>
            <a:r>
              <a:rPr lang="cs-CZ" sz="1600" b="1" dirty="0"/>
              <a:t>zdravotnictví, integrovaný záchranný systém, </a:t>
            </a:r>
            <a:r>
              <a:rPr lang="cs-CZ" sz="1600" b="1" dirty="0" err="1"/>
              <a:t>cyklodoprava</a:t>
            </a:r>
            <a:r>
              <a:rPr lang="cs-CZ" sz="1600" b="1" dirty="0"/>
              <a:t> </a:t>
            </a:r>
            <a:r>
              <a:rPr lang="cs-CZ" sz="1600" dirty="0"/>
              <a:t>a doplňkově technická pomoc</a:t>
            </a:r>
          </a:p>
          <a:p>
            <a:endParaRPr lang="cs-CZ" sz="1800" dirty="0"/>
          </a:p>
          <a:p>
            <a:r>
              <a:rPr lang="cs-CZ" sz="1800" dirty="0"/>
              <a:t>Související změny:</a:t>
            </a:r>
          </a:p>
          <a:p>
            <a:pPr lvl="1"/>
            <a:r>
              <a:rPr lang="cs-CZ" sz="1600" dirty="0"/>
              <a:t>Doplnění popisů nových Prioritních os / Tematického cíle v kapitole 1 (Strategie)</a:t>
            </a:r>
          </a:p>
          <a:p>
            <a:pPr lvl="1"/>
            <a:r>
              <a:rPr lang="cs-CZ" sz="1600" dirty="0"/>
              <a:t>Doplnění popisu a zdůvodnění aktivit v kapitole 2 (Popis prioritních os)</a:t>
            </a:r>
          </a:p>
          <a:p>
            <a:pPr lvl="2"/>
            <a:r>
              <a:rPr lang="cs-CZ" sz="1600" dirty="0"/>
              <a:t>Stanovení indikátorů</a:t>
            </a:r>
          </a:p>
          <a:p>
            <a:pPr lvl="2"/>
            <a:r>
              <a:rPr lang="cs-CZ" sz="1600" dirty="0"/>
              <a:t>Určení cílových skupin a příjemců, územního zaměření, kategorií zásahů</a:t>
            </a:r>
          </a:p>
          <a:p>
            <a:pPr lvl="1"/>
            <a:r>
              <a:rPr lang="cs-CZ" sz="1600" dirty="0"/>
              <a:t>Doplnění informací o veřejné podpoře v kapitole 7</a:t>
            </a:r>
          </a:p>
        </p:txBody>
      </p:sp>
    </p:spTree>
    <p:extLst>
      <p:ext uri="{BB962C8B-B14F-4D97-AF65-F5344CB8AC3E}">
        <p14:creationId xmlns:p14="http://schemas.microsoft.com/office/powerpoint/2010/main" val="3018981399"/>
      </p:ext>
    </p:extLst>
  </p:cSld>
  <p:clrMapOvr>
    <a:masterClrMapping/>
  </p:clrMapOvr>
  <p:transition spd="slow">
    <p:push/>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A29780-7AA5-BF4E-B7C5-D75AB6C36F6A}"/>
              </a:ext>
            </a:extLst>
          </p:cNvPr>
          <p:cNvSpPr>
            <a:spLocks noGrp="1"/>
          </p:cNvSpPr>
          <p:nvPr>
            <p:ph type="title"/>
          </p:nvPr>
        </p:nvSpPr>
        <p:spPr/>
        <p:txBody>
          <a:bodyPr>
            <a:normAutofit/>
          </a:bodyPr>
          <a:lstStyle/>
          <a:p>
            <a:pPr algn="ctr"/>
            <a:r>
              <a:rPr lang="cs-CZ" sz="2400" dirty="0" smtClean="0"/>
              <a:t>Vypořádání připomínek k návrhu revize PD IROP</a:t>
            </a:r>
            <a:endParaRPr lang="cs-CZ" sz="2400" dirty="0"/>
          </a:p>
        </p:txBody>
      </p:sp>
      <p:sp>
        <p:nvSpPr>
          <p:cNvPr id="3" name="Zástupný symbol pro obsah 2">
            <a:extLst>
              <a:ext uri="{FF2B5EF4-FFF2-40B4-BE49-F238E27FC236}">
                <a16:creationId xmlns:a16="http://schemas.microsoft.com/office/drawing/2014/main" id="{97778024-FDCE-E846-A037-107DCED977FF}"/>
              </a:ext>
            </a:extLst>
          </p:cNvPr>
          <p:cNvSpPr>
            <a:spLocks noGrp="1"/>
          </p:cNvSpPr>
          <p:nvPr>
            <p:ph idx="1"/>
          </p:nvPr>
        </p:nvSpPr>
        <p:spPr>
          <a:xfrm>
            <a:off x="628650" y="1449107"/>
            <a:ext cx="7545532" cy="4351338"/>
          </a:xfrm>
        </p:spPr>
        <p:txBody>
          <a:bodyPr>
            <a:normAutofit/>
          </a:bodyPr>
          <a:lstStyle/>
          <a:p>
            <a:pPr marL="337740" lvl="2" indent="-337740">
              <a:spcBef>
                <a:spcPts val="600"/>
              </a:spcBef>
              <a:spcAft>
                <a:spcPts val="600"/>
              </a:spcAft>
            </a:pPr>
            <a:r>
              <a:rPr lang="cs-CZ" sz="1800" b="1" dirty="0" smtClean="0">
                <a:solidFill>
                  <a:schemeClr val="tx1"/>
                </a:solidFill>
              </a:rPr>
              <a:t>ŘO IROP obdržel od členů MV IROP do 16. 10. 2020 celkem 51 připomínek k návrhu revize PD IROP</a:t>
            </a:r>
          </a:p>
          <a:p>
            <a:pPr marL="337740" lvl="2" indent="-337740">
              <a:spcBef>
                <a:spcPts val="600"/>
              </a:spcBef>
              <a:spcAft>
                <a:spcPts val="600"/>
              </a:spcAft>
            </a:pPr>
            <a:r>
              <a:rPr lang="cs-CZ" sz="1800" dirty="0" smtClean="0">
                <a:solidFill>
                  <a:schemeClr val="tx1"/>
                </a:solidFill>
              </a:rPr>
              <a:t>Připomínky zaslaly: </a:t>
            </a:r>
          </a:p>
          <a:p>
            <a:pPr marL="794940" lvl="3" indent="-337740">
              <a:spcBef>
                <a:spcPts val="600"/>
              </a:spcBef>
              <a:spcAft>
                <a:spcPts val="600"/>
              </a:spcAft>
            </a:pPr>
            <a:r>
              <a:rPr lang="cs-CZ" sz="1800" i="1" dirty="0" smtClean="0">
                <a:solidFill>
                  <a:srgbClr val="FF0000"/>
                </a:solidFill>
              </a:rPr>
              <a:t>Evropská komise</a:t>
            </a:r>
          </a:p>
          <a:p>
            <a:pPr marL="794940" lvl="3" indent="-337740">
              <a:spcBef>
                <a:spcPts val="600"/>
              </a:spcBef>
              <a:spcAft>
                <a:spcPts val="600"/>
              </a:spcAft>
            </a:pPr>
            <a:r>
              <a:rPr lang="cs-CZ" sz="1800" i="1" dirty="0" smtClean="0">
                <a:solidFill>
                  <a:srgbClr val="FF0000"/>
                </a:solidFill>
              </a:rPr>
              <a:t>Centrum pro regionální rozvoj ČR</a:t>
            </a:r>
          </a:p>
          <a:p>
            <a:pPr marL="794940" lvl="3" indent="-337740">
              <a:spcBef>
                <a:spcPts val="600"/>
              </a:spcBef>
              <a:spcAft>
                <a:spcPts val="600"/>
              </a:spcAft>
            </a:pPr>
            <a:r>
              <a:rPr lang="cs-CZ" sz="1800" i="1" dirty="0">
                <a:solidFill>
                  <a:srgbClr val="FF0000"/>
                </a:solidFill>
              </a:rPr>
              <a:t>Svaz měst a </a:t>
            </a:r>
            <a:r>
              <a:rPr lang="cs-CZ" sz="1800" i="1" dirty="0" smtClean="0">
                <a:solidFill>
                  <a:srgbClr val="FF0000"/>
                </a:solidFill>
              </a:rPr>
              <a:t>obcí ČR</a:t>
            </a:r>
          </a:p>
          <a:p>
            <a:pPr marL="794940" lvl="3" indent="-337740">
              <a:spcBef>
                <a:spcPts val="600"/>
              </a:spcBef>
              <a:spcAft>
                <a:spcPts val="600"/>
              </a:spcAft>
            </a:pPr>
            <a:r>
              <a:rPr lang="cs-CZ" sz="1800" i="1" dirty="0" smtClean="0">
                <a:solidFill>
                  <a:srgbClr val="FF0000"/>
                </a:solidFill>
              </a:rPr>
              <a:t>OP PPR, MF-PCO, MMR-NOK, MV ČR</a:t>
            </a:r>
            <a:endParaRPr lang="cs-CZ" sz="1800" i="1" dirty="0">
              <a:solidFill>
                <a:srgbClr val="FF0000"/>
              </a:solidFill>
            </a:endParaRPr>
          </a:p>
          <a:p>
            <a:pPr marL="794940" lvl="3" indent="-337740">
              <a:spcBef>
                <a:spcPts val="600"/>
              </a:spcBef>
              <a:spcAft>
                <a:spcPts val="600"/>
              </a:spcAft>
            </a:pPr>
            <a:endParaRPr lang="cs-CZ" sz="1800" i="1" dirty="0" smtClean="0">
              <a:solidFill>
                <a:srgbClr val="FF0000"/>
              </a:solidFill>
            </a:endParaRPr>
          </a:p>
          <a:p>
            <a:pPr marL="337740" lvl="2" indent="-337740">
              <a:spcBef>
                <a:spcPts val="600"/>
              </a:spcBef>
              <a:spcAft>
                <a:spcPts val="600"/>
              </a:spcAft>
            </a:pPr>
            <a:r>
              <a:rPr lang="cs-CZ" sz="2000" dirty="0" smtClean="0">
                <a:solidFill>
                  <a:schemeClr val="tx1"/>
                </a:solidFill>
              </a:rPr>
              <a:t>Většina připomínek byla vysvětlena nebo bylo doplněno odůvodnění revize PD IROP (především v návaznosti na dotazy EK)</a:t>
            </a:r>
            <a:endParaRPr lang="cs-CZ" sz="2000" dirty="0">
              <a:solidFill>
                <a:schemeClr val="tx1"/>
              </a:solidFill>
            </a:endParaRPr>
          </a:p>
          <a:p>
            <a:pPr lvl="0"/>
            <a:endParaRPr lang="cs-CZ" dirty="0"/>
          </a:p>
        </p:txBody>
      </p:sp>
    </p:spTree>
    <p:extLst>
      <p:ext uri="{BB962C8B-B14F-4D97-AF65-F5344CB8AC3E}">
        <p14:creationId xmlns:p14="http://schemas.microsoft.com/office/powerpoint/2010/main" val="1369004825"/>
      </p:ext>
    </p:extLst>
  </p:cSld>
  <p:clrMapOvr>
    <a:masterClrMapping/>
  </p:clrMapOvr>
  <p:transition spd="slow">
    <p:push/>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A29780-7AA5-BF4E-B7C5-D75AB6C36F6A}"/>
              </a:ext>
            </a:extLst>
          </p:cNvPr>
          <p:cNvSpPr>
            <a:spLocks noGrp="1"/>
          </p:cNvSpPr>
          <p:nvPr>
            <p:ph type="title"/>
          </p:nvPr>
        </p:nvSpPr>
        <p:spPr/>
        <p:txBody>
          <a:bodyPr>
            <a:normAutofit/>
          </a:bodyPr>
          <a:lstStyle/>
          <a:p>
            <a:pPr algn="ctr"/>
            <a:r>
              <a:rPr lang="cs-CZ" sz="2400" dirty="0" smtClean="0"/>
              <a:t>Vypořádání vybraných připomínek (neakceptováno nebo vysvětleno)</a:t>
            </a:r>
            <a:endParaRPr lang="cs-CZ" sz="2400" dirty="0"/>
          </a:p>
        </p:txBody>
      </p:sp>
      <p:sp>
        <p:nvSpPr>
          <p:cNvPr id="3" name="Zástupný symbol pro obsah 2">
            <a:extLst>
              <a:ext uri="{FF2B5EF4-FFF2-40B4-BE49-F238E27FC236}">
                <a16:creationId xmlns:a16="http://schemas.microsoft.com/office/drawing/2014/main" id="{97778024-FDCE-E846-A037-107DCED977FF}"/>
              </a:ext>
            </a:extLst>
          </p:cNvPr>
          <p:cNvSpPr>
            <a:spLocks noGrp="1"/>
          </p:cNvSpPr>
          <p:nvPr>
            <p:ph idx="1"/>
          </p:nvPr>
        </p:nvSpPr>
        <p:spPr>
          <a:xfrm>
            <a:off x="628650" y="1449107"/>
            <a:ext cx="7545532" cy="4351338"/>
          </a:xfrm>
        </p:spPr>
        <p:txBody>
          <a:bodyPr>
            <a:normAutofit/>
          </a:bodyPr>
          <a:lstStyle/>
          <a:p>
            <a:pPr marL="0" lvl="2" indent="0">
              <a:spcBef>
                <a:spcPts val="600"/>
              </a:spcBef>
              <a:spcAft>
                <a:spcPts val="600"/>
              </a:spcAft>
              <a:buNone/>
            </a:pPr>
            <a:r>
              <a:rPr lang="cs-CZ" sz="1800" b="1" dirty="0" smtClean="0">
                <a:solidFill>
                  <a:schemeClr val="tx1"/>
                </a:solidFill>
              </a:rPr>
              <a:t>MF - PCO</a:t>
            </a:r>
            <a:endParaRPr lang="cs-CZ" sz="1800" b="1" dirty="0">
              <a:solidFill>
                <a:schemeClr val="tx1"/>
              </a:solidFill>
            </a:endParaRPr>
          </a:p>
          <a:p>
            <a:pPr marL="0" lvl="2" indent="0" algn="just">
              <a:spcBef>
                <a:spcPts val="600"/>
              </a:spcBef>
              <a:spcAft>
                <a:spcPts val="600"/>
              </a:spcAft>
              <a:buNone/>
            </a:pPr>
            <a:r>
              <a:rPr lang="cs-CZ" dirty="0">
                <a:solidFill>
                  <a:schemeClr val="tx1"/>
                </a:solidFill>
              </a:rPr>
              <a:t>u REACT-EU nejsou z důvodu, že alokace REACT-EU bude zveřejněna až v říjnu, prozatím uvedeny částky. </a:t>
            </a:r>
            <a:r>
              <a:rPr lang="cs-CZ" u="sng" dirty="0">
                <a:solidFill>
                  <a:schemeClr val="tx1"/>
                </a:solidFill>
              </a:rPr>
              <a:t>Bude schválení PD probíhat i bez doplněných částek</a:t>
            </a:r>
            <a:r>
              <a:rPr lang="cs-CZ" dirty="0" smtClean="0">
                <a:solidFill>
                  <a:schemeClr val="tx1"/>
                </a:solidFill>
              </a:rPr>
              <a:t>?</a:t>
            </a:r>
          </a:p>
          <a:p>
            <a:pPr marL="0" lvl="2" indent="0">
              <a:spcBef>
                <a:spcPts val="600"/>
              </a:spcBef>
              <a:spcAft>
                <a:spcPts val="600"/>
              </a:spcAft>
              <a:buNone/>
            </a:pPr>
            <a:r>
              <a:rPr lang="cs-CZ" sz="1800" u="sng" dirty="0" smtClean="0">
                <a:solidFill>
                  <a:schemeClr val="tx1"/>
                </a:solidFill>
              </a:rPr>
              <a:t>Vypořádání:</a:t>
            </a:r>
          </a:p>
          <a:p>
            <a:pPr marL="0" lvl="2" indent="0" algn="just">
              <a:spcBef>
                <a:spcPts val="600"/>
              </a:spcBef>
              <a:spcAft>
                <a:spcPts val="600"/>
              </a:spcAft>
              <a:buNone/>
            </a:pPr>
            <a:r>
              <a:rPr lang="cs-CZ" dirty="0">
                <a:solidFill>
                  <a:schemeClr val="tx1"/>
                </a:solidFill>
              </a:rPr>
              <a:t>Vysvětleno. Částky budou součástí PD IROP, který bude poslán do schvalovací procedury per-</a:t>
            </a:r>
            <a:r>
              <a:rPr lang="cs-CZ" dirty="0" err="1">
                <a:solidFill>
                  <a:schemeClr val="tx1"/>
                </a:solidFill>
              </a:rPr>
              <a:t>rollam</a:t>
            </a:r>
            <a:r>
              <a:rPr lang="cs-CZ" dirty="0">
                <a:solidFill>
                  <a:schemeClr val="tx1"/>
                </a:solidFill>
              </a:rPr>
              <a:t> po jednání MV IROP</a:t>
            </a:r>
            <a:r>
              <a:rPr lang="cs-CZ" dirty="0" smtClean="0">
                <a:solidFill>
                  <a:schemeClr val="tx1"/>
                </a:solidFill>
              </a:rPr>
              <a:t>.</a:t>
            </a:r>
          </a:p>
          <a:p>
            <a:pPr marL="0" lvl="2" indent="0" algn="just">
              <a:spcBef>
                <a:spcPts val="600"/>
              </a:spcBef>
              <a:spcAft>
                <a:spcPts val="600"/>
              </a:spcAft>
              <a:buNone/>
            </a:pPr>
            <a:endParaRPr lang="cs-CZ" sz="2000" dirty="0">
              <a:solidFill>
                <a:schemeClr val="tx1"/>
              </a:solidFill>
            </a:endParaRPr>
          </a:p>
          <a:p>
            <a:pPr marL="0" indent="0">
              <a:buNone/>
            </a:pPr>
            <a:r>
              <a:rPr lang="cs-CZ" sz="1600" i="1" dirty="0">
                <a:solidFill>
                  <a:schemeClr val="tx1"/>
                </a:solidFill>
              </a:rPr>
              <a:t>Přidělení prostředků pro ČR bude ve dvou fázích – alokace pro rok 2021 (cca 838 mil €) a příští rok alokaci pro roky 2022 a 2023 → proto bude muset být příští rok další změna PD IROP, kterou získáme i druhou část alokace </a:t>
            </a:r>
            <a:r>
              <a:rPr lang="cs-CZ" sz="1600" i="1" dirty="0" err="1">
                <a:solidFill>
                  <a:schemeClr val="tx1"/>
                </a:solidFill>
              </a:rPr>
              <a:t>ReactEU</a:t>
            </a:r>
            <a:r>
              <a:rPr lang="cs-CZ" sz="1600" i="1" dirty="0">
                <a:solidFill>
                  <a:schemeClr val="tx1"/>
                </a:solidFill>
              </a:rPr>
              <a:t>. </a:t>
            </a:r>
          </a:p>
          <a:p>
            <a:pPr marL="0" lvl="0" indent="0">
              <a:buNone/>
            </a:pPr>
            <a:endParaRPr lang="cs-CZ" dirty="0"/>
          </a:p>
        </p:txBody>
      </p:sp>
    </p:spTree>
    <p:extLst>
      <p:ext uri="{BB962C8B-B14F-4D97-AF65-F5344CB8AC3E}">
        <p14:creationId xmlns:p14="http://schemas.microsoft.com/office/powerpoint/2010/main" val="2942648037"/>
      </p:ext>
    </p:extLst>
  </p:cSld>
  <p:clrMapOvr>
    <a:masterClrMapping/>
  </p:clrMapOvr>
  <p:transition spd="slow">
    <p:push/>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A29780-7AA5-BF4E-B7C5-D75AB6C36F6A}"/>
              </a:ext>
            </a:extLst>
          </p:cNvPr>
          <p:cNvSpPr>
            <a:spLocks noGrp="1"/>
          </p:cNvSpPr>
          <p:nvPr>
            <p:ph type="title"/>
          </p:nvPr>
        </p:nvSpPr>
        <p:spPr>
          <a:xfrm>
            <a:off x="628650" y="0"/>
            <a:ext cx="7863494" cy="1460498"/>
          </a:xfrm>
        </p:spPr>
        <p:txBody>
          <a:bodyPr>
            <a:normAutofit/>
          </a:bodyPr>
          <a:lstStyle/>
          <a:p>
            <a:pPr algn="ctr"/>
            <a:r>
              <a:rPr lang="cs-CZ" sz="2400" dirty="0" smtClean="0"/>
              <a:t>Vypořádání vybraných připomínek (neakceptováno nebo vysvětleno)</a:t>
            </a:r>
            <a:endParaRPr lang="cs-CZ" sz="2400" dirty="0"/>
          </a:p>
        </p:txBody>
      </p:sp>
      <p:sp>
        <p:nvSpPr>
          <p:cNvPr id="3" name="Zástupný symbol pro obsah 2">
            <a:extLst>
              <a:ext uri="{FF2B5EF4-FFF2-40B4-BE49-F238E27FC236}">
                <a16:creationId xmlns:a16="http://schemas.microsoft.com/office/drawing/2014/main" id="{97778024-FDCE-E846-A037-107DCED977FF}"/>
              </a:ext>
            </a:extLst>
          </p:cNvPr>
          <p:cNvSpPr>
            <a:spLocks noGrp="1"/>
          </p:cNvSpPr>
          <p:nvPr>
            <p:ph idx="1"/>
          </p:nvPr>
        </p:nvSpPr>
        <p:spPr>
          <a:xfrm>
            <a:off x="628650" y="1113548"/>
            <a:ext cx="7545532" cy="4658078"/>
          </a:xfrm>
        </p:spPr>
        <p:txBody>
          <a:bodyPr>
            <a:normAutofit/>
          </a:bodyPr>
          <a:lstStyle/>
          <a:p>
            <a:pPr marL="0" lvl="2" indent="0">
              <a:spcBef>
                <a:spcPts val="600"/>
              </a:spcBef>
              <a:spcAft>
                <a:spcPts val="600"/>
              </a:spcAft>
              <a:buNone/>
            </a:pPr>
            <a:r>
              <a:rPr lang="cs-CZ" sz="1800" b="1" dirty="0" smtClean="0">
                <a:solidFill>
                  <a:schemeClr val="tx1"/>
                </a:solidFill>
              </a:rPr>
              <a:t>SMOČR</a:t>
            </a:r>
            <a:endParaRPr lang="cs-CZ" sz="1800" b="1" dirty="0">
              <a:solidFill>
                <a:schemeClr val="tx1"/>
              </a:solidFill>
            </a:endParaRPr>
          </a:p>
          <a:p>
            <a:pPr marL="0" indent="0" algn="just">
              <a:buNone/>
            </a:pPr>
            <a:r>
              <a:rPr lang="cs-CZ" sz="1200" dirty="0">
                <a:solidFill>
                  <a:schemeClr val="tx1"/>
                </a:solidFill>
              </a:rPr>
              <a:t>Zásadně nesouhlasíme s využitím finančních prostředků REACT-EU v rámci ČR na </a:t>
            </a:r>
            <a:r>
              <a:rPr lang="cs-CZ" sz="1200" u="sng" dirty="0">
                <a:solidFill>
                  <a:schemeClr val="tx1"/>
                </a:solidFill>
              </a:rPr>
              <a:t>oblast „kabin pro sportovce“,</a:t>
            </a:r>
            <a:r>
              <a:rPr lang="cs-CZ" sz="1200" dirty="0">
                <a:solidFill>
                  <a:schemeClr val="tx1"/>
                </a:solidFill>
              </a:rPr>
              <a:t> a to především s ohledem na návrh nařízení REACT-EU, které má být výlučně na operace podporující zotavení z krize v souvislosti s pandemií COVID-19 nebo přípravu ekologického, digitálního a odolného oživení hospodářství pomocí investic do operací přispívajících k přechodu na digitální a zelenou ekonomiku.</a:t>
            </a:r>
          </a:p>
          <a:p>
            <a:pPr marL="0" indent="0" algn="just">
              <a:buNone/>
            </a:pPr>
            <a:r>
              <a:rPr lang="cs-CZ" sz="1200" dirty="0">
                <a:solidFill>
                  <a:schemeClr val="tx1"/>
                </a:solidFill>
              </a:rPr>
              <a:t>Návrh na alokaci finančních prostředků z REACT-EU pro kabiny pro sportovce schválený Vládou ČR dne 14. 10. 2020 nemá přímou souvislost s probíhající pandemií COVID-19 a v situaci, kdy hrozí kolaps zdravotnického systému kvůli očekávanému vysokému počtu </a:t>
            </a:r>
            <a:r>
              <a:rPr lang="cs-CZ" sz="1200" dirty="0" smtClean="0">
                <a:solidFill>
                  <a:schemeClr val="tx1"/>
                </a:solidFill>
              </a:rPr>
              <a:t>hospitalizovaných</a:t>
            </a:r>
            <a:r>
              <a:rPr lang="cs-CZ" sz="1200" dirty="0">
                <a:solidFill>
                  <a:schemeClr val="tx1"/>
                </a:solidFill>
              </a:rPr>
              <a:t>, nemá ani své odůvodnění. Navíc tento návrh nebyl řádně vznesen v rámci meziresortního připomínkového řízení a nebyl ani projednán s územními </a:t>
            </a:r>
            <a:r>
              <a:rPr lang="cs-CZ" sz="1200" dirty="0" smtClean="0">
                <a:solidFill>
                  <a:schemeClr val="tx1"/>
                </a:solidFill>
              </a:rPr>
              <a:t>partnery</a:t>
            </a:r>
            <a:endParaRPr lang="cs-CZ" sz="1200" u="sng" dirty="0">
              <a:solidFill>
                <a:schemeClr val="tx1"/>
              </a:solidFill>
            </a:endParaRPr>
          </a:p>
          <a:p>
            <a:pPr marL="0" lvl="2" indent="0">
              <a:spcBef>
                <a:spcPts val="600"/>
              </a:spcBef>
              <a:spcAft>
                <a:spcPts val="600"/>
              </a:spcAft>
              <a:buNone/>
            </a:pPr>
            <a:r>
              <a:rPr lang="cs-CZ" sz="1800" u="sng" dirty="0" smtClean="0">
                <a:solidFill>
                  <a:schemeClr val="tx1"/>
                </a:solidFill>
              </a:rPr>
              <a:t>Vypořádání:</a:t>
            </a:r>
          </a:p>
          <a:p>
            <a:pPr marL="0" lvl="2" indent="0" algn="just">
              <a:spcBef>
                <a:spcPts val="600"/>
              </a:spcBef>
              <a:spcAft>
                <a:spcPts val="600"/>
              </a:spcAft>
              <a:buNone/>
            </a:pPr>
            <a:r>
              <a:rPr lang="cs-CZ" sz="1200" dirty="0">
                <a:solidFill>
                  <a:schemeClr val="tx1"/>
                </a:solidFill>
              </a:rPr>
              <a:t>Vysvětleno. Kabiny nebyly součástí materiálů, bude projednáno při jednání Monitorovacího výboru dne </a:t>
            </a:r>
            <a:r>
              <a:rPr lang="cs-CZ" sz="1200" dirty="0" smtClean="0">
                <a:solidFill>
                  <a:schemeClr val="tx1"/>
                </a:solidFill>
              </a:rPr>
              <a:t/>
            </a:r>
            <a:br>
              <a:rPr lang="cs-CZ" sz="1200" dirty="0" smtClean="0">
                <a:solidFill>
                  <a:schemeClr val="tx1"/>
                </a:solidFill>
              </a:rPr>
            </a:br>
            <a:r>
              <a:rPr lang="cs-CZ" sz="1200" dirty="0" smtClean="0">
                <a:solidFill>
                  <a:schemeClr val="tx1"/>
                </a:solidFill>
              </a:rPr>
              <a:t>23</a:t>
            </a:r>
            <a:r>
              <a:rPr lang="cs-CZ" sz="1200" dirty="0">
                <a:solidFill>
                  <a:schemeClr val="tx1"/>
                </a:solidFill>
              </a:rPr>
              <a:t>. 10. 2020. </a:t>
            </a:r>
          </a:p>
          <a:p>
            <a:pPr marL="0" lvl="2" indent="0" algn="just">
              <a:spcBef>
                <a:spcPts val="600"/>
              </a:spcBef>
              <a:spcAft>
                <a:spcPts val="600"/>
              </a:spcAft>
              <a:buNone/>
            </a:pPr>
            <a:r>
              <a:rPr lang="cs-CZ" sz="1200" dirty="0">
                <a:solidFill>
                  <a:schemeClr val="tx1"/>
                </a:solidFill>
              </a:rPr>
              <a:t>Vláda svým usnesením č. 1042 ze dne 14. 10. 2020 schválila jednotlivé aktivity pro </a:t>
            </a:r>
            <a:r>
              <a:rPr lang="cs-CZ" sz="1200" dirty="0" err="1">
                <a:solidFill>
                  <a:schemeClr val="tx1"/>
                </a:solidFill>
              </a:rPr>
              <a:t>React</a:t>
            </a:r>
            <a:r>
              <a:rPr lang="cs-CZ" sz="1200" dirty="0">
                <a:solidFill>
                  <a:schemeClr val="tx1"/>
                </a:solidFill>
              </a:rPr>
              <a:t>-EU v IROP. </a:t>
            </a:r>
            <a:r>
              <a:rPr lang="cs-CZ" sz="1200" dirty="0" smtClean="0">
                <a:solidFill>
                  <a:schemeClr val="tx1"/>
                </a:solidFill>
              </a:rPr>
              <a:t>Změny </a:t>
            </a:r>
            <a:r>
              <a:rPr lang="cs-CZ" sz="1200" dirty="0">
                <a:solidFill>
                  <a:schemeClr val="tx1"/>
                </a:solidFill>
              </a:rPr>
              <a:t>s vlivem na PD IROP spočívají ve vyřazení témat </a:t>
            </a:r>
            <a:r>
              <a:rPr lang="cs-CZ" sz="1200" dirty="0" err="1">
                <a:solidFill>
                  <a:schemeClr val="tx1"/>
                </a:solidFill>
              </a:rPr>
              <a:t>cyklodopravy</a:t>
            </a:r>
            <a:r>
              <a:rPr lang="cs-CZ" sz="1200" dirty="0">
                <a:solidFill>
                  <a:schemeClr val="tx1"/>
                </a:solidFill>
              </a:rPr>
              <a:t> a nahrazení tématy infrastruktury pro sportovce a zařazením tématu sociální infrastruktury v energetickém pasivním standardu. S ohledem na nedostatek času pro adaptaci schválené změny v zaměření </a:t>
            </a:r>
            <a:r>
              <a:rPr lang="cs-CZ" sz="1200" dirty="0" err="1">
                <a:solidFill>
                  <a:schemeClr val="tx1"/>
                </a:solidFill>
              </a:rPr>
              <a:t>React</a:t>
            </a:r>
            <a:r>
              <a:rPr lang="cs-CZ" sz="1200" dirty="0">
                <a:solidFill>
                  <a:schemeClr val="tx1"/>
                </a:solidFill>
              </a:rPr>
              <a:t>-EU do návrhu změny PD IROP, počítáme s jejich zapracováním do návrhu PD IROP po diskusi na Monitorovacím výboru 23. 10. 2020 a výslednou podobu zašleme k vyjádření členům Monitorovacího výboru v navazujícím per </a:t>
            </a:r>
            <a:r>
              <a:rPr lang="cs-CZ" sz="1200" dirty="0" err="1">
                <a:solidFill>
                  <a:schemeClr val="tx1"/>
                </a:solidFill>
              </a:rPr>
              <a:t>rollam</a:t>
            </a:r>
            <a:r>
              <a:rPr lang="cs-CZ" sz="1200" dirty="0">
                <a:solidFill>
                  <a:schemeClr val="tx1"/>
                </a:solidFill>
              </a:rPr>
              <a:t> hlasování.</a:t>
            </a:r>
          </a:p>
          <a:p>
            <a:pPr lvl="0"/>
            <a:endParaRPr lang="cs-CZ" dirty="0"/>
          </a:p>
        </p:txBody>
      </p:sp>
    </p:spTree>
    <p:extLst>
      <p:ext uri="{BB962C8B-B14F-4D97-AF65-F5344CB8AC3E}">
        <p14:creationId xmlns:p14="http://schemas.microsoft.com/office/powerpoint/2010/main" val="1926029447"/>
      </p:ext>
    </p:extLst>
  </p:cSld>
  <p:clrMapOvr>
    <a:masterClrMapping/>
  </p:clrMapOvr>
  <p:transition spd="slow">
    <p:push/>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A29780-7AA5-BF4E-B7C5-D75AB6C36F6A}"/>
              </a:ext>
            </a:extLst>
          </p:cNvPr>
          <p:cNvSpPr>
            <a:spLocks noGrp="1"/>
          </p:cNvSpPr>
          <p:nvPr>
            <p:ph type="title"/>
          </p:nvPr>
        </p:nvSpPr>
        <p:spPr>
          <a:xfrm>
            <a:off x="628650" y="0"/>
            <a:ext cx="7863494" cy="1460498"/>
          </a:xfrm>
        </p:spPr>
        <p:txBody>
          <a:bodyPr>
            <a:normAutofit/>
          </a:bodyPr>
          <a:lstStyle/>
          <a:p>
            <a:pPr algn="ctr"/>
            <a:r>
              <a:rPr lang="cs-CZ" sz="2400" dirty="0" smtClean="0"/>
              <a:t>Vypořádání vybraných připomínek (neakceptováno nebo vysvětleno)</a:t>
            </a:r>
            <a:endParaRPr lang="cs-CZ" sz="2400" dirty="0"/>
          </a:p>
        </p:txBody>
      </p:sp>
      <p:sp>
        <p:nvSpPr>
          <p:cNvPr id="3" name="Zástupný symbol pro obsah 2">
            <a:extLst>
              <a:ext uri="{FF2B5EF4-FFF2-40B4-BE49-F238E27FC236}">
                <a16:creationId xmlns:a16="http://schemas.microsoft.com/office/drawing/2014/main" id="{97778024-FDCE-E846-A037-107DCED977FF}"/>
              </a:ext>
            </a:extLst>
          </p:cNvPr>
          <p:cNvSpPr>
            <a:spLocks noGrp="1"/>
          </p:cNvSpPr>
          <p:nvPr>
            <p:ph idx="1"/>
          </p:nvPr>
        </p:nvSpPr>
        <p:spPr>
          <a:xfrm>
            <a:off x="628650" y="1113548"/>
            <a:ext cx="7545532" cy="4658078"/>
          </a:xfrm>
        </p:spPr>
        <p:txBody>
          <a:bodyPr>
            <a:normAutofit/>
          </a:bodyPr>
          <a:lstStyle/>
          <a:p>
            <a:pPr marL="0" lvl="2" indent="0">
              <a:spcBef>
                <a:spcPts val="600"/>
              </a:spcBef>
              <a:spcAft>
                <a:spcPts val="600"/>
              </a:spcAft>
              <a:buNone/>
            </a:pPr>
            <a:r>
              <a:rPr lang="cs-CZ" sz="1800" b="1" dirty="0" smtClean="0">
                <a:solidFill>
                  <a:schemeClr val="tx1"/>
                </a:solidFill>
              </a:rPr>
              <a:t>SMOČR</a:t>
            </a:r>
          </a:p>
          <a:p>
            <a:pPr marL="0" lvl="2" indent="0">
              <a:spcBef>
                <a:spcPts val="600"/>
              </a:spcBef>
              <a:spcAft>
                <a:spcPts val="600"/>
              </a:spcAft>
              <a:buNone/>
            </a:pPr>
            <a:r>
              <a:rPr lang="cs-CZ" dirty="0">
                <a:solidFill>
                  <a:schemeClr val="tx1"/>
                </a:solidFill>
              </a:rPr>
              <a:t>Mezi podporované oblasti Prioritní osy 6 REACT-EU dle rozhodnutí Vlády ČR ze dne 14.10. </a:t>
            </a:r>
            <a:r>
              <a:rPr lang="cs-CZ" u="sng" dirty="0">
                <a:solidFill>
                  <a:schemeClr val="tx1"/>
                </a:solidFill>
              </a:rPr>
              <a:t>doplnit také infrastrukturu sociálních služeb. </a:t>
            </a:r>
          </a:p>
          <a:p>
            <a:pPr marL="0" indent="0" algn="just">
              <a:buNone/>
            </a:pPr>
            <a:r>
              <a:rPr lang="cs-CZ" dirty="0">
                <a:solidFill>
                  <a:schemeClr val="tx1"/>
                </a:solidFill>
              </a:rPr>
              <a:t>Žádáme, aby podpora nebyla omezena pouze na pasívní domy pro seniory, jak schválila vláda na svém jednání 14.10.2020. Podmínka, aby tyto investice směřovaly pouze na pasívní domy, je zbytečně omezující v situaci, kdy Evropská komise již dle </a:t>
            </a:r>
            <a:r>
              <a:rPr lang="cs-CZ" dirty="0" smtClean="0">
                <a:solidFill>
                  <a:schemeClr val="tx1"/>
                </a:solidFill>
              </a:rPr>
              <a:t>dostupných </a:t>
            </a:r>
            <a:r>
              <a:rPr lang="cs-CZ" dirty="0">
                <a:solidFill>
                  <a:schemeClr val="tx1"/>
                </a:solidFill>
              </a:rPr>
              <a:t>informací zrušila podmínku 25% nákladů určených na klimatické cíle a tato podmínka je pouze dobrovolná.  Návrh alokace REACT-EU tak již nemusí toto pravidlo respektovat.</a:t>
            </a:r>
          </a:p>
          <a:p>
            <a:pPr marL="0" lvl="2" indent="0">
              <a:spcBef>
                <a:spcPts val="600"/>
              </a:spcBef>
              <a:spcAft>
                <a:spcPts val="600"/>
              </a:spcAft>
              <a:buNone/>
            </a:pPr>
            <a:r>
              <a:rPr lang="cs-CZ" sz="1800" u="sng" dirty="0" smtClean="0">
                <a:solidFill>
                  <a:schemeClr val="tx1"/>
                </a:solidFill>
              </a:rPr>
              <a:t>Vypořádání:</a:t>
            </a:r>
          </a:p>
          <a:p>
            <a:pPr marL="0" lvl="2" indent="0" algn="just">
              <a:spcBef>
                <a:spcPts val="600"/>
              </a:spcBef>
              <a:spcAft>
                <a:spcPts val="600"/>
              </a:spcAft>
              <a:buNone/>
            </a:pPr>
            <a:r>
              <a:rPr lang="cs-CZ" dirty="0">
                <a:solidFill>
                  <a:schemeClr val="tx1"/>
                </a:solidFill>
              </a:rPr>
              <a:t>Vysvětleno. Změny vyvolané rozhodnutím vlády ČR budeme prezentovat a vysvětlovat při jednání Monitorovacího výboru IROP dne 23. 10. 2020, společně s představením dalších hlavních zásadních připomínek. Upravené verze dokumentů budou následně zaslány členům Monitorovacího výboru IROP prostřednictvím per-</a:t>
            </a:r>
            <a:r>
              <a:rPr lang="cs-CZ" dirty="0" err="1">
                <a:solidFill>
                  <a:schemeClr val="tx1"/>
                </a:solidFill>
              </a:rPr>
              <a:t>rollam</a:t>
            </a:r>
            <a:r>
              <a:rPr lang="cs-CZ" dirty="0">
                <a:solidFill>
                  <a:schemeClr val="tx1"/>
                </a:solidFill>
              </a:rPr>
              <a:t> procedur</a:t>
            </a:r>
            <a:r>
              <a:rPr lang="cs-CZ" dirty="0"/>
              <a:t>.</a:t>
            </a:r>
          </a:p>
        </p:txBody>
      </p:sp>
    </p:spTree>
    <p:extLst>
      <p:ext uri="{BB962C8B-B14F-4D97-AF65-F5344CB8AC3E}">
        <p14:creationId xmlns:p14="http://schemas.microsoft.com/office/powerpoint/2010/main" val="3497264198"/>
      </p:ext>
    </p:extLst>
  </p:cSld>
  <p:clrMapOvr>
    <a:masterClrMapping/>
  </p:clrMapOvr>
  <p:transition spd="slow">
    <p:push/>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A29780-7AA5-BF4E-B7C5-D75AB6C36F6A}"/>
              </a:ext>
            </a:extLst>
          </p:cNvPr>
          <p:cNvSpPr>
            <a:spLocks noGrp="1"/>
          </p:cNvSpPr>
          <p:nvPr>
            <p:ph type="title"/>
          </p:nvPr>
        </p:nvSpPr>
        <p:spPr>
          <a:xfrm>
            <a:off x="628650" y="0"/>
            <a:ext cx="7863494" cy="1460498"/>
          </a:xfrm>
        </p:spPr>
        <p:txBody>
          <a:bodyPr>
            <a:normAutofit/>
          </a:bodyPr>
          <a:lstStyle/>
          <a:p>
            <a:pPr algn="ctr"/>
            <a:r>
              <a:rPr lang="cs-CZ" sz="2400" dirty="0" smtClean="0"/>
              <a:t>Vypořádání vybraných připomínek (neakceptováno nebo vysvětleno)</a:t>
            </a:r>
            <a:endParaRPr lang="cs-CZ" sz="2400" dirty="0"/>
          </a:p>
        </p:txBody>
      </p:sp>
      <p:sp>
        <p:nvSpPr>
          <p:cNvPr id="3" name="Zástupný symbol pro obsah 2">
            <a:extLst>
              <a:ext uri="{FF2B5EF4-FFF2-40B4-BE49-F238E27FC236}">
                <a16:creationId xmlns:a16="http://schemas.microsoft.com/office/drawing/2014/main" id="{97778024-FDCE-E846-A037-107DCED977FF}"/>
              </a:ext>
            </a:extLst>
          </p:cNvPr>
          <p:cNvSpPr>
            <a:spLocks noGrp="1"/>
          </p:cNvSpPr>
          <p:nvPr>
            <p:ph idx="1"/>
          </p:nvPr>
        </p:nvSpPr>
        <p:spPr>
          <a:xfrm>
            <a:off x="628650" y="1113548"/>
            <a:ext cx="7545532" cy="4658078"/>
          </a:xfrm>
        </p:spPr>
        <p:txBody>
          <a:bodyPr>
            <a:normAutofit/>
          </a:bodyPr>
          <a:lstStyle/>
          <a:p>
            <a:pPr marL="0" lvl="2" indent="0">
              <a:spcBef>
                <a:spcPts val="600"/>
              </a:spcBef>
              <a:spcAft>
                <a:spcPts val="600"/>
              </a:spcAft>
              <a:buNone/>
            </a:pPr>
            <a:r>
              <a:rPr lang="cs-CZ" sz="1800" b="1" dirty="0" smtClean="0">
                <a:solidFill>
                  <a:schemeClr val="tx1"/>
                </a:solidFill>
              </a:rPr>
              <a:t>SMOČR</a:t>
            </a:r>
          </a:p>
          <a:p>
            <a:pPr marL="0" indent="0">
              <a:buNone/>
            </a:pPr>
            <a:r>
              <a:rPr lang="cs-CZ" sz="1600" dirty="0">
                <a:solidFill>
                  <a:schemeClr val="tx1"/>
                </a:solidFill>
              </a:rPr>
              <a:t>Mezi typy příjemců v rámci IZS trváme na zařazení obcí, které zřizují jednotky požární ochrany (§ 29 zákona č. 133/1985 Sb., o požární ochraně) </a:t>
            </a:r>
            <a:r>
              <a:rPr lang="cs-CZ" sz="1600" u="sng" dirty="0">
                <a:solidFill>
                  <a:schemeClr val="tx1"/>
                </a:solidFill>
              </a:rPr>
              <a:t>– jednotky sboru dobrovolných hasičů kategorie II a III</a:t>
            </a:r>
            <a:r>
              <a:rPr lang="cs-CZ" sz="1600" dirty="0">
                <a:solidFill>
                  <a:schemeClr val="tx1"/>
                </a:solidFill>
              </a:rPr>
              <a:t> (podle přílohy zákona o požární ochraně).</a:t>
            </a:r>
            <a:endParaRPr lang="cs-CZ" sz="2800" dirty="0">
              <a:solidFill>
                <a:schemeClr val="tx1"/>
              </a:solidFill>
            </a:endParaRPr>
          </a:p>
          <a:p>
            <a:pPr marL="0" lvl="2" indent="0">
              <a:spcBef>
                <a:spcPts val="600"/>
              </a:spcBef>
              <a:spcAft>
                <a:spcPts val="600"/>
              </a:spcAft>
              <a:buNone/>
            </a:pPr>
            <a:r>
              <a:rPr lang="cs-CZ" sz="1800" u="sng" dirty="0" smtClean="0">
                <a:solidFill>
                  <a:schemeClr val="tx1"/>
                </a:solidFill>
              </a:rPr>
              <a:t>Vypořádání:</a:t>
            </a:r>
          </a:p>
          <a:p>
            <a:pPr marL="0" lvl="2" indent="0" algn="just">
              <a:spcBef>
                <a:spcPts val="600"/>
              </a:spcBef>
              <a:spcAft>
                <a:spcPts val="600"/>
              </a:spcAft>
              <a:buNone/>
            </a:pPr>
            <a:r>
              <a:rPr lang="cs-CZ" dirty="0">
                <a:solidFill>
                  <a:schemeClr val="tx1"/>
                </a:solidFill>
              </a:rPr>
              <a:t>Neakceptováno. Dle vyjádření GŘ HZS není podpora speciálního vybavení dobrovolných hasičů pro COVID prioritou.</a:t>
            </a:r>
          </a:p>
        </p:txBody>
      </p:sp>
    </p:spTree>
    <p:extLst>
      <p:ext uri="{BB962C8B-B14F-4D97-AF65-F5344CB8AC3E}">
        <p14:creationId xmlns:p14="http://schemas.microsoft.com/office/powerpoint/2010/main" val="2523319631"/>
      </p:ext>
    </p:extLst>
  </p:cSld>
  <p:clrMapOvr>
    <a:masterClrMapping/>
  </p:clrMapOvr>
  <p:transition spd="slow">
    <p:push/>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A29780-7AA5-BF4E-B7C5-D75AB6C36F6A}"/>
              </a:ext>
            </a:extLst>
          </p:cNvPr>
          <p:cNvSpPr>
            <a:spLocks noGrp="1"/>
          </p:cNvSpPr>
          <p:nvPr>
            <p:ph type="title"/>
          </p:nvPr>
        </p:nvSpPr>
        <p:spPr>
          <a:xfrm>
            <a:off x="628650" y="0"/>
            <a:ext cx="7863494" cy="1460498"/>
          </a:xfrm>
        </p:spPr>
        <p:txBody>
          <a:bodyPr>
            <a:normAutofit/>
          </a:bodyPr>
          <a:lstStyle/>
          <a:p>
            <a:pPr algn="ctr"/>
            <a:r>
              <a:rPr lang="cs-CZ" sz="2400" dirty="0" smtClean="0"/>
              <a:t>Vypořádání vybraných připomínek (neakceptováno nebo vysvětleno)</a:t>
            </a:r>
            <a:endParaRPr lang="cs-CZ" sz="2400" dirty="0"/>
          </a:p>
        </p:txBody>
      </p:sp>
      <p:sp>
        <p:nvSpPr>
          <p:cNvPr id="3" name="Zástupný symbol pro obsah 2">
            <a:extLst>
              <a:ext uri="{FF2B5EF4-FFF2-40B4-BE49-F238E27FC236}">
                <a16:creationId xmlns:a16="http://schemas.microsoft.com/office/drawing/2014/main" id="{97778024-FDCE-E846-A037-107DCED977FF}"/>
              </a:ext>
            </a:extLst>
          </p:cNvPr>
          <p:cNvSpPr>
            <a:spLocks noGrp="1"/>
          </p:cNvSpPr>
          <p:nvPr>
            <p:ph idx="1"/>
          </p:nvPr>
        </p:nvSpPr>
        <p:spPr>
          <a:xfrm>
            <a:off x="628650" y="1113548"/>
            <a:ext cx="7545532" cy="4658078"/>
          </a:xfrm>
        </p:spPr>
        <p:txBody>
          <a:bodyPr>
            <a:normAutofit/>
          </a:bodyPr>
          <a:lstStyle/>
          <a:p>
            <a:pPr marL="0" lvl="2" indent="0">
              <a:spcBef>
                <a:spcPts val="600"/>
              </a:spcBef>
              <a:spcAft>
                <a:spcPts val="600"/>
              </a:spcAft>
              <a:buNone/>
            </a:pPr>
            <a:r>
              <a:rPr lang="cs-CZ" sz="1800" b="1" dirty="0" smtClean="0">
                <a:solidFill>
                  <a:schemeClr val="tx1"/>
                </a:solidFill>
              </a:rPr>
              <a:t>SMOČR</a:t>
            </a:r>
          </a:p>
          <a:p>
            <a:pPr marL="0" indent="0">
              <a:buNone/>
            </a:pPr>
            <a:r>
              <a:rPr lang="cs-CZ" dirty="0">
                <a:solidFill>
                  <a:schemeClr val="tx1"/>
                </a:solidFill>
              </a:rPr>
              <a:t>Kritéria k SC 6.1 REACT-EU – Aktivita </a:t>
            </a:r>
            <a:r>
              <a:rPr lang="cs-CZ" dirty="0" err="1">
                <a:solidFill>
                  <a:schemeClr val="tx1"/>
                </a:solidFill>
              </a:rPr>
              <a:t>Cyklodoprava</a:t>
            </a:r>
            <a:r>
              <a:rPr lang="cs-CZ" dirty="0">
                <a:solidFill>
                  <a:schemeClr val="tx1"/>
                </a:solidFill>
              </a:rPr>
              <a:t>, s.3</a:t>
            </a:r>
          </a:p>
          <a:p>
            <a:pPr marL="0" indent="0">
              <a:buNone/>
            </a:pPr>
            <a:r>
              <a:rPr lang="cs-CZ" dirty="0">
                <a:solidFill>
                  <a:schemeClr val="tx1"/>
                </a:solidFill>
              </a:rPr>
              <a:t>Připomínka ke </a:t>
            </a:r>
            <a:r>
              <a:rPr lang="cs-CZ" u="sng" dirty="0">
                <a:solidFill>
                  <a:schemeClr val="tx1"/>
                </a:solidFill>
              </a:rPr>
              <a:t>kritériu „Minimálně 85 % způsobilých výdajů projektu je zaměřeno na hlavní aktivity projektu“. </a:t>
            </a:r>
          </a:p>
          <a:p>
            <a:pPr marL="0" indent="0">
              <a:buNone/>
            </a:pPr>
            <a:r>
              <a:rPr lang="cs-CZ" dirty="0">
                <a:solidFill>
                  <a:schemeClr val="tx1"/>
                </a:solidFill>
              </a:rPr>
              <a:t>Žádáme o buď:</a:t>
            </a:r>
          </a:p>
          <a:p>
            <a:pPr lvl="0"/>
            <a:r>
              <a:rPr lang="cs-CZ" dirty="0">
                <a:solidFill>
                  <a:schemeClr val="tx1"/>
                </a:solidFill>
              </a:rPr>
              <a:t>její úplné vypuštění;</a:t>
            </a:r>
          </a:p>
          <a:p>
            <a:pPr lvl="0"/>
            <a:r>
              <a:rPr lang="cs-CZ" dirty="0">
                <a:solidFill>
                  <a:schemeClr val="tx1"/>
                </a:solidFill>
              </a:rPr>
              <a:t>nebo zmírnění např. na 75 %;</a:t>
            </a:r>
          </a:p>
          <a:p>
            <a:r>
              <a:rPr lang="cs-CZ" dirty="0">
                <a:solidFill>
                  <a:schemeClr val="tx1"/>
                </a:solidFill>
              </a:rPr>
              <a:t>nebo neuvádět v kritériu konkrétní procentuální vyčíslení (85%), ale odkázat na “procentuální výši hlavních aktivit) uvedenou v textu výzvy a tím přesunout </a:t>
            </a:r>
            <a:endParaRPr lang="cs-CZ" dirty="0" smtClean="0">
              <a:solidFill>
                <a:schemeClr val="tx1"/>
              </a:solidFill>
            </a:endParaRPr>
          </a:p>
          <a:p>
            <a:pPr marL="0" indent="0">
              <a:buNone/>
            </a:pPr>
            <a:r>
              <a:rPr lang="cs-CZ" sz="1800" u="sng" dirty="0" smtClean="0">
                <a:solidFill>
                  <a:schemeClr val="tx1"/>
                </a:solidFill>
              </a:rPr>
              <a:t>Vypořádání:</a:t>
            </a:r>
          </a:p>
          <a:p>
            <a:pPr marL="0" lvl="2" indent="0" algn="just">
              <a:spcBef>
                <a:spcPts val="600"/>
              </a:spcBef>
              <a:spcAft>
                <a:spcPts val="600"/>
              </a:spcAft>
              <a:buNone/>
            </a:pPr>
            <a:r>
              <a:rPr lang="cs-CZ" dirty="0">
                <a:solidFill>
                  <a:schemeClr val="tx1"/>
                </a:solidFill>
              </a:rPr>
              <a:t>Neakceptováno. Jedná se o standardní kritérium IROP napříč všemi aktivitami, zajišťující účelné vynaložení evropských prostředků.</a:t>
            </a:r>
          </a:p>
        </p:txBody>
      </p:sp>
    </p:spTree>
    <p:extLst>
      <p:ext uri="{BB962C8B-B14F-4D97-AF65-F5344CB8AC3E}">
        <p14:creationId xmlns:p14="http://schemas.microsoft.com/office/powerpoint/2010/main" val="472912472"/>
      </p:ext>
    </p:extLst>
  </p:cSld>
  <p:clrMapOvr>
    <a:masterClrMapping/>
  </p:clrMapOvr>
  <p:transition spd="slow">
    <p:push/>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A29780-7AA5-BF4E-B7C5-D75AB6C36F6A}"/>
              </a:ext>
            </a:extLst>
          </p:cNvPr>
          <p:cNvSpPr>
            <a:spLocks noGrp="1"/>
          </p:cNvSpPr>
          <p:nvPr>
            <p:ph type="title"/>
          </p:nvPr>
        </p:nvSpPr>
        <p:spPr>
          <a:xfrm>
            <a:off x="628650" y="0"/>
            <a:ext cx="7863494" cy="1460498"/>
          </a:xfrm>
        </p:spPr>
        <p:txBody>
          <a:bodyPr>
            <a:normAutofit/>
          </a:bodyPr>
          <a:lstStyle/>
          <a:p>
            <a:pPr algn="ctr"/>
            <a:r>
              <a:rPr lang="cs-CZ" sz="2400" dirty="0" smtClean="0"/>
              <a:t>Vypořádání vybraných připomínek (neakceptováno nebo vysvětleno)</a:t>
            </a:r>
            <a:endParaRPr lang="cs-CZ" sz="2400" dirty="0"/>
          </a:p>
        </p:txBody>
      </p:sp>
      <p:sp>
        <p:nvSpPr>
          <p:cNvPr id="3" name="Zástupný symbol pro obsah 2">
            <a:extLst>
              <a:ext uri="{FF2B5EF4-FFF2-40B4-BE49-F238E27FC236}">
                <a16:creationId xmlns:a16="http://schemas.microsoft.com/office/drawing/2014/main" id="{97778024-FDCE-E846-A037-107DCED977FF}"/>
              </a:ext>
            </a:extLst>
          </p:cNvPr>
          <p:cNvSpPr>
            <a:spLocks noGrp="1"/>
          </p:cNvSpPr>
          <p:nvPr>
            <p:ph idx="1"/>
          </p:nvPr>
        </p:nvSpPr>
        <p:spPr>
          <a:xfrm>
            <a:off x="628650" y="1113548"/>
            <a:ext cx="7545532" cy="4658078"/>
          </a:xfrm>
        </p:spPr>
        <p:txBody>
          <a:bodyPr>
            <a:normAutofit/>
          </a:bodyPr>
          <a:lstStyle/>
          <a:p>
            <a:pPr marL="0" lvl="2" indent="0">
              <a:spcBef>
                <a:spcPts val="600"/>
              </a:spcBef>
              <a:spcAft>
                <a:spcPts val="600"/>
              </a:spcAft>
              <a:buNone/>
            </a:pPr>
            <a:r>
              <a:rPr lang="cs-CZ" sz="1800" b="1" dirty="0" smtClean="0">
                <a:solidFill>
                  <a:schemeClr val="tx1"/>
                </a:solidFill>
              </a:rPr>
              <a:t>SMOČR</a:t>
            </a:r>
          </a:p>
          <a:p>
            <a:pPr marL="0" indent="0" algn="just">
              <a:buNone/>
            </a:pPr>
            <a:r>
              <a:rPr lang="cs-CZ" dirty="0">
                <a:solidFill>
                  <a:schemeClr val="tx1"/>
                </a:solidFill>
              </a:rPr>
              <a:t>Jedno z kritérií v návrhu je soulad s Dopravní politikou ČR 2014 - 2020. Vzhledem k výše uvedenému navrhujeme, aby bylo doplněno kritérium </a:t>
            </a:r>
            <a:r>
              <a:rPr lang="cs-CZ" u="sng" dirty="0">
                <a:solidFill>
                  <a:schemeClr val="tx1"/>
                </a:solidFill>
              </a:rPr>
              <a:t>„Soulad s krajskými </a:t>
            </a:r>
            <a:r>
              <a:rPr lang="cs-CZ" u="sng" dirty="0" err="1">
                <a:solidFill>
                  <a:schemeClr val="tx1"/>
                </a:solidFill>
              </a:rPr>
              <a:t>cyklokoncepcemi</a:t>
            </a:r>
            <a:r>
              <a:rPr lang="cs-CZ" u="sng" dirty="0">
                <a:solidFill>
                  <a:schemeClr val="tx1"/>
                </a:solidFill>
              </a:rPr>
              <a:t>“. </a:t>
            </a:r>
            <a:endParaRPr lang="cs-CZ" u="sng" dirty="0" smtClean="0">
              <a:solidFill>
                <a:schemeClr val="tx1"/>
              </a:solidFill>
            </a:endParaRPr>
          </a:p>
          <a:p>
            <a:pPr marL="0" indent="0">
              <a:buNone/>
            </a:pPr>
            <a:r>
              <a:rPr lang="cs-CZ" sz="1800" u="sng" dirty="0" smtClean="0">
                <a:solidFill>
                  <a:schemeClr val="tx1"/>
                </a:solidFill>
              </a:rPr>
              <a:t>Vypořádání:</a:t>
            </a:r>
          </a:p>
          <a:p>
            <a:pPr marL="0" indent="0" algn="just">
              <a:buNone/>
            </a:pPr>
            <a:r>
              <a:rPr lang="cs-CZ" sz="1600" dirty="0">
                <a:solidFill>
                  <a:schemeClr val="tx1"/>
                </a:solidFill>
              </a:rPr>
              <a:t>Neakceptováno.</a:t>
            </a:r>
            <a:endParaRPr lang="cs-CZ" sz="1800" dirty="0">
              <a:solidFill>
                <a:schemeClr val="tx1"/>
              </a:solidFill>
            </a:endParaRPr>
          </a:p>
          <a:p>
            <a:pPr marL="0" indent="0" algn="just">
              <a:buNone/>
            </a:pPr>
            <a:r>
              <a:rPr lang="cs-CZ" sz="1600" dirty="0">
                <a:solidFill>
                  <a:schemeClr val="tx1"/>
                </a:solidFill>
              </a:rPr>
              <a:t>Kritérium souladu s krajskými </a:t>
            </a:r>
            <a:r>
              <a:rPr lang="cs-CZ" sz="1600" dirty="0" err="1">
                <a:solidFill>
                  <a:schemeClr val="tx1"/>
                </a:solidFill>
              </a:rPr>
              <a:t>cyklokoncepcemi</a:t>
            </a:r>
            <a:r>
              <a:rPr lang="cs-CZ" sz="1600" dirty="0">
                <a:solidFill>
                  <a:schemeClr val="tx1"/>
                </a:solidFill>
              </a:rPr>
              <a:t> je relevantní pro </a:t>
            </a:r>
            <a:r>
              <a:rPr lang="cs-CZ" sz="1600" dirty="0" err="1">
                <a:solidFill>
                  <a:schemeClr val="tx1"/>
                </a:solidFill>
              </a:rPr>
              <a:t>Cyklodopravu</a:t>
            </a:r>
            <a:r>
              <a:rPr lang="cs-CZ" sz="1600" dirty="0">
                <a:solidFill>
                  <a:schemeClr val="tx1"/>
                </a:solidFill>
              </a:rPr>
              <a:t> v IROP 2021-2027, kde je navržena tomu odpovídající dílčí aktivita. Pro </a:t>
            </a:r>
            <a:r>
              <a:rPr lang="cs-CZ" sz="1600" dirty="0" err="1">
                <a:solidFill>
                  <a:schemeClr val="tx1"/>
                </a:solidFill>
              </a:rPr>
              <a:t>Cyklodopravu</a:t>
            </a:r>
            <a:r>
              <a:rPr lang="cs-CZ" sz="1600" dirty="0">
                <a:solidFill>
                  <a:schemeClr val="tx1"/>
                </a:solidFill>
              </a:rPr>
              <a:t> v IROP 2014-2020 vzhledem k podporovaným aktivitám takové kritérium nemůže být relevantní. Kritérium by znamenalo kritické zúžení absorpční kapacity, především ve městech, a zároveň nerovný přístup k typově podobným projektům napříč jednotlivými kraji (krajské </a:t>
            </a:r>
            <a:r>
              <a:rPr lang="cs-CZ" sz="1600" dirty="0" err="1">
                <a:solidFill>
                  <a:schemeClr val="tx1"/>
                </a:solidFill>
              </a:rPr>
              <a:t>cyklokoncepce</a:t>
            </a:r>
            <a:r>
              <a:rPr lang="cs-CZ" sz="1600" dirty="0">
                <a:solidFill>
                  <a:schemeClr val="tx1"/>
                </a:solidFill>
              </a:rPr>
              <a:t> jsou různého stáří a podrobnosti).</a:t>
            </a:r>
            <a:endParaRPr lang="cs-CZ" sz="1800" dirty="0">
              <a:solidFill>
                <a:schemeClr val="tx1"/>
              </a:solidFill>
            </a:endParaRPr>
          </a:p>
        </p:txBody>
      </p:sp>
    </p:spTree>
    <p:extLst>
      <p:ext uri="{BB962C8B-B14F-4D97-AF65-F5344CB8AC3E}">
        <p14:creationId xmlns:p14="http://schemas.microsoft.com/office/powerpoint/2010/main" val="2124889195"/>
      </p:ext>
    </p:extLst>
  </p:cSld>
  <p:clrMapOvr>
    <a:masterClrMapping/>
  </p:clrMapOvr>
  <p:transition spd="slow">
    <p:push/>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A29780-7AA5-BF4E-B7C5-D75AB6C36F6A}"/>
              </a:ext>
            </a:extLst>
          </p:cNvPr>
          <p:cNvSpPr>
            <a:spLocks noGrp="1"/>
          </p:cNvSpPr>
          <p:nvPr>
            <p:ph type="title"/>
          </p:nvPr>
        </p:nvSpPr>
        <p:spPr>
          <a:xfrm>
            <a:off x="628650" y="0"/>
            <a:ext cx="7863494" cy="1460498"/>
          </a:xfrm>
        </p:spPr>
        <p:txBody>
          <a:bodyPr>
            <a:normAutofit/>
          </a:bodyPr>
          <a:lstStyle/>
          <a:p>
            <a:pPr algn="ctr"/>
            <a:r>
              <a:rPr lang="cs-CZ" sz="2400" dirty="0" smtClean="0"/>
              <a:t>Vypořádání vybraných připomínek (neakceptováno nebo vysvětleno)</a:t>
            </a:r>
            <a:endParaRPr lang="cs-CZ" sz="2400" dirty="0"/>
          </a:p>
        </p:txBody>
      </p:sp>
      <p:sp>
        <p:nvSpPr>
          <p:cNvPr id="3" name="Zástupný symbol pro obsah 2">
            <a:extLst>
              <a:ext uri="{FF2B5EF4-FFF2-40B4-BE49-F238E27FC236}">
                <a16:creationId xmlns:a16="http://schemas.microsoft.com/office/drawing/2014/main" id="{97778024-FDCE-E846-A037-107DCED977FF}"/>
              </a:ext>
            </a:extLst>
          </p:cNvPr>
          <p:cNvSpPr>
            <a:spLocks noGrp="1"/>
          </p:cNvSpPr>
          <p:nvPr>
            <p:ph idx="1"/>
          </p:nvPr>
        </p:nvSpPr>
        <p:spPr>
          <a:xfrm>
            <a:off x="628650" y="1113548"/>
            <a:ext cx="7545532" cy="4658078"/>
          </a:xfrm>
        </p:spPr>
        <p:txBody>
          <a:bodyPr>
            <a:normAutofit/>
          </a:bodyPr>
          <a:lstStyle/>
          <a:p>
            <a:pPr marL="0" lvl="2" indent="0">
              <a:spcBef>
                <a:spcPts val="600"/>
              </a:spcBef>
              <a:spcAft>
                <a:spcPts val="600"/>
              </a:spcAft>
              <a:buNone/>
            </a:pPr>
            <a:r>
              <a:rPr lang="cs-CZ" sz="1800" b="1" dirty="0" smtClean="0">
                <a:solidFill>
                  <a:schemeClr val="tx1"/>
                </a:solidFill>
              </a:rPr>
              <a:t>SMOČR</a:t>
            </a:r>
          </a:p>
          <a:p>
            <a:pPr marL="0" indent="0" algn="just">
              <a:buNone/>
            </a:pPr>
            <a:r>
              <a:rPr lang="cs-CZ" dirty="0">
                <a:solidFill>
                  <a:schemeClr val="tx1"/>
                </a:solidFill>
              </a:rPr>
              <a:t>Rovněž doporučujeme </a:t>
            </a:r>
            <a:r>
              <a:rPr lang="cs-CZ" dirty="0" smtClean="0">
                <a:solidFill>
                  <a:schemeClr val="tx1"/>
                </a:solidFill>
              </a:rPr>
              <a:t>u cyklostezek věcně </a:t>
            </a:r>
            <a:r>
              <a:rPr lang="cs-CZ" dirty="0">
                <a:solidFill>
                  <a:schemeClr val="tx1"/>
                </a:solidFill>
              </a:rPr>
              <a:t>hodnotit environmentální stránku ve smyslu nevhodných zásahů do krajiny, tak jako ve minulých letech, kdy docházelo doslova k „zalévání půdního fondu asfaltem“, což lze pochopit snad u cyklostezek pro denní dojížďku do zaměstnání, ale ne nutně vždy, apod</a:t>
            </a:r>
            <a:r>
              <a:rPr lang="cs-CZ" dirty="0" smtClean="0">
                <a:solidFill>
                  <a:schemeClr val="tx1"/>
                </a:solidFill>
              </a:rPr>
              <a:t>.</a:t>
            </a:r>
          </a:p>
          <a:p>
            <a:pPr marL="0" indent="0" algn="just">
              <a:buNone/>
            </a:pPr>
            <a:r>
              <a:rPr lang="cs-CZ" sz="1800" u="sng" dirty="0" smtClean="0">
                <a:solidFill>
                  <a:schemeClr val="tx1"/>
                </a:solidFill>
              </a:rPr>
              <a:t>Vypořádání:</a:t>
            </a:r>
          </a:p>
          <a:p>
            <a:pPr marL="0" indent="0" algn="just">
              <a:buNone/>
            </a:pPr>
            <a:r>
              <a:rPr lang="cs-CZ" sz="1600" dirty="0">
                <a:solidFill>
                  <a:schemeClr val="tx1"/>
                </a:solidFill>
              </a:rPr>
              <a:t>Neakceptováno.</a:t>
            </a:r>
            <a:endParaRPr lang="cs-CZ" sz="1800" dirty="0">
              <a:solidFill>
                <a:schemeClr val="tx1"/>
              </a:solidFill>
            </a:endParaRPr>
          </a:p>
          <a:p>
            <a:pPr marL="0" indent="0" algn="just">
              <a:buNone/>
            </a:pPr>
            <a:r>
              <a:rPr lang="cs-CZ" dirty="0">
                <a:solidFill>
                  <a:schemeClr val="tx1"/>
                </a:solidFill>
              </a:rPr>
              <a:t>Po zkušenostech s implementací IROP 2014 -2020 jsme se rozhodli již nepoužívat věcné hodnocení, ani pro REACT, ani pro IROP 2021 – 2027. Důvodem je především časová náročnost takového hodnocení (před doporučením projektů k financování je nutné ohodnotit všechny projekty na výzvě, což při často až desetinásobném převisu trvalo mnoho měsíců a ohrožovalo implementaci), zatímco u průběžného hodnocení je možné projekty doporučit ihned po vyhodnocení. Zároveň kritéria přijatelnosti a podmínky výzev jsou nastaveny tak, aby prošly jen kvalitní projekty. Rovněž se v IROP 2014 – 2020 ukázalo bodové hodnocení jako zbytečné, protože nakonec byly téměř vždy zafinancovány všechny projekty, které splnily min. bodovou hranici (což byla naprostá většina), bez ohledu na to, kolik bodů ve skutečnosti dostaly.</a:t>
            </a:r>
            <a:endParaRPr lang="cs-CZ" sz="1800" dirty="0">
              <a:solidFill>
                <a:schemeClr val="tx1"/>
              </a:solidFill>
            </a:endParaRPr>
          </a:p>
        </p:txBody>
      </p:sp>
    </p:spTree>
    <p:extLst>
      <p:ext uri="{BB962C8B-B14F-4D97-AF65-F5344CB8AC3E}">
        <p14:creationId xmlns:p14="http://schemas.microsoft.com/office/powerpoint/2010/main" val="3837759644"/>
      </p:ext>
    </p:extLst>
  </p:cSld>
  <p:clrMapOvr>
    <a:masterClrMapping/>
  </p:clrMapOvr>
  <p:transition spd="slow">
    <p:push/>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a:extLst>
              <a:ext uri="{FF2B5EF4-FFF2-40B4-BE49-F238E27FC236}">
                <a16:creationId xmlns:a16="http://schemas.microsoft.com/office/drawing/2014/main" id="{1F154147-A87E-7D48-B739-31E1DD342205}"/>
              </a:ext>
            </a:extLst>
          </p:cNvPr>
          <p:cNvSpPr>
            <a:spLocks noGrp="1"/>
          </p:cNvSpPr>
          <p:nvPr>
            <p:ph type="title"/>
          </p:nvPr>
        </p:nvSpPr>
        <p:spPr/>
        <p:txBody>
          <a:bodyPr/>
          <a:lstStyle/>
          <a:p>
            <a:pPr algn="ctr"/>
            <a:r>
              <a:rPr lang="cs-CZ" dirty="0" smtClean="0"/>
              <a:t>Jak bude </a:t>
            </a:r>
            <a:r>
              <a:rPr lang="cs-CZ" dirty="0" err="1" smtClean="0"/>
              <a:t>MoV</a:t>
            </a:r>
            <a:r>
              <a:rPr lang="cs-CZ" dirty="0" smtClean="0"/>
              <a:t> IROP probíhat</a:t>
            </a:r>
            <a:endParaRPr lang="cs-CZ" dirty="0"/>
          </a:p>
        </p:txBody>
      </p:sp>
      <p:sp>
        <p:nvSpPr>
          <p:cNvPr id="7" name="Zástupný symbol pro obsah 6">
            <a:extLst>
              <a:ext uri="{FF2B5EF4-FFF2-40B4-BE49-F238E27FC236}">
                <a16:creationId xmlns:a16="http://schemas.microsoft.com/office/drawing/2014/main" id="{99C3137F-82EF-EF44-8BB0-17E869E31D95}"/>
              </a:ext>
            </a:extLst>
          </p:cNvPr>
          <p:cNvSpPr>
            <a:spLocks noGrp="1"/>
          </p:cNvSpPr>
          <p:nvPr>
            <p:ph idx="1"/>
          </p:nvPr>
        </p:nvSpPr>
        <p:spPr>
          <a:xfrm>
            <a:off x="919208" y="1466701"/>
            <a:ext cx="7193626" cy="4351338"/>
          </a:xfrm>
        </p:spPr>
        <p:txBody>
          <a:bodyPr>
            <a:normAutofit/>
          </a:bodyPr>
          <a:lstStyle/>
          <a:p>
            <a:pPr marL="457200" indent="-457200" fontAlgn="ctr">
              <a:buAutoNum type="arabicPeriod"/>
            </a:pPr>
            <a:r>
              <a:rPr lang="cs-CZ" sz="2000" dirty="0" smtClean="0"/>
              <a:t>Dnešní videokonferenční jednání má za cíl především představit a prodiskutovat jednotlivé body a podklady, probrat připomínky vznesené k jednotlivým dokumentům, umožnit diskusi. </a:t>
            </a:r>
          </a:p>
          <a:p>
            <a:pPr marL="457200" indent="-457200" fontAlgn="ctr">
              <a:buAutoNum type="arabicPeriod"/>
            </a:pPr>
            <a:r>
              <a:rPr lang="cs-CZ" sz="2000" dirty="0" smtClean="0"/>
              <a:t>Následně ŘO IROP připomínky zohlední ve finální podobě materiálů, které rozešle do per </a:t>
            </a:r>
            <a:r>
              <a:rPr lang="cs-CZ" sz="2000" dirty="0" err="1" smtClean="0"/>
              <a:t>rollam</a:t>
            </a:r>
            <a:r>
              <a:rPr lang="cs-CZ" sz="2000" dirty="0" smtClean="0"/>
              <a:t> hlasování </a:t>
            </a:r>
            <a:br>
              <a:rPr lang="cs-CZ" sz="2000" dirty="0" smtClean="0"/>
            </a:br>
            <a:r>
              <a:rPr lang="cs-CZ" sz="2000" dirty="0" smtClean="0"/>
              <a:t>v souladu s jednacím řádem </a:t>
            </a:r>
            <a:r>
              <a:rPr lang="cs-CZ" sz="2000" dirty="0" err="1" smtClean="0"/>
              <a:t>MoV</a:t>
            </a:r>
            <a:r>
              <a:rPr lang="cs-CZ" sz="2000" dirty="0" smtClean="0"/>
              <a:t> IROP.</a:t>
            </a:r>
          </a:p>
          <a:p>
            <a:pPr marL="457200" indent="-457200" fontAlgn="ctr">
              <a:buAutoNum type="arabicPeriod"/>
            </a:pPr>
            <a:r>
              <a:rPr lang="cs-CZ" sz="2000" dirty="0" smtClean="0"/>
              <a:t>Dnes se tedy nebude o jednotlivých bodech hlasovat. </a:t>
            </a:r>
          </a:p>
          <a:p>
            <a:pPr marL="457200" indent="-457200" fontAlgn="ctr">
              <a:buAutoNum type="arabicPeriod"/>
            </a:pPr>
            <a:r>
              <a:rPr lang="cs-CZ" sz="2000" dirty="0" smtClean="0"/>
              <a:t>Videokonferenci nahráváme pro potřeby zápisu z </a:t>
            </a:r>
            <a:r>
              <a:rPr lang="cs-CZ" sz="2000" dirty="0" err="1" smtClean="0"/>
              <a:t>MoV</a:t>
            </a:r>
            <a:r>
              <a:rPr lang="cs-CZ" sz="2000" dirty="0" smtClean="0"/>
              <a:t> IROP.</a:t>
            </a:r>
            <a:endParaRPr lang="cs-CZ" sz="2000" dirty="0"/>
          </a:p>
          <a:p>
            <a:pPr marL="0" indent="0">
              <a:buNone/>
            </a:pPr>
            <a:endParaRPr lang="cs-CZ" sz="2000" dirty="0">
              <a:solidFill>
                <a:schemeClr val="bg2">
                  <a:lumMod val="25000"/>
                </a:schemeClr>
              </a:solidFill>
            </a:endParaRPr>
          </a:p>
        </p:txBody>
      </p:sp>
    </p:spTree>
    <p:extLst>
      <p:ext uri="{BB962C8B-B14F-4D97-AF65-F5344CB8AC3E}">
        <p14:creationId xmlns:p14="http://schemas.microsoft.com/office/powerpoint/2010/main" val="1635500315"/>
      </p:ext>
    </p:extLst>
  </p:cSld>
  <p:clrMapOvr>
    <a:masterClrMapping/>
  </p:clrMapOvr>
  <p:transition spd="slow">
    <p:push/>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A29780-7AA5-BF4E-B7C5-D75AB6C36F6A}"/>
              </a:ext>
            </a:extLst>
          </p:cNvPr>
          <p:cNvSpPr>
            <a:spLocks noGrp="1"/>
          </p:cNvSpPr>
          <p:nvPr>
            <p:ph type="title"/>
          </p:nvPr>
        </p:nvSpPr>
        <p:spPr/>
        <p:txBody>
          <a:bodyPr/>
          <a:lstStyle/>
          <a:p>
            <a:r>
              <a:rPr lang="cs-CZ" dirty="0"/>
              <a:t>5. Návrh změn Programového dokumentu IROP 2.0 v souvislosti s </a:t>
            </a:r>
            <a:r>
              <a:rPr lang="cs-CZ" dirty="0" err="1"/>
              <a:t>React</a:t>
            </a:r>
            <a:r>
              <a:rPr lang="cs-CZ" dirty="0"/>
              <a:t>-EU</a:t>
            </a:r>
          </a:p>
        </p:txBody>
      </p:sp>
      <p:sp>
        <p:nvSpPr>
          <p:cNvPr id="3" name="Zástupný symbol pro obsah 2"/>
          <p:cNvSpPr>
            <a:spLocks noGrp="1"/>
          </p:cNvSpPr>
          <p:nvPr>
            <p:ph idx="1"/>
          </p:nvPr>
        </p:nvSpPr>
        <p:spPr/>
        <p:txBody>
          <a:bodyPr>
            <a:normAutofit/>
          </a:bodyPr>
          <a:lstStyle/>
          <a:p>
            <a:r>
              <a:rPr lang="cs-CZ" sz="1600" dirty="0"/>
              <a:t>V návaznosti na rozhodnutí o výši přidělené alokace dojde k doplnění:</a:t>
            </a:r>
          </a:p>
          <a:p>
            <a:pPr lvl="1"/>
            <a:r>
              <a:rPr lang="cs-CZ" sz="1400" dirty="0"/>
              <a:t>Cílových hodnot indikátorů</a:t>
            </a:r>
          </a:p>
          <a:p>
            <a:pPr lvl="1"/>
            <a:r>
              <a:rPr lang="cs-CZ" sz="1400" dirty="0"/>
              <a:t>Finančních údajů v kapitole 3 (Finanční plán) a dále v kap. 1, 2, 4</a:t>
            </a:r>
          </a:p>
          <a:p>
            <a:pPr marL="228600" lvl="1">
              <a:lnSpc>
                <a:spcPct val="100000"/>
              </a:lnSpc>
              <a:spcBef>
                <a:spcPts val="1000"/>
              </a:spcBef>
            </a:pPr>
            <a:r>
              <a:rPr lang="cs-CZ" sz="1600" dirty="0"/>
              <a:t>Dále bude v návaznosti na aktivity specifického cíle 6.1 doplněn popis synergických a komplementárních vazeb v kapitole 8 a příloze č. </a:t>
            </a:r>
            <a:r>
              <a:rPr lang="cs-CZ" sz="1800" dirty="0"/>
              <a:t>1</a:t>
            </a:r>
          </a:p>
        </p:txBody>
      </p:sp>
    </p:spTree>
    <p:extLst>
      <p:ext uri="{BB962C8B-B14F-4D97-AF65-F5344CB8AC3E}">
        <p14:creationId xmlns:p14="http://schemas.microsoft.com/office/powerpoint/2010/main" val="4223306074"/>
      </p:ext>
    </p:extLst>
  </p:cSld>
  <p:clrMapOvr>
    <a:masterClrMapping/>
  </p:clrMapOvr>
  <p:transition spd="slow">
    <p:push/>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A29780-7AA5-BF4E-B7C5-D75AB6C36F6A}"/>
              </a:ext>
            </a:extLst>
          </p:cNvPr>
          <p:cNvSpPr>
            <a:spLocks noGrp="1"/>
          </p:cNvSpPr>
          <p:nvPr>
            <p:ph type="title"/>
          </p:nvPr>
        </p:nvSpPr>
        <p:spPr>
          <a:xfrm>
            <a:off x="580934" y="239828"/>
            <a:ext cx="7863494" cy="1460498"/>
          </a:xfrm>
        </p:spPr>
        <p:txBody>
          <a:bodyPr/>
          <a:lstStyle/>
          <a:p>
            <a:r>
              <a:rPr lang="cs-CZ" dirty="0"/>
              <a:t>6. Specifická kritéria přijatelnosti pro SC 6.1 </a:t>
            </a:r>
            <a:r>
              <a:rPr lang="cs-CZ" dirty="0" err="1"/>
              <a:t>React</a:t>
            </a:r>
            <a:r>
              <a:rPr lang="cs-CZ" dirty="0"/>
              <a:t>-EU</a:t>
            </a:r>
          </a:p>
        </p:txBody>
      </p:sp>
      <p:sp>
        <p:nvSpPr>
          <p:cNvPr id="3" name="Zástupný symbol pro obsah 2"/>
          <p:cNvSpPr>
            <a:spLocks noGrp="1"/>
          </p:cNvSpPr>
          <p:nvPr>
            <p:ph idx="1"/>
          </p:nvPr>
        </p:nvSpPr>
        <p:spPr>
          <a:xfrm>
            <a:off x="580934" y="1859181"/>
            <a:ext cx="7863494" cy="4234516"/>
          </a:xfrm>
        </p:spPr>
        <p:txBody>
          <a:bodyPr>
            <a:normAutofit/>
          </a:bodyPr>
          <a:lstStyle/>
          <a:p>
            <a:pPr algn="just"/>
            <a:r>
              <a:rPr lang="cs-CZ" sz="1600" dirty="0">
                <a:sym typeface="Wingdings" panose="05000000000000000000" pitchFamily="2" charset="2"/>
              </a:rPr>
              <a:t>Textace kritérií SC 6.1 budou zaslány členům </a:t>
            </a:r>
            <a:r>
              <a:rPr lang="cs-CZ" sz="1600" dirty="0" err="1">
                <a:sym typeface="Wingdings" panose="05000000000000000000" pitchFamily="2" charset="2"/>
              </a:rPr>
              <a:t>MoV</a:t>
            </a:r>
            <a:r>
              <a:rPr lang="cs-CZ" sz="1600" dirty="0">
                <a:sym typeface="Wingdings" panose="05000000000000000000" pitchFamily="2" charset="2"/>
              </a:rPr>
              <a:t> k projednání (připomínkám), a následnému schválení per-</a:t>
            </a:r>
            <a:r>
              <a:rPr lang="cs-CZ" sz="1600" dirty="0" err="1">
                <a:sym typeface="Wingdings" panose="05000000000000000000" pitchFamily="2" charset="2"/>
              </a:rPr>
              <a:t>rollam</a:t>
            </a:r>
            <a:r>
              <a:rPr lang="cs-CZ" sz="1600" dirty="0">
                <a:sym typeface="Wingdings" panose="05000000000000000000" pitchFamily="2" charset="2"/>
              </a:rPr>
              <a:t>, </a:t>
            </a:r>
            <a:r>
              <a:rPr lang="cs-CZ" sz="1600" b="1" dirty="0">
                <a:sym typeface="Wingdings" panose="05000000000000000000" pitchFamily="2" charset="2"/>
              </a:rPr>
              <a:t>až bude k dispozici kompletní sada</a:t>
            </a:r>
            <a:r>
              <a:rPr lang="cs-CZ" sz="1600" dirty="0">
                <a:sym typeface="Wingdings" panose="05000000000000000000" pitchFamily="2" charset="2"/>
              </a:rPr>
              <a:t> za všechna témata (rovněž budou zohledněny případné připomínky ke kritériím zaslaným k připomínkám před </a:t>
            </a:r>
            <a:r>
              <a:rPr lang="cs-CZ" sz="1600" dirty="0" smtClean="0">
                <a:sym typeface="Wingdings" panose="05000000000000000000" pitchFamily="2" charset="2"/>
              </a:rPr>
              <a:t>VCF jednáním Monitorovacího </a:t>
            </a:r>
            <a:r>
              <a:rPr lang="cs-CZ" sz="1600" dirty="0">
                <a:sym typeface="Wingdings" panose="05000000000000000000" pitchFamily="2" charset="2"/>
              </a:rPr>
              <a:t>výboru)</a:t>
            </a:r>
          </a:p>
          <a:p>
            <a:pPr algn="just"/>
            <a:r>
              <a:rPr lang="cs-CZ" sz="1600" dirty="0">
                <a:sym typeface="Wingdings" panose="05000000000000000000" pitchFamily="2" charset="2"/>
              </a:rPr>
              <a:t>Systém hodnocení bude průběžný (bez </a:t>
            </a:r>
            <a:r>
              <a:rPr lang="cs-CZ" sz="1600" dirty="0" smtClean="0">
                <a:sym typeface="Wingdings" panose="05000000000000000000" pitchFamily="2" charset="2"/>
              </a:rPr>
              <a:t>bodování) </a:t>
            </a:r>
            <a:r>
              <a:rPr lang="cs-CZ" sz="1600" dirty="0">
                <a:sym typeface="Wingdings" panose="05000000000000000000" pitchFamily="2" charset="2"/>
              </a:rPr>
              <a:t>u všech témat – dostatečnou kvalitu hodnocení zajistí specifická kritéria </a:t>
            </a:r>
            <a:r>
              <a:rPr lang="cs-CZ" sz="1600" dirty="0" smtClean="0">
                <a:sym typeface="Wingdings" panose="05000000000000000000" pitchFamily="2" charset="2"/>
              </a:rPr>
              <a:t>přijatelnosti + výhodou je rychlost hodnocení, rovnoměrnost zatížení kapacit hodnotitelů a rychlé vpuštění projektů do realizace; </a:t>
            </a:r>
            <a:endParaRPr lang="cs-CZ" sz="1600" dirty="0">
              <a:sym typeface="Wingdings" panose="05000000000000000000" pitchFamily="2" charset="2"/>
            </a:endParaRPr>
          </a:p>
          <a:p>
            <a:pPr algn="just"/>
            <a:endParaRPr lang="cs-CZ" dirty="0"/>
          </a:p>
        </p:txBody>
      </p:sp>
    </p:spTree>
    <p:extLst>
      <p:ext uri="{BB962C8B-B14F-4D97-AF65-F5344CB8AC3E}">
        <p14:creationId xmlns:p14="http://schemas.microsoft.com/office/powerpoint/2010/main" val="4236186121"/>
      </p:ext>
    </p:extLst>
  </p:cSld>
  <p:clrMapOvr>
    <a:masterClrMapping/>
  </p:clrMapOvr>
  <p:transition spd="slow">
    <p:push/>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CC73D51-35A1-469A-9F8A-93CB7821B1C1}"/>
              </a:ext>
            </a:extLst>
          </p:cNvPr>
          <p:cNvSpPr>
            <a:spLocks noGrp="1"/>
          </p:cNvSpPr>
          <p:nvPr>
            <p:ph type="title"/>
          </p:nvPr>
        </p:nvSpPr>
        <p:spPr>
          <a:xfrm>
            <a:off x="608028" y="204259"/>
            <a:ext cx="7863494" cy="1460498"/>
          </a:xfrm>
        </p:spPr>
        <p:txBody>
          <a:bodyPr/>
          <a:lstStyle/>
          <a:p>
            <a:r>
              <a:rPr lang="cs-CZ" dirty="0"/>
              <a:t>7. Specifická kritéria přijatelnosti pro SC 7.1 TP </a:t>
            </a:r>
            <a:r>
              <a:rPr lang="cs-CZ" dirty="0" err="1"/>
              <a:t>React</a:t>
            </a:r>
            <a:r>
              <a:rPr lang="cs-CZ" dirty="0"/>
              <a:t>-EU</a:t>
            </a:r>
          </a:p>
        </p:txBody>
      </p:sp>
      <p:graphicFrame>
        <p:nvGraphicFramePr>
          <p:cNvPr id="4" name="Tabulka 3">
            <a:extLst>
              <a:ext uri="{FF2B5EF4-FFF2-40B4-BE49-F238E27FC236}">
                <a16:creationId xmlns:a16="http://schemas.microsoft.com/office/drawing/2014/main" id="{56A6E2B3-73A4-46F0-84AB-437A3DE5EDD4}"/>
              </a:ext>
            </a:extLst>
          </p:cNvPr>
          <p:cNvGraphicFramePr>
            <a:graphicFrameLocks noGrp="1"/>
          </p:cNvGraphicFramePr>
          <p:nvPr>
            <p:extLst>
              <p:ext uri="{D42A27DB-BD31-4B8C-83A1-F6EECF244321}">
                <p14:modId xmlns:p14="http://schemas.microsoft.com/office/powerpoint/2010/main" val="2180472206"/>
              </p:ext>
            </p:extLst>
          </p:nvPr>
        </p:nvGraphicFramePr>
        <p:xfrm>
          <a:off x="608028" y="1454508"/>
          <a:ext cx="7943305" cy="4607625"/>
        </p:xfrm>
        <a:graphic>
          <a:graphicData uri="http://schemas.openxmlformats.org/drawingml/2006/table">
            <a:tbl>
              <a:tblPr firstRow="1" firstCol="1" bandRow="1">
                <a:tableStyleId>{5C22544A-7EE6-4342-B048-85BDC9FD1C3A}</a:tableStyleId>
              </a:tblPr>
              <a:tblGrid>
                <a:gridCol w="4390177">
                  <a:extLst>
                    <a:ext uri="{9D8B030D-6E8A-4147-A177-3AD203B41FA5}">
                      <a16:colId xmlns:a16="http://schemas.microsoft.com/office/drawing/2014/main" val="930896265"/>
                    </a:ext>
                  </a:extLst>
                </a:gridCol>
                <a:gridCol w="3553128">
                  <a:extLst>
                    <a:ext uri="{9D8B030D-6E8A-4147-A177-3AD203B41FA5}">
                      <a16:colId xmlns:a16="http://schemas.microsoft.com/office/drawing/2014/main" val="3799845758"/>
                    </a:ext>
                  </a:extLst>
                </a:gridCol>
              </a:tblGrid>
              <a:tr h="403057">
                <a:tc>
                  <a:txBody>
                    <a:bodyPr/>
                    <a:lstStyle/>
                    <a:p>
                      <a:pPr algn="ctr">
                        <a:spcBef>
                          <a:spcPts val="600"/>
                        </a:spcBef>
                        <a:spcAft>
                          <a:spcPts val="0"/>
                        </a:spcAft>
                      </a:pPr>
                      <a:r>
                        <a:rPr lang="cs-CZ" sz="1100" dirty="0">
                          <a:effectLst/>
                          <a:latin typeface="Arial" panose="020B0604020202020204" pitchFamily="34" charset="0"/>
                          <a:cs typeface="Arial" panose="020B0604020202020204" pitchFamily="34" charset="0"/>
                        </a:rPr>
                        <a:t>Název kritéria</a:t>
                      </a:r>
                      <a:endParaRPr lang="cs-CZ" sz="11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tc>
                <a:tc>
                  <a:txBody>
                    <a:bodyPr/>
                    <a:lstStyle/>
                    <a:p>
                      <a:pPr marL="457200" algn="ctr">
                        <a:spcAft>
                          <a:spcPts val="0"/>
                        </a:spcAft>
                      </a:pPr>
                      <a:r>
                        <a:rPr lang="cs-CZ" sz="1100" dirty="0">
                          <a:effectLst/>
                          <a:latin typeface="Arial" panose="020B0604020202020204" pitchFamily="34" charset="0"/>
                          <a:cs typeface="Arial" panose="020B0604020202020204" pitchFamily="34" charset="0"/>
                        </a:rPr>
                        <a:t>Hodnocení (ANO/NE/NERELEVANTNÍ)</a:t>
                      </a:r>
                      <a:endParaRPr lang="cs-CZ" sz="11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3611467461"/>
                  </a:ext>
                </a:extLst>
              </a:tr>
              <a:tr h="1157107">
                <a:tc>
                  <a:txBody>
                    <a:bodyPr/>
                    <a:lstStyle/>
                    <a:p>
                      <a:pPr marL="457200">
                        <a:spcAft>
                          <a:spcPts val="0"/>
                        </a:spcAft>
                      </a:pPr>
                      <a:r>
                        <a:rPr lang="cs-CZ" sz="1000" b="1" kern="1200" dirty="0">
                          <a:solidFill>
                            <a:schemeClr val="lt1"/>
                          </a:solidFill>
                          <a:effectLst/>
                          <a:latin typeface="Arial" panose="020B0604020202020204" pitchFamily="34" charset="0"/>
                          <a:ea typeface="+mn-ea"/>
                          <a:cs typeface="Arial" panose="020B0604020202020204" pitchFamily="34" charset="0"/>
                        </a:rPr>
                        <a:t>Projekt je zaměřen pouze na činnosti útvaru žadatele, které se zabývají implementací IROP, nebo administrací projektů SC 6.1 IROP.</a:t>
                      </a:r>
                    </a:p>
                  </a:txBody>
                  <a:tcPr marL="44450" marR="44450" marT="0" marB="0" anchor="ctr"/>
                </a:tc>
                <a:tc>
                  <a:txBody>
                    <a:bodyPr/>
                    <a:lstStyle/>
                    <a:p>
                      <a:pPr marL="0" algn="l" defTabSz="914400" rtl="0" eaLnBrk="1" latinLnBrk="0" hangingPunct="1">
                        <a:lnSpc>
                          <a:spcPct val="115000"/>
                        </a:lnSpc>
                        <a:spcAft>
                          <a:spcPts val="1000"/>
                        </a:spcAft>
                      </a:pPr>
                      <a:r>
                        <a:rPr lang="cs-CZ" sz="900" b="1" kern="1200" dirty="0">
                          <a:solidFill>
                            <a:schemeClr val="dk1"/>
                          </a:solidFill>
                          <a:effectLst/>
                          <a:latin typeface="Arial" panose="020B0604020202020204" pitchFamily="34" charset="0"/>
                          <a:ea typeface="Calibri" panose="020F0502020204030204" pitchFamily="34" charset="0"/>
                          <a:cs typeface="Times New Roman" panose="02020603050405020304" pitchFamily="18" charset="0"/>
                        </a:rPr>
                        <a:t>ANO – Projekt je zaměřen pouze na činnosti útvaru žadatele, které se zabývají implementací IROP nebo administrací projektů SC 6.1 IROP.</a:t>
                      </a:r>
                    </a:p>
                    <a:p>
                      <a:pPr algn="l">
                        <a:lnSpc>
                          <a:spcPct val="115000"/>
                        </a:lnSpc>
                        <a:spcAft>
                          <a:spcPts val="1000"/>
                        </a:spcAft>
                      </a:pPr>
                      <a:r>
                        <a:rPr lang="cs-CZ" sz="900" b="1" kern="1200" dirty="0">
                          <a:solidFill>
                            <a:schemeClr val="dk1"/>
                          </a:solidFill>
                          <a:effectLst/>
                          <a:latin typeface="Arial" panose="020B0604020202020204" pitchFamily="34" charset="0"/>
                          <a:ea typeface="Calibri" panose="020F0502020204030204" pitchFamily="34" charset="0"/>
                          <a:cs typeface="Times New Roman" panose="02020603050405020304" pitchFamily="18" charset="0"/>
                        </a:rPr>
                        <a:t>NE – Projekt není zaměřen pouze na činnosti útvaru žadatele, které se zabývají implementací IROP nebo administrací projektů SC 6.1 IROP.</a:t>
                      </a:r>
                    </a:p>
                  </a:txBody>
                  <a:tcPr marL="90170" marR="90170" marT="0" marB="0"/>
                </a:tc>
                <a:extLst>
                  <a:ext uri="{0D108BD9-81ED-4DB2-BD59-A6C34878D82A}">
                    <a16:rowId xmlns:a16="http://schemas.microsoft.com/office/drawing/2014/main" val="4227489312"/>
                  </a:ext>
                </a:extLst>
              </a:tr>
              <a:tr h="1046074">
                <a:tc>
                  <a:txBody>
                    <a:bodyPr/>
                    <a:lstStyle/>
                    <a:p>
                      <a:pPr marL="457200" algn="l" defTabSz="914400" rtl="0" eaLnBrk="1" latinLnBrk="0" hangingPunct="1">
                        <a:spcAft>
                          <a:spcPts val="0"/>
                        </a:spcAft>
                      </a:pPr>
                      <a:r>
                        <a:rPr lang="cs-CZ" sz="1000" b="1" kern="1200" dirty="0">
                          <a:solidFill>
                            <a:schemeClr val="lt1"/>
                          </a:solidFill>
                          <a:effectLst/>
                          <a:latin typeface="Arial" panose="020B0604020202020204" pitchFamily="34" charset="0"/>
                          <a:ea typeface="+mn-ea"/>
                          <a:cs typeface="Arial" panose="020B0604020202020204" pitchFamily="34" charset="0"/>
                        </a:rPr>
                        <a:t>Cílové hodnoty indikátorů odpovídají cílům projektu.</a:t>
                      </a:r>
                    </a:p>
                  </a:txBody>
                  <a:tcPr marL="44450" marR="44450" marT="0" marB="0" anchor="ctr"/>
                </a:tc>
                <a:tc>
                  <a:txBody>
                    <a:bodyPr/>
                    <a:lstStyle/>
                    <a:p>
                      <a:pPr algn="l">
                        <a:lnSpc>
                          <a:spcPct val="115000"/>
                        </a:lnSpc>
                        <a:spcAft>
                          <a:spcPts val="1000"/>
                        </a:spcAft>
                      </a:pPr>
                      <a:r>
                        <a:rPr lang="cs-CZ" sz="900" b="1" dirty="0">
                          <a:effectLst/>
                          <a:latin typeface="Arial" panose="020B0604020202020204" pitchFamily="34" charset="0"/>
                          <a:ea typeface="Calibri" panose="020F0502020204030204" pitchFamily="34" charset="0"/>
                          <a:cs typeface="Times New Roman" panose="02020603050405020304" pitchFamily="18" charset="0"/>
                        </a:rPr>
                        <a:t>ANO – Cílové hodnoty indikátorů odpovídají cílům projektu.</a:t>
                      </a:r>
                    </a:p>
                    <a:p>
                      <a:pPr marL="0" algn="l" defTabSz="914400" rtl="0" eaLnBrk="1" latinLnBrk="0" hangingPunct="1">
                        <a:lnSpc>
                          <a:spcPct val="115000"/>
                        </a:lnSpc>
                        <a:spcAft>
                          <a:spcPts val="1000"/>
                        </a:spcAft>
                      </a:pPr>
                      <a:r>
                        <a:rPr lang="cs-CZ" sz="900" b="1" kern="1200" dirty="0">
                          <a:solidFill>
                            <a:schemeClr val="dk1"/>
                          </a:solidFill>
                          <a:effectLst/>
                          <a:latin typeface="Arial" panose="020B0604020202020204" pitchFamily="34" charset="0"/>
                          <a:ea typeface="Calibri" panose="020F0502020204030204" pitchFamily="34" charset="0"/>
                          <a:cs typeface="Times New Roman" panose="02020603050405020304" pitchFamily="18" charset="0"/>
                        </a:rPr>
                        <a:t>NE – Cílové hodnoty indikátorů neodpovídají cílům projektu.</a:t>
                      </a:r>
                    </a:p>
                  </a:txBody>
                  <a:tcPr marL="90170" marR="90170" marT="0" marB="0"/>
                </a:tc>
                <a:extLst>
                  <a:ext uri="{0D108BD9-81ED-4DB2-BD59-A6C34878D82A}">
                    <a16:rowId xmlns:a16="http://schemas.microsoft.com/office/drawing/2014/main" val="152502568"/>
                  </a:ext>
                </a:extLst>
              </a:tr>
              <a:tr h="924153">
                <a:tc>
                  <a:txBody>
                    <a:bodyPr/>
                    <a:lstStyle/>
                    <a:p>
                      <a:pPr marL="457200" algn="l" defTabSz="914400" rtl="0" eaLnBrk="1" latinLnBrk="0" hangingPunct="1">
                        <a:lnSpc>
                          <a:spcPct val="115000"/>
                        </a:lnSpc>
                        <a:spcAft>
                          <a:spcPts val="0"/>
                        </a:spcAft>
                      </a:pPr>
                      <a:r>
                        <a:rPr lang="cs-CZ" sz="1000" b="1" kern="1200" dirty="0">
                          <a:solidFill>
                            <a:schemeClr val="lt1"/>
                          </a:solidFill>
                          <a:effectLst/>
                          <a:latin typeface="Arial" panose="020B0604020202020204" pitchFamily="34" charset="0"/>
                          <a:ea typeface="+mn-ea"/>
                          <a:cs typeface="Arial" panose="020B0604020202020204" pitchFamily="34" charset="0"/>
                        </a:rPr>
                        <a:t>Přiřazené indikátory jsou provázány s aktivitami projektu.</a:t>
                      </a:r>
                    </a:p>
                  </a:txBody>
                  <a:tcPr marL="44450" marR="44450" marT="0" marB="0" anchor="ctr"/>
                </a:tc>
                <a:tc>
                  <a:txBody>
                    <a:bodyPr/>
                    <a:lstStyle/>
                    <a:p>
                      <a:pPr algn="l">
                        <a:lnSpc>
                          <a:spcPct val="115000"/>
                        </a:lnSpc>
                        <a:spcAft>
                          <a:spcPts val="1000"/>
                        </a:spcAft>
                      </a:pPr>
                      <a:r>
                        <a:rPr lang="cs-CZ" sz="900" b="1" dirty="0">
                          <a:effectLst/>
                          <a:latin typeface="Arial" panose="020B0604020202020204" pitchFamily="34" charset="0"/>
                          <a:ea typeface="Calibri" panose="020F0502020204030204" pitchFamily="34" charset="0"/>
                          <a:cs typeface="Times New Roman" panose="02020603050405020304" pitchFamily="18" charset="0"/>
                        </a:rPr>
                        <a:t>ANO – Přiřazené indikátory jsou provázány s aktivitami projektu.</a:t>
                      </a:r>
                    </a:p>
                    <a:p>
                      <a:pPr marL="0" algn="l" defTabSz="914400" rtl="0" eaLnBrk="1" latinLnBrk="0" hangingPunct="1">
                        <a:lnSpc>
                          <a:spcPct val="115000"/>
                        </a:lnSpc>
                        <a:spcAft>
                          <a:spcPts val="1000"/>
                        </a:spcAft>
                      </a:pPr>
                      <a:r>
                        <a:rPr lang="cs-CZ" sz="900" b="1" kern="1200" dirty="0">
                          <a:solidFill>
                            <a:schemeClr val="dk1"/>
                          </a:solidFill>
                          <a:effectLst/>
                          <a:latin typeface="Arial" panose="020B0604020202020204" pitchFamily="34" charset="0"/>
                          <a:ea typeface="Calibri" panose="020F0502020204030204" pitchFamily="34" charset="0"/>
                          <a:cs typeface="Times New Roman" panose="02020603050405020304" pitchFamily="18" charset="0"/>
                        </a:rPr>
                        <a:t>NE – Přiřazené indikátory nejsou provázány s aktivitami projektu.</a:t>
                      </a:r>
                    </a:p>
                  </a:txBody>
                  <a:tcPr marL="90170" marR="90170" marT="0" marB="0"/>
                </a:tc>
                <a:extLst>
                  <a:ext uri="{0D108BD9-81ED-4DB2-BD59-A6C34878D82A}">
                    <a16:rowId xmlns:a16="http://schemas.microsoft.com/office/drawing/2014/main" val="3693526679"/>
                  </a:ext>
                </a:extLst>
              </a:tr>
              <a:tr h="1077234">
                <a:tc>
                  <a:txBody>
                    <a:bodyPr/>
                    <a:lstStyle/>
                    <a:p>
                      <a:pPr marL="457200" algn="l" defTabSz="914400" rtl="0" eaLnBrk="1" latinLnBrk="0" hangingPunct="1">
                        <a:lnSpc>
                          <a:spcPct val="115000"/>
                        </a:lnSpc>
                        <a:spcAft>
                          <a:spcPts val="0"/>
                        </a:spcAft>
                      </a:pPr>
                      <a:r>
                        <a:rPr lang="cs-CZ" sz="1000" b="1" kern="1200" dirty="0">
                          <a:solidFill>
                            <a:schemeClr val="lt1"/>
                          </a:solidFill>
                          <a:effectLst/>
                          <a:latin typeface="Arial" panose="020B0604020202020204" pitchFamily="34" charset="0"/>
                          <a:ea typeface="+mn-ea"/>
                          <a:cs typeface="Arial" panose="020B0604020202020204" pitchFamily="34" charset="0"/>
                        </a:rPr>
                        <a:t>Žadatel má zajištěnou administrativní, finanční a provozní kapacitu k realizaci a udržitelnosti projektu.</a:t>
                      </a:r>
                    </a:p>
                  </a:txBody>
                  <a:tcPr marL="44450" marR="44450" marT="0" marB="0" anchor="ctr"/>
                </a:tc>
                <a:tc>
                  <a:txBody>
                    <a:bodyPr/>
                    <a:lstStyle/>
                    <a:p>
                      <a:pPr marL="0" algn="l" defTabSz="914400" rtl="0" eaLnBrk="1" latinLnBrk="0" hangingPunct="1">
                        <a:lnSpc>
                          <a:spcPct val="115000"/>
                        </a:lnSpc>
                        <a:spcAft>
                          <a:spcPts val="1000"/>
                        </a:spcAft>
                      </a:pPr>
                      <a:r>
                        <a:rPr lang="cs-CZ" sz="900" b="1" kern="1200" dirty="0">
                          <a:solidFill>
                            <a:schemeClr val="dk1"/>
                          </a:solidFill>
                          <a:effectLst/>
                          <a:latin typeface="Arial" panose="020B0604020202020204" pitchFamily="34" charset="0"/>
                          <a:ea typeface="Calibri" panose="020F0502020204030204" pitchFamily="34" charset="0"/>
                          <a:cs typeface="Times New Roman" panose="02020603050405020304" pitchFamily="18" charset="0"/>
                        </a:rPr>
                        <a:t>ANO – Žadatel detailně popsal zajištění realizace a udržitelnosti projektu v žádosti/přílohách žádosti.</a:t>
                      </a:r>
                    </a:p>
                    <a:p>
                      <a:pPr marL="0" algn="l" defTabSz="914400" rtl="0" eaLnBrk="1" latinLnBrk="0" hangingPunct="1">
                        <a:lnSpc>
                          <a:spcPct val="115000"/>
                        </a:lnSpc>
                        <a:spcAft>
                          <a:spcPts val="1000"/>
                        </a:spcAft>
                      </a:pPr>
                      <a:r>
                        <a:rPr lang="cs-CZ" sz="900" b="1" kern="1200" dirty="0">
                          <a:solidFill>
                            <a:schemeClr val="dk1"/>
                          </a:solidFill>
                          <a:effectLst/>
                          <a:latin typeface="Arial" panose="020B0604020202020204" pitchFamily="34" charset="0"/>
                          <a:ea typeface="Calibri" panose="020F0502020204030204" pitchFamily="34" charset="0"/>
                          <a:cs typeface="Times New Roman" panose="02020603050405020304" pitchFamily="18" charset="0"/>
                        </a:rPr>
                        <a:t>NE – Žadatel detailně nepopsal zajištění realizace a udržitelnosti projektu v žádosti/přílohách žádosti.</a:t>
                      </a:r>
                    </a:p>
                  </a:txBody>
                  <a:tcPr marL="90170" marR="90170" marT="0" marB="0"/>
                </a:tc>
                <a:extLst>
                  <a:ext uri="{0D108BD9-81ED-4DB2-BD59-A6C34878D82A}">
                    <a16:rowId xmlns:a16="http://schemas.microsoft.com/office/drawing/2014/main" val="2718624626"/>
                  </a:ext>
                </a:extLst>
              </a:tr>
            </a:tbl>
          </a:graphicData>
        </a:graphic>
      </p:graphicFrame>
    </p:spTree>
    <p:extLst>
      <p:ext uri="{BB962C8B-B14F-4D97-AF65-F5344CB8AC3E}">
        <p14:creationId xmlns:p14="http://schemas.microsoft.com/office/powerpoint/2010/main" val="2911503848"/>
      </p:ext>
    </p:extLst>
  </p:cSld>
  <p:clrMapOvr>
    <a:masterClrMapping/>
  </p:clrMapOvr>
  <p:transition spd="slow">
    <p:push/>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EB6CFFE-1A1D-4672-B3E1-BEA5D7D7805D}"/>
              </a:ext>
            </a:extLst>
          </p:cNvPr>
          <p:cNvSpPr>
            <a:spLocks noGrp="1"/>
          </p:cNvSpPr>
          <p:nvPr>
            <p:ph type="title"/>
          </p:nvPr>
        </p:nvSpPr>
        <p:spPr>
          <a:xfrm>
            <a:off x="640253" y="204259"/>
            <a:ext cx="7863494" cy="1460498"/>
          </a:xfrm>
        </p:spPr>
        <p:txBody>
          <a:bodyPr/>
          <a:lstStyle/>
          <a:p>
            <a:r>
              <a:rPr lang="cs-CZ" dirty="0"/>
              <a:t>7. Specifická kritéria přijatelnosti pro SC 7.1 TP </a:t>
            </a:r>
            <a:r>
              <a:rPr lang="cs-CZ" dirty="0" err="1"/>
              <a:t>React</a:t>
            </a:r>
            <a:r>
              <a:rPr lang="cs-CZ" dirty="0"/>
              <a:t>-EU</a:t>
            </a:r>
          </a:p>
        </p:txBody>
      </p:sp>
      <p:graphicFrame>
        <p:nvGraphicFramePr>
          <p:cNvPr id="5" name="Tabulka 4">
            <a:extLst>
              <a:ext uri="{FF2B5EF4-FFF2-40B4-BE49-F238E27FC236}">
                <a16:creationId xmlns:a16="http://schemas.microsoft.com/office/drawing/2014/main" id="{034A2290-FED0-436E-8B18-A5F725B53351}"/>
              </a:ext>
            </a:extLst>
          </p:cNvPr>
          <p:cNvGraphicFramePr>
            <a:graphicFrameLocks noGrp="1"/>
          </p:cNvGraphicFramePr>
          <p:nvPr>
            <p:extLst>
              <p:ext uri="{D42A27DB-BD31-4B8C-83A1-F6EECF244321}">
                <p14:modId xmlns:p14="http://schemas.microsoft.com/office/powerpoint/2010/main" val="602762531"/>
              </p:ext>
            </p:extLst>
          </p:nvPr>
        </p:nvGraphicFramePr>
        <p:xfrm>
          <a:off x="609523" y="1488376"/>
          <a:ext cx="7999973" cy="4789055"/>
        </p:xfrm>
        <a:graphic>
          <a:graphicData uri="http://schemas.openxmlformats.org/drawingml/2006/table">
            <a:tbl>
              <a:tblPr firstRow="1" firstCol="1" bandRow="1">
                <a:tableStyleId>{5C22544A-7EE6-4342-B048-85BDC9FD1C3A}</a:tableStyleId>
              </a:tblPr>
              <a:tblGrid>
                <a:gridCol w="4539052">
                  <a:extLst>
                    <a:ext uri="{9D8B030D-6E8A-4147-A177-3AD203B41FA5}">
                      <a16:colId xmlns:a16="http://schemas.microsoft.com/office/drawing/2014/main" val="930896265"/>
                    </a:ext>
                  </a:extLst>
                </a:gridCol>
                <a:gridCol w="3460921">
                  <a:extLst>
                    <a:ext uri="{9D8B030D-6E8A-4147-A177-3AD203B41FA5}">
                      <a16:colId xmlns:a16="http://schemas.microsoft.com/office/drawing/2014/main" val="3799845758"/>
                    </a:ext>
                  </a:extLst>
                </a:gridCol>
              </a:tblGrid>
              <a:tr h="461553">
                <a:tc>
                  <a:txBody>
                    <a:bodyPr/>
                    <a:lstStyle/>
                    <a:p>
                      <a:pPr algn="ctr">
                        <a:spcBef>
                          <a:spcPts val="600"/>
                        </a:spcBef>
                        <a:spcAft>
                          <a:spcPts val="0"/>
                        </a:spcAft>
                      </a:pPr>
                      <a:r>
                        <a:rPr lang="cs-CZ" sz="1100" dirty="0">
                          <a:effectLst/>
                          <a:latin typeface="Arial" panose="020B0604020202020204" pitchFamily="34" charset="0"/>
                          <a:cs typeface="Arial" panose="020B0604020202020204" pitchFamily="34" charset="0"/>
                        </a:rPr>
                        <a:t>Název kritéria</a:t>
                      </a:r>
                      <a:endParaRPr lang="cs-CZ" sz="11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tc>
                <a:tc>
                  <a:txBody>
                    <a:bodyPr/>
                    <a:lstStyle/>
                    <a:p>
                      <a:pPr marL="457200" algn="ctr">
                        <a:spcAft>
                          <a:spcPts val="0"/>
                        </a:spcAft>
                      </a:pPr>
                      <a:r>
                        <a:rPr lang="cs-CZ" sz="1100" dirty="0">
                          <a:effectLst/>
                          <a:latin typeface="Arial" panose="020B0604020202020204" pitchFamily="34" charset="0"/>
                          <a:cs typeface="Arial" panose="020B0604020202020204" pitchFamily="34" charset="0"/>
                        </a:rPr>
                        <a:t>Hodnocení (ANO/NE/NERELEVANTNÍ)</a:t>
                      </a:r>
                      <a:endParaRPr lang="cs-CZ" sz="11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3611467461"/>
                  </a:ext>
                </a:extLst>
              </a:tr>
              <a:tr h="1349050">
                <a:tc>
                  <a:txBody>
                    <a:bodyPr/>
                    <a:lstStyle/>
                    <a:p>
                      <a:pPr marL="457200" algn="l" defTabSz="914400" rtl="0" eaLnBrk="1" latinLnBrk="0" hangingPunct="1">
                        <a:lnSpc>
                          <a:spcPct val="115000"/>
                        </a:lnSpc>
                        <a:spcAft>
                          <a:spcPts val="0"/>
                        </a:spcAft>
                      </a:pPr>
                      <a:r>
                        <a:rPr lang="cs-CZ" sz="1000" b="1" kern="1200" dirty="0">
                          <a:solidFill>
                            <a:schemeClr val="lt1"/>
                          </a:solidFill>
                          <a:effectLst/>
                          <a:latin typeface="Arial" panose="020B0604020202020204" pitchFamily="34" charset="0"/>
                          <a:ea typeface="+mn-ea"/>
                          <a:cs typeface="Arial" panose="020B0604020202020204" pitchFamily="34" charset="0"/>
                        </a:rPr>
                        <a:t>Finanční náklady odpovídají stanoveným limitům způsobilých výdajů.</a:t>
                      </a:r>
                    </a:p>
                  </a:txBody>
                  <a:tcPr marL="44450" marR="44450" marT="0" marB="0" anchor="ctr"/>
                </a:tc>
                <a:tc>
                  <a:txBody>
                    <a:bodyPr/>
                    <a:lstStyle/>
                    <a:p>
                      <a:pPr algn="l">
                        <a:lnSpc>
                          <a:spcPct val="115000"/>
                        </a:lnSpc>
                        <a:spcAft>
                          <a:spcPts val="1000"/>
                        </a:spcAft>
                      </a:pPr>
                      <a:r>
                        <a:rPr lang="cs-CZ" sz="900" b="1" dirty="0">
                          <a:effectLst/>
                          <a:latin typeface="Arial" panose="020B0604020202020204" pitchFamily="34" charset="0"/>
                          <a:ea typeface="Calibri" panose="020F0502020204030204" pitchFamily="34" charset="0"/>
                          <a:cs typeface="Times New Roman" panose="02020603050405020304" pitchFamily="18" charset="0"/>
                        </a:rPr>
                        <a:t>ANO – Finanční náklady odpovídají limitům způsobilých výdajů nebo cenám v daném místě a čase obvyklým a pro položky, kde nejsou stanoveny limity, odpovídají cenám v daném místě a čase obvyklým.</a:t>
                      </a:r>
                      <a:endParaRPr lang="cs-CZ" sz="1100" b="1"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1000"/>
                        </a:spcAft>
                      </a:pPr>
                      <a:r>
                        <a:rPr lang="cs-CZ" sz="900" b="1" dirty="0">
                          <a:effectLst/>
                          <a:latin typeface="Arial" panose="020B0604020202020204" pitchFamily="34" charset="0"/>
                          <a:ea typeface="Calibri" panose="020F0502020204030204" pitchFamily="34" charset="0"/>
                          <a:cs typeface="Times New Roman" panose="02020603050405020304" pitchFamily="18" charset="0"/>
                        </a:rPr>
                        <a:t>NE – Finanční náklady neodpovídají limitům způsobilých výdajů nebo cenám v daném místě a čase obvyklým a pro položky, kde nejsou stanoveny limity, neodpovídají cenám v daném místě a čase obvyklým.</a:t>
                      </a:r>
                      <a:endParaRPr lang="cs-CZ"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4227489312"/>
                  </a:ext>
                </a:extLst>
              </a:tr>
              <a:tr h="822556">
                <a:tc>
                  <a:txBody>
                    <a:bodyPr/>
                    <a:lstStyle/>
                    <a:p>
                      <a:pPr algn="l">
                        <a:lnSpc>
                          <a:spcPct val="115000"/>
                        </a:lnSpc>
                        <a:spcAft>
                          <a:spcPts val="1000"/>
                        </a:spcAft>
                      </a:pPr>
                      <a:r>
                        <a:rPr lang="cs-CZ" sz="9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cs-CZ" sz="1000" b="1" kern="1200" dirty="0">
                          <a:solidFill>
                            <a:schemeClr val="lt1"/>
                          </a:solidFill>
                          <a:effectLst/>
                          <a:latin typeface="Arial" panose="020B0604020202020204" pitchFamily="34" charset="0"/>
                          <a:ea typeface="+mn-ea"/>
                          <a:cs typeface="Arial" panose="020B0604020202020204" pitchFamily="34" charset="0"/>
                        </a:rPr>
                        <a:t>Výdaje jsou nezbytné pro dosažení cílů projektu.</a:t>
                      </a:r>
                    </a:p>
                  </a:txBody>
                  <a:tcPr marL="44450" marR="44450" marT="0" marB="0" anchor="ctr"/>
                </a:tc>
                <a:tc>
                  <a:txBody>
                    <a:bodyPr/>
                    <a:lstStyle/>
                    <a:p>
                      <a:pPr algn="l">
                        <a:lnSpc>
                          <a:spcPct val="115000"/>
                        </a:lnSpc>
                        <a:spcAft>
                          <a:spcPts val="1000"/>
                        </a:spcAft>
                      </a:pPr>
                      <a:r>
                        <a:rPr lang="cs-CZ" sz="900" b="1" dirty="0">
                          <a:effectLst/>
                          <a:latin typeface="Arial" panose="020B0604020202020204" pitchFamily="34" charset="0"/>
                          <a:ea typeface="Calibri" panose="020F0502020204030204" pitchFamily="34" charset="0"/>
                          <a:cs typeface="Times New Roman" panose="02020603050405020304" pitchFamily="18" charset="0"/>
                        </a:rPr>
                        <a:t>ANO – Výdaje uvedené v žádosti jsou nezbytné pro dosažení cílů projektu.</a:t>
                      </a:r>
                      <a:endParaRPr lang="cs-CZ" sz="1100" b="1"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1000"/>
                        </a:spcAft>
                      </a:pPr>
                      <a:r>
                        <a:rPr lang="cs-CZ" sz="900" b="1" dirty="0">
                          <a:effectLst/>
                          <a:latin typeface="Arial" panose="020B0604020202020204" pitchFamily="34" charset="0"/>
                          <a:ea typeface="Calibri" panose="020F0502020204030204" pitchFamily="34" charset="0"/>
                          <a:cs typeface="Times New Roman" panose="02020603050405020304" pitchFamily="18" charset="0"/>
                        </a:rPr>
                        <a:t>NE – Výdaje uvedené v žádosti nejsou nezbytné pro dosažení cílů projektu.</a:t>
                      </a:r>
                      <a:endParaRPr lang="cs-CZ"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152502568"/>
                  </a:ext>
                </a:extLst>
              </a:tr>
              <a:tr h="1040369">
                <a:tc>
                  <a:txBody>
                    <a:bodyPr/>
                    <a:lstStyle/>
                    <a:p>
                      <a:pPr marL="457200" algn="l" defTabSz="914400" rtl="0" eaLnBrk="1" latinLnBrk="0" hangingPunct="1">
                        <a:lnSpc>
                          <a:spcPct val="115000"/>
                        </a:lnSpc>
                        <a:spcAft>
                          <a:spcPts val="0"/>
                        </a:spcAft>
                      </a:pPr>
                      <a:r>
                        <a:rPr lang="cs-CZ" sz="1000" b="1" kern="1200" dirty="0">
                          <a:solidFill>
                            <a:schemeClr val="lt1"/>
                          </a:solidFill>
                          <a:effectLst/>
                          <a:latin typeface="Arial" panose="020B0604020202020204" pitchFamily="34" charset="0"/>
                          <a:ea typeface="+mn-ea"/>
                          <a:cs typeface="Arial" panose="020B0604020202020204" pitchFamily="34" charset="0"/>
                        </a:rPr>
                        <a:t>Komunikační a propagační aktivity jsou součástí Komunikačního plánu IROP 2015-2023, a příslušných ročních komunikačních plánů IROP (kromě neplánovaných).</a:t>
                      </a:r>
                    </a:p>
                  </a:txBody>
                  <a:tcPr marL="44450" marR="44450" marT="0" marB="0" anchor="ctr"/>
                </a:tc>
                <a:tc>
                  <a:txBody>
                    <a:bodyPr/>
                    <a:lstStyle/>
                    <a:p>
                      <a:pPr algn="l">
                        <a:lnSpc>
                          <a:spcPct val="115000"/>
                        </a:lnSpc>
                        <a:spcAft>
                          <a:spcPts val="1000"/>
                        </a:spcAft>
                      </a:pPr>
                      <a:r>
                        <a:rPr lang="cs-CZ" sz="900" b="1" dirty="0">
                          <a:effectLst/>
                          <a:latin typeface="Arial" panose="020B0604020202020204" pitchFamily="34" charset="0"/>
                          <a:ea typeface="Calibri" panose="020F0502020204030204" pitchFamily="34" charset="0"/>
                          <a:cs typeface="Times New Roman" panose="02020603050405020304" pitchFamily="18" charset="0"/>
                        </a:rPr>
                        <a:t>ANO - Aktivity projektu jsou součástí Komunikačního plánu IROP 2015-2023 a příslušného ročního komunikačního plánu IROP.</a:t>
                      </a:r>
                      <a:endParaRPr lang="cs-CZ" sz="1100" b="1"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1000"/>
                        </a:spcAft>
                      </a:pPr>
                      <a:r>
                        <a:rPr lang="cs-CZ" sz="900" b="1" dirty="0">
                          <a:effectLst/>
                          <a:latin typeface="Arial" panose="020B0604020202020204" pitchFamily="34" charset="0"/>
                          <a:ea typeface="Calibri" panose="020F0502020204030204" pitchFamily="34" charset="0"/>
                          <a:cs typeface="Times New Roman" panose="02020603050405020304" pitchFamily="18" charset="0"/>
                        </a:rPr>
                        <a:t>NE - Aktivity projektu nejsou součástí Komunikačního plánu IROP 2015-2023 a příslušného ročního komunikačního plánu IROP.</a:t>
                      </a:r>
                      <a:endParaRPr lang="cs-CZ"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3693526679"/>
                  </a:ext>
                </a:extLst>
              </a:tr>
              <a:tr h="1010296">
                <a:tc>
                  <a:txBody>
                    <a:bodyPr/>
                    <a:lstStyle/>
                    <a:p>
                      <a:pPr marL="457200" algn="l" defTabSz="914400" rtl="0" eaLnBrk="1" latinLnBrk="0" hangingPunct="1">
                        <a:lnSpc>
                          <a:spcPct val="115000"/>
                        </a:lnSpc>
                        <a:spcAft>
                          <a:spcPts val="0"/>
                        </a:spcAft>
                      </a:pPr>
                      <a:r>
                        <a:rPr lang="cs-CZ" sz="1000" b="1" kern="1200" dirty="0">
                          <a:solidFill>
                            <a:schemeClr val="lt1"/>
                          </a:solidFill>
                          <a:effectLst/>
                          <a:latin typeface="Arial" panose="020B0604020202020204" pitchFamily="34" charset="0"/>
                          <a:ea typeface="+mn-ea"/>
                          <a:cs typeface="Arial" panose="020B0604020202020204" pitchFamily="34" charset="0"/>
                        </a:rPr>
                        <a:t>V projektu jsou popsána všechna zadávací řízení, pokud s nimi projekt počítá; popis zadávacích řízení nevykazuje rozpor s příslušnou legislativou.</a:t>
                      </a:r>
                    </a:p>
                  </a:txBody>
                  <a:tcPr marL="44450" marR="44450" marT="0" marB="0" anchor="ctr"/>
                </a:tc>
                <a:tc>
                  <a:txBody>
                    <a:bodyPr/>
                    <a:lstStyle/>
                    <a:p>
                      <a:pPr algn="l">
                        <a:lnSpc>
                          <a:spcPct val="115000"/>
                        </a:lnSpc>
                        <a:spcAft>
                          <a:spcPts val="1000"/>
                        </a:spcAft>
                      </a:pPr>
                      <a:r>
                        <a:rPr lang="cs-CZ" sz="900" b="1" dirty="0">
                          <a:effectLst/>
                          <a:latin typeface="Arial" panose="020B0604020202020204" pitchFamily="34" charset="0"/>
                          <a:ea typeface="Calibri" panose="020F0502020204030204" pitchFamily="34" charset="0"/>
                          <a:cs typeface="Times New Roman" panose="02020603050405020304" pitchFamily="18" charset="0"/>
                        </a:rPr>
                        <a:t>ANO – V projektu jsou popsána všechna zadávací řízení a jejich popis nevykazuje rozpor s příslušnou legislativou.</a:t>
                      </a:r>
                      <a:endParaRPr lang="cs-CZ" sz="1100" b="1"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1000"/>
                        </a:spcAft>
                      </a:pPr>
                      <a:r>
                        <a:rPr lang="cs-CZ" sz="900" b="1" dirty="0">
                          <a:effectLst/>
                          <a:latin typeface="Arial" panose="020B0604020202020204" pitchFamily="34" charset="0"/>
                          <a:ea typeface="Calibri" panose="020F0502020204030204" pitchFamily="34" charset="0"/>
                          <a:cs typeface="Times New Roman" panose="02020603050405020304" pitchFamily="18" charset="0"/>
                        </a:rPr>
                        <a:t>NE – V projektu nejsou popsána všechna zadávací řízení nebo jejich popis vykazuje rozpor s příslušnou legislativou.</a:t>
                      </a:r>
                      <a:endParaRPr lang="cs-CZ" sz="1100" b="1"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1000"/>
                        </a:spcAft>
                      </a:pPr>
                      <a:r>
                        <a:rPr lang="cs-CZ" sz="900" b="1" dirty="0">
                          <a:effectLst/>
                          <a:latin typeface="Arial" panose="020B0604020202020204" pitchFamily="34" charset="0"/>
                          <a:ea typeface="Calibri" panose="020F0502020204030204" pitchFamily="34" charset="0"/>
                          <a:cs typeface="Times New Roman" panose="02020603050405020304" pitchFamily="18" charset="0"/>
                        </a:rPr>
                        <a:t>Nerelevantní – projekt nepočítá se zadávacími řízeními.</a:t>
                      </a:r>
                      <a:endParaRPr lang="cs-CZ"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2718624626"/>
                  </a:ext>
                </a:extLst>
              </a:tr>
            </a:tbl>
          </a:graphicData>
        </a:graphic>
      </p:graphicFrame>
    </p:spTree>
    <p:extLst>
      <p:ext uri="{BB962C8B-B14F-4D97-AF65-F5344CB8AC3E}">
        <p14:creationId xmlns:p14="http://schemas.microsoft.com/office/powerpoint/2010/main" val="1724433477"/>
      </p:ext>
    </p:extLst>
  </p:cSld>
  <p:clrMapOvr>
    <a:masterClrMapping/>
  </p:clrMapOvr>
  <p:transition spd="slow">
    <p:push/>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8650" y="365126"/>
            <a:ext cx="7886700" cy="686007"/>
          </a:xfrm>
        </p:spPr>
        <p:txBody>
          <a:bodyPr>
            <a:normAutofit fontScale="90000"/>
          </a:bodyPr>
          <a:lstStyle/>
          <a:p>
            <a:r>
              <a:rPr lang="cs-CZ" sz="2800" b="1" dirty="0">
                <a:solidFill>
                  <a:srgbClr val="1D70B8"/>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cs-CZ" sz="2800" b="1" dirty="0">
                <a:solidFill>
                  <a:srgbClr val="1D70B8"/>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cs-CZ" dirty="0"/>
              <a:t>8. Roční komunikační plán IROP 2021</a:t>
            </a:r>
            <a:r>
              <a:rPr lang="cs-CZ" sz="3100" b="1" dirty="0">
                <a:solidFill>
                  <a:srgbClr val="1D70B8"/>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cs-CZ" sz="3100" b="1" dirty="0">
                <a:solidFill>
                  <a:srgbClr val="1D70B8"/>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endParaRPr lang="cs-CZ" sz="3100" dirty="0"/>
          </a:p>
        </p:txBody>
      </p:sp>
      <p:sp>
        <p:nvSpPr>
          <p:cNvPr id="3" name="Zástupný symbol pro obsah 2"/>
          <p:cNvSpPr>
            <a:spLocks noGrp="1"/>
          </p:cNvSpPr>
          <p:nvPr>
            <p:ph idx="1"/>
          </p:nvPr>
        </p:nvSpPr>
        <p:spPr>
          <a:xfrm>
            <a:off x="628650" y="1404518"/>
            <a:ext cx="7886700" cy="4772446"/>
          </a:xfrm>
        </p:spPr>
        <p:txBody>
          <a:bodyPr>
            <a:normAutofit/>
          </a:bodyPr>
          <a:lstStyle/>
          <a:p>
            <a:pPr marL="0" indent="0">
              <a:buNone/>
            </a:pPr>
            <a:r>
              <a:rPr lang="cs-CZ" sz="1600" b="1" dirty="0"/>
              <a:t>V roce 2021 </a:t>
            </a:r>
            <a:r>
              <a:rPr lang="cs-CZ" sz="1600" b="1" dirty="0" smtClean="0"/>
              <a:t>chceme propagovat</a:t>
            </a:r>
            <a:endParaRPr lang="cs-CZ" sz="1600" b="1" dirty="0"/>
          </a:p>
          <a:p>
            <a:pPr marL="0" indent="0">
              <a:buNone/>
            </a:pPr>
            <a:endParaRPr lang="cs-CZ" sz="1600" b="1" dirty="0"/>
          </a:p>
          <a:p>
            <a:pPr marL="800100" lvl="1" indent="-342900">
              <a:buFont typeface="+mj-lt"/>
              <a:buAutoNum type="arabicPeriod"/>
            </a:pPr>
            <a:r>
              <a:rPr lang="cs-CZ" sz="1600" dirty="0" smtClean="0"/>
              <a:t>úspěšné </a:t>
            </a:r>
            <a:r>
              <a:rPr lang="cs-CZ" sz="1600" dirty="0"/>
              <a:t>projekty IROP 2014-2020</a:t>
            </a:r>
          </a:p>
          <a:p>
            <a:pPr marL="800100" lvl="1" indent="-342900">
              <a:buFont typeface="+mj-lt"/>
              <a:buAutoNum type="arabicPeriod"/>
            </a:pPr>
            <a:endParaRPr lang="cs-CZ" sz="1600" dirty="0"/>
          </a:p>
          <a:p>
            <a:pPr marL="800100" lvl="1" indent="-342900">
              <a:buFont typeface="+mj-lt"/>
              <a:buAutoNum type="arabicPeriod"/>
            </a:pPr>
            <a:r>
              <a:rPr lang="cs-CZ" sz="1600" dirty="0" smtClean="0"/>
              <a:t>Finanční </a:t>
            </a:r>
            <a:r>
              <a:rPr lang="cs-CZ" sz="1600" dirty="0"/>
              <a:t>nástroj IROP </a:t>
            </a:r>
          </a:p>
          <a:p>
            <a:pPr marL="800100" lvl="1" indent="-342900">
              <a:buFont typeface="+mj-lt"/>
              <a:buAutoNum type="arabicPeriod"/>
            </a:pPr>
            <a:endParaRPr lang="cs-CZ" sz="1600" dirty="0"/>
          </a:p>
          <a:p>
            <a:pPr marL="800100" lvl="1" indent="-342900">
              <a:buFont typeface="+mj-lt"/>
              <a:buAutoNum type="arabicPeriod"/>
            </a:pPr>
            <a:r>
              <a:rPr lang="cs-CZ" sz="1600" dirty="0"/>
              <a:t>možnosti </a:t>
            </a:r>
            <a:r>
              <a:rPr lang="cs-CZ" sz="1600" dirty="0" smtClean="0"/>
              <a:t>v IROP </a:t>
            </a:r>
            <a:r>
              <a:rPr lang="cs-CZ" sz="1600" dirty="0"/>
              <a:t>2021-2027 </a:t>
            </a:r>
            <a:r>
              <a:rPr lang="cs-CZ" sz="1600" dirty="0" smtClean="0"/>
              <a:t> a </a:t>
            </a:r>
            <a:r>
              <a:rPr lang="cs-CZ" sz="1600" dirty="0"/>
              <a:t>připravovat žadatele na </a:t>
            </a:r>
            <a:r>
              <a:rPr lang="cs-CZ" sz="1600" dirty="0" smtClean="0"/>
              <a:t>nové výzvy</a:t>
            </a:r>
            <a:endParaRPr lang="cs-CZ" sz="1600" dirty="0"/>
          </a:p>
        </p:txBody>
      </p:sp>
    </p:spTree>
    <p:extLst>
      <p:ext uri="{BB962C8B-B14F-4D97-AF65-F5344CB8AC3E}">
        <p14:creationId xmlns:p14="http://schemas.microsoft.com/office/powerpoint/2010/main" val="3665056331"/>
      </p:ext>
    </p:extLst>
  </p:cSld>
  <p:clrMapOvr>
    <a:masterClrMapping/>
  </p:clrMapOvr>
  <p:transition spd="slow">
    <p:push/>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8. Roční komunikační plán IROP 2021</a:t>
            </a:r>
            <a:r>
              <a:rPr lang="es-ES" dirty="0"/>
              <a:t>			</a:t>
            </a:r>
            <a:r>
              <a:rPr lang="cs-CZ" dirty="0"/>
              <a:t>		</a:t>
            </a:r>
          </a:p>
        </p:txBody>
      </p:sp>
      <p:sp>
        <p:nvSpPr>
          <p:cNvPr id="3" name="Zástupný symbol pro obsah 2"/>
          <p:cNvSpPr>
            <a:spLocks noGrp="1"/>
          </p:cNvSpPr>
          <p:nvPr>
            <p:ph idx="1"/>
          </p:nvPr>
        </p:nvSpPr>
        <p:spPr>
          <a:xfrm>
            <a:off x="628650" y="1382574"/>
            <a:ext cx="7886700" cy="4794390"/>
          </a:xfrm>
        </p:spPr>
        <p:txBody>
          <a:bodyPr>
            <a:normAutofit lnSpcReduction="10000"/>
          </a:bodyPr>
          <a:lstStyle/>
          <a:p>
            <a:pPr marL="0" indent="0">
              <a:buNone/>
            </a:pPr>
            <a:r>
              <a:rPr lang="cs-CZ" sz="1600" b="1" dirty="0"/>
              <a:t>Hlavní komunikační aktivity IROP – 1. část</a:t>
            </a:r>
          </a:p>
          <a:p>
            <a:pPr marL="457200" indent="-457200">
              <a:buFont typeface="+mj-lt"/>
              <a:buAutoNum type="arabicPeriod"/>
            </a:pPr>
            <a:r>
              <a:rPr lang="cs-CZ" sz="1600" b="1" dirty="0"/>
              <a:t>Mediální kampaň</a:t>
            </a:r>
          </a:p>
          <a:p>
            <a:pPr lvl="1"/>
            <a:r>
              <a:rPr lang="cs-CZ" sz="1600" b="1" dirty="0"/>
              <a:t>Propagace výzev IROP </a:t>
            </a:r>
            <a:r>
              <a:rPr lang="cs-CZ" sz="1600" b="1" dirty="0" smtClean="0"/>
              <a:t>2021-2027 – navazující na Roadshow v roce 2020</a:t>
            </a:r>
            <a:endParaRPr lang="cs-CZ" sz="1600" b="1" dirty="0"/>
          </a:p>
          <a:p>
            <a:pPr lvl="1"/>
            <a:r>
              <a:rPr lang="cs-CZ" sz="1600" dirty="0"/>
              <a:t>Kampaň 5 mil. Kč: kreativa, on-line a tisk</a:t>
            </a:r>
          </a:p>
          <a:p>
            <a:pPr lvl="1"/>
            <a:endParaRPr lang="cs-CZ" sz="1600" dirty="0"/>
          </a:p>
          <a:p>
            <a:pPr marL="457200" indent="-457200">
              <a:buFont typeface="+mj-lt"/>
              <a:buAutoNum type="arabicPeriod"/>
            </a:pPr>
            <a:r>
              <a:rPr lang="cs-CZ" sz="1600" b="1" dirty="0"/>
              <a:t>Finanční nástroj IROP</a:t>
            </a:r>
          </a:p>
          <a:p>
            <a:pPr lvl="1"/>
            <a:r>
              <a:rPr lang="cs-CZ" sz="1600" dirty="0"/>
              <a:t>Kampaň 1,5 mil. Kč: specializovaný on-line a tisk, direct marketing</a:t>
            </a:r>
          </a:p>
          <a:p>
            <a:pPr lvl="1"/>
            <a:r>
              <a:rPr lang="cs-CZ" sz="1600" dirty="0"/>
              <a:t>Prostředky na kampaň z rozpočtu na budování absorpční kapacity</a:t>
            </a:r>
          </a:p>
          <a:p>
            <a:pPr lvl="1"/>
            <a:endParaRPr lang="cs-CZ" sz="1600" dirty="0"/>
          </a:p>
          <a:p>
            <a:pPr marL="457200" indent="-457200">
              <a:buFont typeface="+mj-lt"/>
              <a:buAutoNum type="arabicPeriod"/>
            </a:pPr>
            <a:r>
              <a:rPr lang="cs-CZ" sz="1600" b="1" dirty="0"/>
              <a:t>Sociální sítě a vytváření vlastního on-line obsahu</a:t>
            </a:r>
          </a:p>
          <a:p>
            <a:pPr lvl="1"/>
            <a:r>
              <a:rPr lang="cs-CZ" sz="1600" dirty="0" err="1" smtClean="0"/>
              <a:t>Facebook</a:t>
            </a:r>
            <a:r>
              <a:rPr lang="cs-CZ" sz="1600" dirty="0" smtClean="0"/>
              <a:t> – profesionální správa, </a:t>
            </a:r>
            <a:r>
              <a:rPr lang="cs-CZ" sz="1600" dirty="0" err="1"/>
              <a:t>YouTube</a:t>
            </a:r>
            <a:r>
              <a:rPr lang="cs-CZ" sz="1600" dirty="0"/>
              <a:t> </a:t>
            </a:r>
            <a:r>
              <a:rPr lang="cs-CZ" sz="1600" dirty="0" smtClean="0"/>
              <a:t>založen</a:t>
            </a:r>
            <a:endParaRPr lang="cs-CZ" sz="1600" dirty="0"/>
          </a:p>
          <a:p>
            <a:pPr lvl="1"/>
            <a:r>
              <a:rPr lang="cs-CZ" sz="1600" dirty="0"/>
              <a:t>Vlastní obsah: fotografie projektů, </a:t>
            </a:r>
            <a:r>
              <a:rPr lang="cs-CZ" sz="1600" dirty="0" err="1"/>
              <a:t>videoreportáže</a:t>
            </a:r>
            <a:r>
              <a:rPr lang="cs-CZ" sz="1600" dirty="0"/>
              <a:t> a stream, soutěže, infografiky</a:t>
            </a:r>
          </a:p>
          <a:p>
            <a:pPr lvl="1"/>
            <a:endParaRPr lang="cs-CZ" sz="1600" dirty="0"/>
          </a:p>
          <a:p>
            <a:pPr marL="342900" indent="-342900">
              <a:buFont typeface="+mj-lt"/>
              <a:buAutoNum type="arabicPeriod"/>
            </a:pPr>
            <a:r>
              <a:rPr lang="cs-CZ" sz="1600" b="1" dirty="0"/>
              <a:t>Putovní výstava </a:t>
            </a:r>
          </a:p>
          <a:p>
            <a:pPr lvl="1"/>
            <a:r>
              <a:rPr lang="cs-CZ" sz="1600" b="1" dirty="0"/>
              <a:t>Putovní výstava projektů IROP</a:t>
            </a:r>
          </a:p>
          <a:p>
            <a:pPr lvl="1"/>
            <a:endParaRPr lang="cs-CZ" dirty="0"/>
          </a:p>
        </p:txBody>
      </p:sp>
    </p:spTree>
    <p:extLst>
      <p:ext uri="{BB962C8B-B14F-4D97-AF65-F5344CB8AC3E}">
        <p14:creationId xmlns:p14="http://schemas.microsoft.com/office/powerpoint/2010/main" val="2592317455"/>
      </p:ext>
    </p:extLst>
  </p:cSld>
  <p:clrMapOvr>
    <a:masterClrMapping/>
  </p:clrMapOvr>
  <p:transition spd="slow">
    <p:push/>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8. Roční komunikační plán IROP 2021</a:t>
            </a:r>
            <a:r>
              <a:rPr lang="es-ES" dirty="0"/>
              <a:t>			</a:t>
            </a:r>
            <a:r>
              <a:rPr lang="cs-CZ" dirty="0"/>
              <a:t>		</a:t>
            </a:r>
          </a:p>
        </p:txBody>
      </p:sp>
      <p:sp>
        <p:nvSpPr>
          <p:cNvPr id="3" name="Zástupný symbol pro obsah 2"/>
          <p:cNvSpPr>
            <a:spLocks noGrp="1"/>
          </p:cNvSpPr>
          <p:nvPr>
            <p:ph idx="1"/>
          </p:nvPr>
        </p:nvSpPr>
        <p:spPr>
          <a:xfrm>
            <a:off x="628650" y="1382574"/>
            <a:ext cx="7886700" cy="4794390"/>
          </a:xfrm>
        </p:spPr>
        <p:txBody>
          <a:bodyPr>
            <a:normAutofit/>
          </a:bodyPr>
          <a:lstStyle/>
          <a:p>
            <a:pPr marL="0" indent="0">
              <a:buNone/>
            </a:pPr>
            <a:r>
              <a:rPr lang="cs-CZ" sz="1600" b="1" dirty="0"/>
              <a:t>Hlavní komunikační aktivity IROP – 2. část</a:t>
            </a:r>
          </a:p>
          <a:p>
            <a:pPr marL="457200" indent="-457200">
              <a:buFont typeface="+mj-lt"/>
              <a:buAutoNum type="arabicPeriod" startAt="5"/>
            </a:pPr>
            <a:r>
              <a:rPr lang="cs-CZ" sz="1600" b="1" dirty="0" smtClean="0"/>
              <a:t>Propagace nových výzev v REACT-EU</a:t>
            </a:r>
          </a:p>
          <a:p>
            <a:pPr lvl="1"/>
            <a:r>
              <a:rPr lang="cs-CZ" sz="1600" dirty="0"/>
              <a:t>v</a:t>
            </a:r>
            <a:r>
              <a:rPr lang="cs-CZ" sz="1600" dirty="0" smtClean="0"/>
              <a:t>yužití stávajících komunikačních kanálů</a:t>
            </a:r>
          </a:p>
          <a:p>
            <a:pPr lvl="1"/>
            <a:r>
              <a:rPr lang="cs-CZ" sz="1600" dirty="0" smtClean="0"/>
              <a:t>společná komunikace s projekty IROP</a:t>
            </a:r>
          </a:p>
          <a:p>
            <a:pPr marL="457200" lvl="1" indent="0">
              <a:buNone/>
            </a:pPr>
            <a:endParaRPr lang="cs-CZ" sz="1600" b="1" dirty="0"/>
          </a:p>
          <a:p>
            <a:pPr marL="457200" indent="-457200">
              <a:buFont typeface="+mj-lt"/>
              <a:buAutoNum type="arabicPeriod" startAt="5"/>
            </a:pPr>
            <a:r>
              <a:rPr lang="cs-CZ" sz="1600" b="1" dirty="0" smtClean="0"/>
              <a:t>Další </a:t>
            </a:r>
            <a:r>
              <a:rPr lang="cs-CZ" sz="1600" b="1" dirty="0"/>
              <a:t>rozvoj webu IROP</a:t>
            </a:r>
          </a:p>
          <a:p>
            <a:pPr lvl="1"/>
            <a:r>
              <a:rPr lang="cs-CZ" sz="1600" dirty="0"/>
              <a:t>Uživatelská přívětivost, atraktivita</a:t>
            </a:r>
          </a:p>
          <a:p>
            <a:pPr lvl="1"/>
            <a:r>
              <a:rPr lang="cs-CZ" sz="1600" dirty="0"/>
              <a:t>Optimalizace pro webové vyhledávání</a:t>
            </a:r>
          </a:p>
          <a:p>
            <a:pPr lvl="1"/>
            <a:r>
              <a:rPr lang="cs-CZ" sz="1600" b="1" dirty="0"/>
              <a:t>Příprava webu pro programové období 2021-2027</a:t>
            </a:r>
          </a:p>
          <a:p>
            <a:pPr marL="457200" lvl="1" indent="0">
              <a:buNone/>
            </a:pPr>
            <a:endParaRPr lang="cs-CZ" sz="1600" dirty="0"/>
          </a:p>
          <a:p>
            <a:pPr marL="457200" lvl="1" indent="-457200">
              <a:lnSpc>
                <a:spcPct val="100000"/>
              </a:lnSpc>
              <a:spcBef>
                <a:spcPts val="1000"/>
              </a:spcBef>
              <a:buFont typeface="+mj-lt"/>
              <a:buAutoNum type="arabicPeriod" startAt="6"/>
            </a:pPr>
            <a:r>
              <a:rPr lang="cs-CZ" sz="1600" b="1" dirty="0"/>
              <a:t>Spolupráce s aktivitami Centra a NOK</a:t>
            </a:r>
          </a:p>
          <a:p>
            <a:pPr lvl="1">
              <a:lnSpc>
                <a:spcPct val="100000"/>
              </a:lnSpc>
            </a:pPr>
            <a:r>
              <a:rPr lang="cs-CZ" sz="1600" dirty="0"/>
              <a:t>Např. spolupráce v rámci </a:t>
            </a:r>
            <a:r>
              <a:rPr lang="cs-CZ" sz="1600" dirty="0" err="1"/>
              <a:t>microsite</a:t>
            </a:r>
            <a:r>
              <a:rPr lang="cs-CZ" sz="1600" dirty="0"/>
              <a:t> Centra Regiony nás baví</a:t>
            </a:r>
          </a:p>
          <a:p>
            <a:pPr lvl="1">
              <a:lnSpc>
                <a:spcPct val="100000"/>
              </a:lnSpc>
            </a:pPr>
            <a:r>
              <a:rPr lang="cs-CZ" sz="1600" dirty="0"/>
              <a:t>Např. spolupráce s NOK při propagaci finančních nástrojů</a:t>
            </a:r>
          </a:p>
          <a:p>
            <a:pPr marL="457200" lvl="1" indent="0">
              <a:buNone/>
            </a:pPr>
            <a:endParaRPr lang="cs-CZ" dirty="0"/>
          </a:p>
        </p:txBody>
      </p:sp>
    </p:spTree>
    <p:extLst>
      <p:ext uri="{BB962C8B-B14F-4D97-AF65-F5344CB8AC3E}">
        <p14:creationId xmlns:p14="http://schemas.microsoft.com/office/powerpoint/2010/main" val="3044359121"/>
      </p:ext>
    </p:extLst>
  </p:cSld>
  <p:clrMapOvr>
    <a:masterClrMapping/>
  </p:clrMapOvr>
  <p:transition spd="slow">
    <p:push/>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8. Roční komunikační plán IROP 2021</a:t>
            </a:r>
            <a:r>
              <a:rPr lang="es-ES" dirty="0"/>
              <a:t>			</a:t>
            </a:r>
            <a:r>
              <a:rPr lang="cs-CZ" dirty="0"/>
              <a:t>		</a:t>
            </a:r>
          </a:p>
        </p:txBody>
      </p:sp>
      <p:sp>
        <p:nvSpPr>
          <p:cNvPr id="3" name="Zástupný symbol pro obsah 2"/>
          <p:cNvSpPr>
            <a:spLocks noGrp="1"/>
          </p:cNvSpPr>
          <p:nvPr>
            <p:ph idx="1"/>
          </p:nvPr>
        </p:nvSpPr>
        <p:spPr>
          <a:xfrm>
            <a:off x="628650" y="1382574"/>
            <a:ext cx="7886700" cy="4794390"/>
          </a:xfrm>
        </p:spPr>
        <p:txBody>
          <a:bodyPr/>
          <a:lstStyle/>
          <a:p>
            <a:pPr marL="0" indent="0">
              <a:lnSpc>
                <a:spcPct val="120000"/>
              </a:lnSpc>
              <a:buNone/>
            </a:pPr>
            <a:r>
              <a:rPr lang="cs-CZ" sz="1600" b="1" dirty="0"/>
              <a:t>Další komunikační aktivity ŘO IROP v roce 2021</a:t>
            </a:r>
          </a:p>
          <a:p>
            <a:pPr lvl="1">
              <a:lnSpc>
                <a:spcPct val="100000"/>
              </a:lnSpc>
            </a:pPr>
            <a:r>
              <a:rPr lang="cs-CZ" sz="1600" dirty="0"/>
              <a:t>Fotografie a </a:t>
            </a:r>
            <a:r>
              <a:rPr lang="cs-CZ" sz="1600" dirty="0" err="1"/>
              <a:t>videoreportáže</a:t>
            </a:r>
            <a:endParaRPr lang="cs-CZ" sz="1600" dirty="0"/>
          </a:p>
          <a:p>
            <a:pPr lvl="1">
              <a:lnSpc>
                <a:spcPct val="100000"/>
              </a:lnSpc>
            </a:pPr>
            <a:r>
              <a:rPr lang="cs-CZ" sz="1600" dirty="0"/>
              <a:t>Tiskové zprávy, aktuality</a:t>
            </a:r>
          </a:p>
          <a:p>
            <a:pPr lvl="1">
              <a:lnSpc>
                <a:spcPct val="100000"/>
              </a:lnSpc>
            </a:pPr>
            <a:r>
              <a:rPr lang="cs-CZ" sz="1600" dirty="0"/>
              <a:t>Semináře, workshopy, konzultační servis</a:t>
            </a:r>
          </a:p>
          <a:p>
            <a:pPr lvl="1">
              <a:lnSpc>
                <a:spcPct val="100000"/>
              </a:lnSpc>
            </a:pPr>
            <a:r>
              <a:rPr lang="cs-CZ" sz="1600" b="1" dirty="0"/>
              <a:t>Snídaně s novináři</a:t>
            </a:r>
          </a:p>
          <a:p>
            <a:pPr lvl="1">
              <a:lnSpc>
                <a:spcPct val="100000"/>
              </a:lnSpc>
            </a:pPr>
            <a:r>
              <a:rPr lang="cs-CZ" sz="1600" b="1" dirty="0" smtClean="0"/>
              <a:t>Výroční konference (letos zrušena a nahrazena sérií Roadshow k IROP 2021+)</a:t>
            </a:r>
            <a:endParaRPr lang="cs-CZ" sz="1600" b="1" dirty="0"/>
          </a:p>
          <a:p>
            <a:pPr lvl="1">
              <a:lnSpc>
                <a:spcPct val="100000"/>
              </a:lnSpc>
            </a:pPr>
            <a:r>
              <a:rPr lang="cs-CZ" sz="1600" dirty="0"/>
              <a:t>Monitorování komunikačních aktivit IN a </a:t>
            </a:r>
            <a:r>
              <a:rPr lang="cs-CZ" sz="1600" dirty="0" smtClean="0"/>
              <a:t>využívání vzájemné </a:t>
            </a:r>
            <a:r>
              <a:rPr lang="cs-CZ" sz="1600" dirty="0"/>
              <a:t>synergie</a:t>
            </a:r>
          </a:p>
          <a:p>
            <a:endParaRPr lang="cs-CZ" dirty="0"/>
          </a:p>
        </p:txBody>
      </p:sp>
    </p:spTree>
    <p:extLst>
      <p:ext uri="{BB962C8B-B14F-4D97-AF65-F5344CB8AC3E}">
        <p14:creationId xmlns:p14="http://schemas.microsoft.com/office/powerpoint/2010/main" val="229371090"/>
      </p:ext>
    </p:extLst>
  </p:cSld>
  <p:clrMapOvr>
    <a:masterClrMapping/>
  </p:clrMapOvr>
  <p:transition spd="slow">
    <p:push/>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8. Roční komunikační plán IROP 2021</a:t>
            </a:r>
            <a:r>
              <a:rPr lang="es-ES" dirty="0"/>
              <a:t>			</a:t>
            </a:r>
            <a:r>
              <a:rPr lang="cs-CZ" dirty="0"/>
              <a:t>		</a:t>
            </a:r>
          </a:p>
        </p:txBody>
      </p:sp>
      <p:sp>
        <p:nvSpPr>
          <p:cNvPr id="3" name="Zástupný symbol pro obsah 2"/>
          <p:cNvSpPr>
            <a:spLocks noGrp="1"/>
          </p:cNvSpPr>
          <p:nvPr>
            <p:ph idx="1"/>
          </p:nvPr>
        </p:nvSpPr>
        <p:spPr>
          <a:xfrm>
            <a:off x="628650" y="1401342"/>
            <a:ext cx="7886700" cy="4713707"/>
          </a:xfrm>
        </p:spPr>
        <p:txBody>
          <a:bodyPr>
            <a:normAutofit/>
          </a:bodyPr>
          <a:lstStyle/>
          <a:p>
            <a:pPr marL="0" indent="0">
              <a:lnSpc>
                <a:spcPct val="120000"/>
              </a:lnSpc>
              <a:buNone/>
            </a:pPr>
            <a:r>
              <a:rPr lang="pl-PL" sz="2300" b="1" dirty="0"/>
              <a:t>Komunikační aktivity Centra v roce </a:t>
            </a:r>
            <a:r>
              <a:rPr lang="cs-CZ" sz="2300" b="1" dirty="0"/>
              <a:t>v roce 2021</a:t>
            </a:r>
          </a:p>
          <a:p>
            <a:pPr lvl="1">
              <a:lnSpc>
                <a:spcPct val="120000"/>
              </a:lnSpc>
            </a:pPr>
            <a:r>
              <a:rPr lang="cs-CZ" sz="1600" b="1" dirty="0" err="1"/>
              <a:t>Microsite</a:t>
            </a:r>
            <a:r>
              <a:rPr lang="cs-CZ" sz="1600" b="1" dirty="0"/>
              <a:t> a tištěný občasník Regiony nás baví – tvorba obsahu, správa a propagace </a:t>
            </a:r>
            <a:r>
              <a:rPr lang="cs-CZ" sz="1600" b="1" dirty="0" err="1"/>
              <a:t>microsite</a:t>
            </a:r>
            <a:r>
              <a:rPr lang="cs-CZ" sz="1600" b="1" dirty="0"/>
              <a:t> </a:t>
            </a:r>
          </a:p>
          <a:p>
            <a:pPr lvl="1">
              <a:lnSpc>
                <a:spcPct val="120000"/>
              </a:lnSpc>
            </a:pPr>
            <a:r>
              <a:rPr lang="cs-CZ" sz="1600" dirty="0"/>
              <a:t>Kampaň cílená na vedení měst a obcí</a:t>
            </a:r>
          </a:p>
          <a:p>
            <a:pPr lvl="1">
              <a:lnSpc>
                <a:spcPct val="120000"/>
              </a:lnSpc>
            </a:pPr>
            <a:r>
              <a:rPr lang="cs-CZ" sz="1600" dirty="0"/>
              <a:t>Inzerce v tisku a on-line</a:t>
            </a:r>
          </a:p>
          <a:p>
            <a:pPr lvl="1">
              <a:lnSpc>
                <a:spcPct val="120000"/>
              </a:lnSpc>
            </a:pPr>
            <a:r>
              <a:rPr lang="cs-CZ" sz="1600" dirty="0"/>
              <a:t>Propagační videa</a:t>
            </a:r>
          </a:p>
          <a:p>
            <a:pPr lvl="1">
              <a:lnSpc>
                <a:spcPct val="120000"/>
              </a:lnSpc>
            </a:pPr>
            <a:r>
              <a:rPr lang="cs-CZ" sz="1600" dirty="0" err="1"/>
              <a:t>eNewsletter</a:t>
            </a:r>
            <a:endParaRPr lang="cs-CZ" sz="1600" dirty="0"/>
          </a:p>
          <a:p>
            <a:pPr lvl="1">
              <a:lnSpc>
                <a:spcPct val="120000"/>
              </a:lnSpc>
            </a:pPr>
            <a:r>
              <a:rPr lang="cs-CZ" sz="1600" dirty="0"/>
              <a:t>Regionální akce, soutěže</a:t>
            </a:r>
          </a:p>
          <a:p>
            <a:pPr lvl="1">
              <a:lnSpc>
                <a:spcPct val="120000"/>
              </a:lnSpc>
            </a:pPr>
            <a:r>
              <a:rPr lang="cs-CZ" sz="1600" b="1" dirty="0"/>
              <a:t>Výroční konference k 25.výroční CRR spojená s představením IROP 2021-2027</a:t>
            </a:r>
          </a:p>
          <a:p>
            <a:pPr lvl="1">
              <a:lnSpc>
                <a:spcPct val="120000"/>
              </a:lnSpc>
            </a:pPr>
            <a:r>
              <a:rPr lang="cs-CZ" sz="1600" b="1" dirty="0"/>
              <a:t>Propagační aktivity cílené na kulturní památky, spolupráce s NPÚ</a:t>
            </a:r>
          </a:p>
          <a:p>
            <a:pPr lvl="1">
              <a:lnSpc>
                <a:spcPct val="120000"/>
              </a:lnSpc>
            </a:pPr>
            <a:r>
              <a:rPr lang="cs-CZ" sz="1600" dirty="0"/>
              <a:t>Semináře, konzultace a konzultační servis</a:t>
            </a:r>
          </a:p>
          <a:p>
            <a:pPr lvl="1">
              <a:lnSpc>
                <a:spcPct val="120000"/>
              </a:lnSpc>
            </a:pPr>
            <a:r>
              <a:rPr lang="cs-CZ" sz="1600" dirty="0"/>
              <a:t>Propagační předměty</a:t>
            </a:r>
          </a:p>
          <a:p>
            <a:endParaRPr lang="cs-CZ" dirty="0"/>
          </a:p>
        </p:txBody>
      </p:sp>
    </p:spTree>
    <p:extLst>
      <p:ext uri="{BB962C8B-B14F-4D97-AF65-F5344CB8AC3E}">
        <p14:creationId xmlns:p14="http://schemas.microsoft.com/office/powerpoint/2010/main" val="3698278108"/>
      </p:ext>
    </p:extLst>
  </p:cSld>
  <p:clrMapOvr>
    <a:masterClrMapping/>
  </p:clrMapOvr>
  <p:transition spd="slow">
    <p:push/>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8650" y="365126"/>
            <a:ext cx="7863494" cy="1460498"/>
          </a:xfrm>
        </p:spPr>
        <p:txBody>
          <a:bodyPr>
            <a:normAutofit/>
          </a:bodyPr>
          <a:lstStyle/>
          <a:p>
            <a:r>
              <a:rPr lang="cs-CZ" dirty="0"/>
              <a:t>8. Roční komunikační plán IROP 2021</a:t>
            </a:r>
            <a:r>
              <a:rPr lang="es-ES" dirty="0"/>
              <a:t>		</a:t>
            </a:r>
            <a:r>
              <a:rPr lang="cs-CZ" dirty="0"/>
              <a:t>		</a:t>
            </a:r>
          </a:p>
        </p:txBody>
      </p:sp>
      <p:graphicFrame>
        <p:nvGraphicFramePr>
          <p:cNvPr id="9" name="Zástupný symbol pro obsah 8"/>
          <p:cNvGraphicFramePr>
            <a:graphicFrameLocks noGrp="1"/>
          </p:cNvGraphicFramePr>
          <p:nvPr>
            <p:ph idx="1"/>
            <p:extLst>
              <p:ext uri="{D42A27DB-BD31-4B8C-83A1-F6EECF244321}">
                <p14:modId xmlns:p14="http://schemas.microsoft.com/office/powerpoint/2010/main" val="1085456713"/>
              </p:ext>
            </p:extLst>
          </p:nvPr>
        </p:nvGraphicFramePr>
        <p:xfrm>
          <a:off x="628649" y="2150668"/>
          <a:ext cx="7886700" cy="3013863"/>
        </p:xfrm>
        <a:graphic>
          <a:graphicData uri="http://schemas.openxmlformats.org/drawingml/2006/table">
            <a:tbl>
              <a:tblPr lastRow="1" bandRow="1">
                <a:tableStyleId>{5C22544A-7EE6-4342-B048-85BDC9FD1C3A}</a:tableStyleId>
              </a:tblPr>
              <a:tblGrid>
                <a:gridCol w="3943350">
                  <a:extLst>
                    <a:ext uri="{9D8B030D-6E8A-4147-A177-3AD203B41FA5}">
                      <a16:colId xmlns:a16="http://schemas.microsoft.com/office/drawing/2014/main" val="406440339"/>
                    </a:ext>
                  </a:extLst>
                </a:gridCol>
                <a:gridCol w="3943350">
                  <a:extLst>
                    <a:ext uri="{9D8B030D-6E8A-4147-A177-3AD203B41FA5}">
                      <a16:colId xmlns:a16="http://schemas.microsoft.com/office/drawing/2014/main" val="201533223"/>
                    </a:ext>
                  </a:extLst>
                </a:gridCol>
              </a:tblGrid>
              <a:tr h="100462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600" dirty="0">
                          <a:solidFill>
                            <a:srgbClr val="4C4C4C"/>
                          </a:solidFill>
                          <a:latin typeface="Arial" panose="020B0604020202020204" pitchFamily="34" charset="0"/>
                          <a:cs typeface="Arial" panose="020B0604020202020204" pitchFamily="34" charset="0"/>
                        </a:rPr>
                        <a:t>Výdaje na komunikační aktivity ŘO IROP</a:t>
                      </a:r>
                    </a:p>
                    <a:p>
                      <a:pPr algn="l"/>
                      <a:endParaRPr lang="cs-CZ" sz="1600" dirty="0">
                        <a:solidFill>
                          <a:srgbClr val="4C4C4C"/>
                        </a:solidFill>
                        <a:latin typeface="Arial" panose="020B0604020202020204" pitchFamily="34" charset="0"/>
                        <a:cs typeface="Arial" panose="020B0604020202020204" pitchFamily="34" charset="0"/>
                      </a:endParaRPr>
                    </a:p>
                  </a:txBody>
                  <a:tcPr anchor="ctr"/>
                </a:tc>
                <a:tc>
                  <a:txBody>
                    <a:bodyPr/>
                    <a:lstStyle/>
                    <a:p>
                      <a:pPr algn="ctr"/>
                      <a:r>
                        <a:rPr lang="cs-CZ" sz="1600" b="0" kern="1200" dirty="0">
                          <a:solidFill>
                            <a:srgbClr val="4C4C4C"/>
                          </a:solidFill>
                          <a:effectLst/>
                          <a:latin typeface="Arial" panose="020B0604020202020204" pitchFamily="34" charset="0"/>
                          <a:ea typeface="+mn-ea"/>
                          <a:cs typeface="Arial" panose="020B0604020202020204" pitchFamily="34" charset="0"/>
                        </a:rPr>
                        <a:t>23 860 000 Kč</a:t>
                      </a:r>
                      <a:endParaRPr lang="cs-CZ" sz="1600" b="0" dirty="0">
                        <a:solidFill>
                          <a:srgbClr val="4C4C4C"/>
                        </a:solidFill>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1665210346"/>
                  </a:ext>
                </a:extLst>
              </a:tr>
              <a:tr h="100462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600" dirty="0">
                          <a:solidFill>
                            <a:srgbClr val="4C4C4C"/>
                          </a:solidFill>
                          <a:latin typeface="Arial" panose="020B0604020202020204" pitchFamily="34" charset="0"/>
                          <a:cs typeface="Arial" panose="020B0604020202020204" pitchFamily="34" charset="0"/>
                        </a:rPr>
                        <a:t>Výdaje na komunikační aktivity Centra</a:t>
                      </a:r>
                    </a:p>
                    <a:p>
                      <a:pPr algn="l"/>
                      <a:endParaRPr lang="cs-CZ" sz="1600" dirty="0">
                        <a:solidFill>
                          <a:srgbClr val="4C4C4C"/>
                        </a:solidFill>
                        <a:latin typeface="Arial" panose="020B0604020202020204" pitchFamily="34" charset="0"/>
                        <a:cs typeface="Arial" panose="020B0604020202020204" pitchFamily="34" charset="0"/>
                      </a:endParaRPr>
                    </a:p>
                  </a:txBody>
                  <a:tcPr anchor="ctr"/>
                </a:tc>
                <a:tc>
                  <a:txBody>
                    <a:bodyPr/>
                    <a:lstStyle/>
                    <a:p>
                      <a:pPr algn="ctr"/>
                      <a:r>
                        <a:rPr lang="cs-CZ" sz="1600" dirty="0">
                          <a:solidFill>
                            <a:srgbClr val="4C4C4C"/>
                          </a:solidFill>
                          <a:latin typeface="Arial" panose="020B0604020202020204" pitchFamily="34" charset="0"/>
                          <a:cs typeface="Arial" panose="020B0604020202020204" pitchFamily="34" charset="0"/>
                        </a:rPr>
                        <a:t>20 662 000 Kč</a:t>
                      </a:r>
                    </a:p>
                  </a:txBody>
                  <a:tcPr anchor="ctr"/>
                </a:tc>
                <a:extLst>
                  <a:ext uri="{0D108BD9-81ED-4DB2-BD59-A6C34878D82A}">
                    <a16:rowId xmlns:a16="http://schemas.microsoft.com/office/drawing/2014/main" val="1470581749"/>
                  </a:ext>
                </a:extLst>
              </a:tr>
              <a:tr h="100462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600" kern="1200" dirty="0">
                          <a:latin typeface="Arial" panose="020B0604020202020204" pitchFamily="34" charset="0"/>
                          <a:cs typeface="Arial" panose="020B0604020202020204" pitchFamily="34" charset="0"/>
                        </a:rPr>
                        <a:t>Výdaje na komunikační aktivity v roce</a:t>
                      </a:r>
                      <a:r>
                        <a:rPr lang="cs-CZ" sz="1600" kern="1200" baseline="0" dirty="0">
                          <a:latin typeface="Arial" panose="020B0604020202020204" pitchFamily="34" charset="0"/>
                          <a:cs typeface="Arial" panose="020B0604020202020204" pitchFamily="34" charset="0"/>
                        </a:rPr>
                        <a:t> 2019 </a:t>
                      </a:r>
                      <a:r>
                        <a:rPr lang="cs-CZ" sz="1600" kern="1200" dirty="0">
                          <a:latin typeface="Arial" panose="020B0604020202020204" pitchFamily="34" charset="0"/>
                          <a:cs typeface="Arial" panose="020B0604020202020204" pitchFamily="34" charset="0"/>
                        </a:rPr>
                        <a:t>celkem</a:t>
                      </a:r>
                    </a:p>
                    <a:p>
                      <a:pPr algn="l"/>
                      <a:endParaRPr lang="cs-CZ" sz="1600" dirty="0">
                        <a:latin typeface="Arial" panose="020B0604020202020204" pitchFamily="34" charset="0"/>
                        <a:cs typeface="Arial" panose="020B0604020202020204" pitchFamily="34" charset="0"/>
                      </a:endParaRPr>
                    </a:p>
                  </a:txBody>
                  <a:tcPr anchor="ctr"/>
                </a:tc>
                <a:tc>
                  <a:txBody>
                    <a:bodyPr/>
                    <a:lstStyle/>
                    <a:p>
                      <a:pPr algn="ctr"/>
                      <a:r>
                        <a:rPr lang="cs-CZ" sz="1600" b="1" kern="1200" dirty="0">
                          <a:solidFill>
                            <a:schemeClr val="lt1"/>
                          </a:solidFill>
                          <a:effectLst/>
                          <a:latin typeface="Arial" panose="020B0604020202020204" pitchFamily="34" charset="0"/>
                          <a:ea typeface="+mn-ea"/>
                          <a:cs typeface="Arial" panose="020B0604020202020204" pitchFamily="34" charset="0"/>
                        </a:rPr>
                        <a:t>44 522 000 Kč</a:t>
                      </a:r>
                      <a:endParaRPr lang="cs-CZ" sz="1600"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1958948223"/>
                  </a:ext>
                </a:extLst>
              </a:tr>
            </a:tbl>
          </a:graphicData>
        </a:graphic>
      </p:graphicFrame>
      <p:sp>
        <p:nvSpPr>
          <p:cNvPr id="10" name="Obdélník 9"/>
          <p:cNvSpPr/>
          <p:nvPr/>
        </p:nvSpPr>
        <p:spPr>
          <a:xfrm>
            <a:off x="628650" y="1555013"/>
            <a:ext cx="7886699" cy="338554"/>
          </a:xfrm>
          <a:prstGeom prst="rect">
            <a:avLst/>
          </a:prstGeom>
        </p:spPr>
        <p:txBody>
          <a:bodyPr wrap="square">
            <a:spAutoFit/>
          </a:bodyPr>
          <a:lstStyle/>
          <a:p>
            <a:pPr algn="ctr"/>
            <a:r>
              <a:rPr lang="cs-CZ" sz="1600" b="1" dirty="0">
                <a:solidFill>
                  <a:srgbClr val="4C4C4C"/>
                </a:solidFill>
                <a:latin typeface="Arial" panose="020B0604020202020204" pitchFamily="34" charset="0"/>
                <a:cs typeface="Arial" panose="020B0604020202020204" pitchFamily="34" charset="0"/>
              </a:rPr>
              <a:t>Plánované výdaje na rok 2021</a:t>
            </a:r>
          </a:p>
        </p:txBody>
      </p:sp>
    </p:spTree>
    <p:extLst>
      <p:ext uri="{BB962C8B-B14F-4D97-AF65-F5344CB8AC3E}">
        <p14:creationId xmlns:p14="http://schemas.microsoft.com/office/powerpoint/2010/main" val="2796982415"/>
      </p:ext>
    </p:extLst>
  </p:cSld>
  <p:clrMapOvr>
    <a:masterClrMapping/>
  </p:clrMapOvr>
  <p:transition spd="slow">
    <p:push/>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A29780-7AA5-BF4E-B7C5-D75AB6C36F6A}"/>
              </a:ext>
            </a:extLst>
          </p:cNvPr>
          <p:cNvSpPr>
            <a:spLocks noGrp="1"/>
          </p:cNvSpPr>
          <p:nvPr>
            <p:ph type="title"/>
          </p:nvPr>
        </p:nvSpPr>
        <p:spPr/>
        <p:txBody>
          <a:bodyPr/>
          <a:lstStyle/>
          <a:p>
            <a:pPr algn="ctr"/>
            <a:r>
              <a:rPr lang="cs-CZ" dirty="0"/>
              <a:t>2. Úvodní slovo zástupce Evropské komise </a:t>
            </a:r>
          </a:p>
        </p:txBody>
      </p:sp>
      <p:sp>
        <p:nvSpPr>
          <p:cNvPr id="3" name="Zástupný symbol pro obsah 2">
            <a:extLst>
              <a:ext uri="{FF2B5EF4-FFF2-40B4-BE49-F238E27FC236}">
                <a16:creationId xmlns:a16="http://schemas.microsoft.com/office/drawing/2014/main" id="{97778024-FDCE-E846-A037-107DCED977FF}"/>
              </a:ext>
            </a:extLst>
          </p:cNvPr>
          <p:cNvSpPr>
            <a:spLocks noGrp="1"/>
          </p:cNvSpPr>
          <p:nvPr>
            <p:ph idx="1"/>
          </p:nvPr>
        </p:nvSpPr>
        <p:spPr/>
        <p:txBody>
          <a:bodyPr/>
          <a:lstStyle/>
          <a:p>
            <a:pPr marL="0" indent="0" algn="ctr">
              <a:buNone/>
            </a:pPr>
            <a:endParaRPr lang="cs-CZ" sz="1600" dirty="0"/>
          </a:p>
          <a:p>
            <a:pPr marL="0" indent="0" algn="ctr">
              <a:buNone/>
            </a:pPr>
            <a:endParaRPr lang="cs-CZ" sz="1600" dirty="0"/>
          </a:p>
          <a:p>
            <a:pPr marL="0" indent="0" algn="ctr">
              <a:buNone/>
            </a:pPr>
            <a:endParaRPr lang="cs-CZ" sz="1600" dirty="0"/>
          </a:p>
          <a:p>
            <a:pPr marL="0" indent="0" algn="ctr">
              <a:buNone/>
            </a:pPr>
            <a:r>
              <a:rPr lang="en-US" sz="1600" dirty="0"/>
              <a:t>Andreas</a:t>
            </a:r>
            <a:r>
              <a:rPr lang="en-US" dirty="0"/>
              <a:t> von Busch</a:t>
            </a:r>
            <a:endParaRPr lang="cs-CZ" dirty="0"/>
          </a:p>
          <a:p>
            <a:pPr marL="0" indent="0" algn="ctr">
              <a:buNone/>
            </a:pPr>
            <a:r>
              <a:rPr lang="cs-CZ" dirty="0"/>
              <a:t>DG </a:t>
            </a:r>
            <a:r>
              <a:rPr lang="cs-CZ" dirty="0" err="1"/>
              <a:t>Regional</a:t>
            </a:r>
            <a:r>
              <a:rPr lang="cs-CZ" dirty="0"/>
              <a:t> and Urban </a:t>
            </a:r>
            <a:r>
              <a:rPr lang="cs-CZ" dirty="0" err="1"/>
              <a:t>Policy</a:t>
            </a:r>
            <a:endParaRPr lang="cs-CZ" dirty="0"/>
          </a:p>
          <a:p>
            <a:pPr marL="0" indent="0">
              <a:buNone/>
            </a:pPr>
            <a:endParaRPr lang="cs-CZ" dirty="0"/>
          </a:p>
        </p:txBody>
      </p:sp>
    </p:spTree>
    <p:extLst>
      <p:ext uri="{BB962C8B-B14F-4D97-AF65-F5344CB8AC3E}">
        <p14:creationId xmlns:p14="http://schemas.microsoft.com/office/powerpoint/2010/main" val="2072186279"/>
      </p:ext>
    </p:extLst>
  </p:cSld>
  <p:clrMapOvr>
    <a:masterClrMapping/>
  </p:clrMapOvr>
  <p:transition spd="slow">
    <p:push/>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B2D64E3-CD46-4E60-963E-5C4F3D002BAA}"/>
              </a:ext>
            </a:extLst>
          </p:cNvPr>
          <p:cNvSpPr>
            <a:spLocks noGrp="1"/>
          </p:cNvSpPr>
          <p:nvPr>
            <p:ph type="title"/>
          </p:nvPr>
        </p:nvSpPr>
        <p:spPr>
          <a:xfrm>
            <a:off x="806450" y="2371726"/>
            <a:ext cx="7863494" cy="1460498"/>
          </a:xfrm>
        </p:spPr>
        <p:txBody>
          <a:bodyPr/>
          <a:lstStyle/>
          <a:p>
            <a:r>
              <a:rPr lang="cs-CZ" dirty="0"/>
              <a:t>9. Zpráva o plnění Evaluačního plánu IROP</a:t>
            </a:r>
          </a:p>
        </p:txBody>
      </p:sp>
    </p:spTree>
    <p:extLst>
      <p:ext uri="{BB962C8B-B14F-4D97-AF65-F5344CB8AC3E}">
        <p14:creationId xmlns:p14="http://schemas.microsoft.com/office/powerpoint/2010/main" val="4239137888"/>
      </p:ext>
    </p:extLst>
  </p:cSld>
  <p:clrMapOvr>
    <a:masterClrMapping/>
  </p:clrMapOvr>
  <p:transition spd="slow">
    <p:push/>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Sumarizace plnění EP IROP v roce 2020</a:t>
            </a:r>
          </a:p>
        </p:txBody>
      </p:sp>
      <p:sp>
        <p:nvSpPr>
          <p:cNvPr id="3" name="Zástupný symbol pro obsah 2"/>
          <p:cNvSpPr>
            <a:spLocks noGrp="1"/>
          </p:cNvSpPr>
          <p:nvPr>
            <p:ph idx="1"/>
          </p:nvPr>
        </p:nvSpPr>
        <p:spPr/>
        <p:txBody>
          <a:bodyPr>
            <a:normAutofit/>
          </a:bodyPr>
          <a:lstStyle/>
          <a:p>
            <a:pPr marL="0" indent="0">
              <a:buNone/>
            </a:pPr>
            <a:r>
              <a:rPr lang="cs-CZ" sz="1600" b="1" dirty="0" smtClean="0"/>
              <a:t>Zpráva o plnění Evaluačního plánu IROP se týká období </a:t>
            </a:r>
            <a:br>
              <a:rPr lang="cs-CZ" sz="1600" b="1" dirty="0" smtClean="0"/>
            </a:br>
            <a:r>
              <a:rPr lang="cs-CZ" sz="1600" b="1" dirty="0" smtClean="0"/>
              <a:t>1. 11. 2019 - 30. 09. 2020</a:t>
            </a:r>
            <a:endParaRPr lang="cs-CZ" sz="1600" dirty="0" smtClean="0"/>
          </a:p>
          <a:p>
            <a:pPr algn="just"/>
            <a:r>
              <a:rPr lang="cs-CZ" sz="1600" dirty="0" smtClean="0"/>
              <a:t>Pro dané období bylo plánováno dokončení jedné evaluace, zahájení realizace čtyř evaluací a jednoho průzkumu. </a:t>
            </a:r>
          </a:p>
          <a:p>
            <a:pPr algn="just"/>
            <a:r>
              <a:rPr lang="cs-CZ" sz="1600" dirty="0" smtClean="0"/>
              <a:t>Dokončena byla "Evaluace PO2: specifické cíle 2.1, 2.2, 2.4 se zaměřením na sociální inkluzi".</a:t>
            </a:r>
          </a:p>
          <a:p>
            <a:pPr algn="just"/>
            <a:r>
              <a:rPr lang="cs-CZ" sz="1600" dirty="0" smtClean="0"/>
              <a:t>Plánovaná byl/a: </a:t>
            </a:r>
          </a:p>
          <a:p>
            <a:pPr lvl="1" algn="just"/>
            <a:r>
              <a:rPr lang="cs-CZ" sz="1600" dirty="0" smtClean="0"/>
              <a:t>"Ex-ante evaluace Integrovaného regionálního operačního program pro programové období 2021-2027“</a:t>
            </a:r>
          </a:p>
          <a:p>
            <a:pPr lvl="1" algn="just"/>
            <a:r>
              <a:rPr lang="cs-CZ" sz="1600" dirty="0" smtClean="0"/>
              <a:t>"Evaluace integrovaných nástrojů v IROP„</a:t>
            </a:r>
          </a:p>
          <a:p>
            <a:pPr lvl="1" algn="just"/>
            <a:r>
              <a:rPr lang="cs-CZ" sz="1600" dirty="0" smtClean="0"/>
              <a:t>"Vyhodnocení systému výzev a procesu hodnocení projektů IROP“</a:t>
            </a:r>
          </a:p>
          <a:p>
            <a:pPr lvl="1" algn="just">
              <a:lnSpc>
                <a:spcPct val="100000"/>
              </a:lnSpc>
            </a:pPr>
            <a:r>
              <a:rPr lang="cs-CZ" sz="1600" dirty="0" smtClean="0"/>
              <a:t>"Evaluace PO1 a PO3 IROP: Případové studie projektů" (přesun do roku 2021)</a:t>
            </a:r>
          </a:p>
          <a:p>
            <a:pPr lvl="1" algn="just"/>
            <a:r>
              <a:rPr lang="cs-CZ" sz="1600" dirty="0" smtClean="0"/>
              <a:t>"Průzkum povědomí o IROP„</a:t>
            </a:r>
            <a:endParaRPr lang="cs-CZ" sz="1600" dirty="0"/>
          </a:p>
        </p:txBody>
      </p:sp>
    </p:spTree>
    <p:extLst>
      <p:ext uri="{BB962C8B-B14F-4D97-AF65-F5344CB8AC3E}">
        <p14:creationId xmlns:p14="http://schemas.microsoft.com/office/powerpoint/2010/main" val="2588278821"/>
      </p:ext>
    </p:extLst>
  </p:cSld>
  <p:clrMapOvr>
    <a:masterClrMapping/>
  </p:clrMapOvr>
  <p:transition spd="slow">
    <p:push/>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Dokončená evaluace</a:t>
            </a:r>
          </a:p>
        </p:txBody>
      </p:sp>
      <p:sp>
        <p:nvSpPr>
          <p:cNvPr id="3" name="Zástupný symbol pro obsah 2"/>
          <p:cNvSpPr>
            <a:spLocks noGrp="1"/>
          </p:cNvSpPr>
          <p:nvPr>
            <p:ph idx="1"/>
          </p:nvPr>
        </p:nvSpPr>
        <p:spPr/>
        <p:txBody>
          <a:bodyPr/>
          <a:lstStyle/>
          <a:p>
            <a:pPr marL="0" indent="0">
              <a:buNone/>
            </a:pPr>
            <a:r>
              <a:rPr lang="cs-CZ" sz="1600" b="1" dirty="0"/>
              <a:t>Evaluace PO2: specifické cíle 2.1, 2.2, 2.4 se zaměřením na sociální inkluzi</a:t>
            </a:r>
          </a:p>
          <a:p>
            <a:pPr marL="0" indent="0">
              <a:buNone/>
            </a:pPr>
            <a:endParaRPr lang="cs-CZ" sz="1600" b="1" dirty="0"/>
          </a:p>
          <a:p>
            <a:pPr lvl="1"/>
            <a:r>
              <a:rPr lang="cs-CZ" sz="1600" dirty="0"/>
              <a:t>Z evaluace vzešlo 9 obecných doporučení a 22 doporučení, týkajících se jednotlivých specifických cílů</a:t>
            </a:r>
          </a:p>
          <a:p>
            <a:pPr lvl="1"/>
            <a:r>
              <a:rPr lang="cs-CZ" sz="1600" dirty="0"/>
              <a:t>ŘO IROP vyhodnotil jako </a:t>
            </a:r>
            <a:r>
              <a:rPr lang="cs-CZ" sz="1600" b="1" dirty="0"/>
              <a:t>relevantní 16 doporučení</a:t>
            </a:r>
            <a:r>
              <a:rPr lang="cs-CZ" sz="1600" dirty="0"/>
              <a:t>, ke kterým přijal úkoly</a:t>
            </a:r>
          </a:p>
          <a:p>
            <a:pPr marL="457200" lvl="1" indent="0">
              <a:buNone/>
            </a:pPr>
            <a:endParaRPr lang="cs-CZ" sz="2000" dirty="0"/>
          </a:p>
        </p:txBody>
      </p:sp>
    </p:spTree>
    <p:extLst>
      <p:ext uri="{BB962C8B-B14F-4D97-AF65-F5344CB8AC3E}">
        <p14:creationId xmlns:p14="http://schemas.microsoft.com/office/powerpoint/2010/main" val="404746367"/>
      </p:ext>
    </p:extLst>
  </p:cSld>
  <p:clrMapOvr>
    <a:masterClrMapping/>
  </p:clrMapOvr>
  <p:transition spd="slow">
    <p:push/>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Evaluace PO2: Zjištění a doporučení</a:t>
            </a:r>
          </a:p>
        </p:txBody>
      </p:sp>
      <p:sp>
        <p:nvSpPr>
          <p:cNvPr id="3" name="Zástupný symbol pro obsah 2"/>
          <p:cNvSpPr>
            <a:spLocks noGrp="1"/>
          </p:cNvSpPr>
          <p:nvPr>
            <p:ph idx="1"/>
          </p:nvPr>
        </p:nvSpPr>
        <p:spPr/>
        <p:txBody>
          <a:bodyPr>
            <a:normAutofit/>
          </a:bodyPr>
          <a:lstStyle/>
          <a:p>
            <a:pPr marL="457200" lvl="1" indent="0">
              <a:buNone/>
            </a:pPr>
            <a:r>
              <a:rPr lang="cs-CZ" sz="1600" dirty="0"/>
              <a:t>Zjištění: </a:t>
            </a:r>
            <a:r>
              <a:rPr lang="cs-CZ" sz="1600" b="1" dirty="0"/>
              <a:t>Doba mezi podáním žádosti a schválením žádosti je příliš dlouhá a způsobuje problémy (změna cen, technologické změny ap.). </a:t>
            </a:r>
          </a:p>
          <a:p>
            <a:pPr lvl="2"/>
            <a:r>
              <a:rPr lang="cs-CZ" sz="1600" dirty="0"/>
              <a:t>Úkol: I v reakci na toto zjištění ŘO IROP využije v následujícím programovém období v maximální míře průběžných výzev, které dobu hodnocení umožňují zkrátit.</a:t>
            </a:r>
          </a:p>
          <a:p>
            <a:pPr marL="914400" lvl="2" indent="0">
              <a:buNone/>
            </a:pPr>
            <a:endParaRPr lang="cs-CZ" sz="1600" dirty="0"/>
          </a:p>
          <a:p>
            <a:pPr marL="457200" lvl="1" indent="0">
              <a:buNone/>
            </a:pPr>
            <a:r>
              <a:rPr lang="cs-CZ" sz="1600" dirty="0"/>
              <a:t>Zjištění: </a:t>
            </a:r>
            <a:r>
              <a:rPr lang="cs-CZ" sz="1600" b="1" dirty="0"/>
              <a:t>Příprava projektové žádosti a řízení projektu jsou </a:t>
            </a:r>
            <a:r>
              <a:rPr lang="cs-CZ" sz="1600" b="1" dirty="0" smtClean="0"/>
              <a:t>pro žadatele náročné</a:t>
            </a:r>
            <a:r>
              <a:rPr lang="cs-CZ" sz="1600" b="1" dirty="0"/>
              <a:t>. </a:t>
            </a:r>
          </a:p>
          <a:p>
            <a:pPr lvl="2"/>
            <a:r>
              <a:rPr lang="cs-CZ" sz="1600" dirty="0"/>
              <a:t>Doporučení: Zjednodušení procesu řízení projektu a zahrnutí projektového řízení do uznatelných nákladů, zavedení metod zjednodušeného vykazování výdajů. </a:t>
            </a:r>
          </a:p>
          <a:p>
            <a:pPr lvl="2"/>
            <a:r>
              <a:rPr lang="cs-CZ" sz="1600" dirty="0"/>
              <a:t>Úkol: ŘO IROP neplánuje přímou podporu projektového managementu, ale ZMV budou uplatněny a s jejich zavedením je možné projektové řízení zahrnout do nepřímých nákladů. Financovány budou studie proveditelnosti a příprava výběrových řízení.</a:t>
            </a:r>
          </a:p>
        </p:txBody>
      </p:sp>
    </p:spTree>
    <p:extLst>
      <p:ext uri="{BB962C8B-B14F-4D97-AF65-F5344CB8AC3E}">
        <p14:creationId xmlns:p14="http://schemas.microsoft.com/office/powerpoint/2010/main" val="2811648585"/>
      </p:ext>
    </p:extLst>
  </p:cSld>
  <p:clrMapOvr>
    <a:masterClrMapping/>
  </p:clrMapOvr>
  <p:transition spd="slow">
    <p:push/>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Evaluace PO2: Zjištění a doporučení</a:t>
            </a:r>
          </a:p>
        </p:txBody>
      </p:sp>
      <p:sp>
        <p:nvSpPr>
          <p:cNvPr id="3" name="Zástupný symbol pro obsah 2"/>
          <p:cNvSpPr>
            <a:spLocks noGrp="1"/>
          </p:cNvSpPr>
          <p:nvPr>
            <p:ph idx="1"/>
          </p:nvPr>
        </p:nvSpPr>
        <p:spPr/>
        <p:txBody>
          <a:bodyPr>
            <a:normAutofit/>
          </a:bodyPr>
          <a:lstStyle/>
          <a:p>
            <a:pPr marL="914400" lvl="2" indent="0">
              <a:buNone/>
            </a:pPr>
            <a:endParaRPr lang="cs-CZ" sz="1600" dirty="0"/>
          </a:p>
          <a:p>
            <a:pPr marL="457200" lvl="1" indent="0">
              <a:buNone/>
            </a:pPr>
            <a:r>
              <a:rPr lang="cs-CZ" sz="1600" dirty="0"/>
              <a:t>Zjištění: </a:t>
            </a:r>
            <a:r>
              <a:rPr lang="cs-CZ" sz="1600" b="1" dirty="0"/>
              <a:t>území se sociálně vyloučenou lokalitou (SVL) jsou vymezena příliš široce</a:t>
            </a:r>
            <a:r>
              <a:rPr lang="cs-CZ" sz="1600" dirty="0"/>
              <a:t>. Projekty v nich realizované jsou jiné populaci, než je ta sociálně vyloučená nebo vyloučením ohrožená.</a:t>
            </a:r>
          </a:p>
          <a:p>
            <a:pPr lvl="2"/>
            <a:r>
              <a:rPr lang="cs-CZ" sz="1600" dirty="0"/>
              <a:t>Úkol: Využít nově nastavovaný rámec </a:t>
            </a:r>
            <a:r>
              <a:rPr lang="cs-CZ" sz="1600" dirty="0" smtClean="0"/>
              <a:t>KPSV+ </a:t>
            </a:r>
            <a:r>
              <a:rPr lang="cs-CZ" sz="1600" dirty="0"/>
              <a:t>pro územní cílení výzev IROP2</a:t>
            </a:r>
            <a:r>
              <a:rPr lang="cs-CZ" sz="1600" dirty="0" smtClean="0"/>
              <a:t>.</a:t>
            </a:r>
          </a:p>
          <a:p>
            <a:pPr lvl="2"/>
            <a:endParaRPr lang="cs-CZ" sz="1600" dirty="0"/>
          </a:p>
          <a:p>
            <a:pPr lvl="2"/>
            <a:endParaRPr lang="cs-CZ" sz="1600" dirty="0" smtClean="0"/>
          </a:p>
          <a:p>
            <a:pPr marL="457200" lvl="1" indent="0">
              <a:buNone/>
            </a:pPr>
            <a:r>
              <a:rPr lang="cs-CZ" sz="1600" dirty="0"/>
              <a:t>Doporučení: Jako významný </a:t>
            </a:r>
            <a:r>
              <a:rPr lang="cs-CZ" sz="1600" b="1" dirty="0"/>
              <a:t>faktor ovlivňující úspěšnou realizaci </a:t>
            </a:r>
            <a:r>
              <a:rPr lang="cs-CZ" sz="1600" dirty="0"/>
              <a:t>a skutečné přínosy projektu evaluace identifikovala </a:t>
            </a:r>
            <a:r>
              <a:rPr lang="cs-CZ" sz="1600" b="1" dirty="0"/>
              <a:t>přijetí projektu dalšími aktéry v území – spolupráci realizátora projektu např. s obcí, krajem, či naopak poskytovatelem služeb. </a:t>
            </a:r>
          </a:p>
          <a:p>
            <a:pPr lvl="2"/>
            <a:r>
              <a:rPr lang="cs-CZ" sz="1600" dirty="0"/>
              <a:t>Úkol: Projednat podporu komunikace a spolupráce příjemců s dalšími (místními) aktéry na příslušných pracovních skupinách IROP2.</a:t>
            </a:r>
            <a:endParaRPr lang="cs-CZ" sz="1200" dirty="0"/>
          </a:p>
          <a:p>
            <a:pPr lvl="2"/>
            <a:endParaRPr lang="cs-CZ" sz="1600" dirty="0" smtClean="0"/>
          </a:p>
        </p:txBody>
      </p:sp>
    </p:spTree>
    <p:extLst>
      <p:ext uri="{BB962C8B-B14F-4D97-AF65-F5344CB8AC3E}">
        <p14:creationId xmlns:p14="http://schemas.microsoft.com/office/powerpoint/2010/main" val="192484504"/>
      </p:ext>
    </p:extLst>
  </p:cSld>
  <p:clrMapOvr>
    <a:masterClrMapping/>
  </p:clrMapOvr>
  <p:transition spd="slow">
    <p:push/>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Evaluace PO2: Zjištění a doporučení</a:t>
            </a:r>
          </a:p>
        </p:txBody>
      </p:sp>
      <p:sp>
        <p:nvSpPr>
          <p:cNvPr id="3" name="Zástupný symbol pro obsah 2"/>
          <p:cNvSpPr>
            <a:spLocks noGrp="1"/>
          </p:cNvSpPr>
          <p:nvPr>
            <p:ph idx="1"/>
          </p:nvPr>
        </p:nvSpPr>
        <p:spPr/>
        <p:txBody>
          <a:bodyPr/>
          <a:lstStyle/>
          <a:p>
            <a:pPr marL="0" indent="0">
              <a:buNone/>
            </a:pPr>
            <a:r>
              <a:rPr lang="cs-CZ" sz="1600" dirty="0"/>
              <a:t>Doporučení: </a:t>
            </a:r>
            <a:r>
              <a:rPr lang="cs-CZ" sz="1600" b="1" dirty="0"/>
              <a:t>zúžit rozsah aktivit projektů v rámci ITI/IPRÚ</a:t>
            </a:r>
            <a:r>
              <a:rPr lang="cs-CZ" sz="1600" dirty="0"/>
              <a:t>. Často nejsou rozlišitelné projekty v rámci integrovaných nástrojů a běžných výzev (podporované aktivity jsou shodné), což znamená možné zvýhodnění těchto projektů oproti ostatním a nižší obhajitelnost využití těchto nástrojů. </a:t>
            </a:r>
          </a:p>
          <a:p>
            <a:pPr marL="0" indent="0">
              <a:buNone/>
            </a:pPr>
            <a:endParaRPr lang="cs-CZ" sz="1600" dirty="0"/>
          </a:p>
          <a:p>
            <a:pPr lvl="1"/>
            <a:r>
              <a:rPr lang="cs-CZ" sz="1600" dirty="0"/>
              <a:t>Úkol: Omezit překryvy aktivit mezi individuálními a integrovanými projekty nastavením využití těchto aktivit v integrovaných strategiích ITI. Neměla by tedy nastat situace, že projekty předkládané do individuálních výzev by bylo možné předkládat do výzev integrovaných a naopak. Ve strategiích by se již měly objevit konkrétní strategické projekty případně vymezené oblasti aktivit, které by však nešlo podpořit přes individuální projekty v daném území ITI a IPRÚ.</a:t>
            </a:r>
            <a:endParaRPr lang="cs-CZ" dirty="0"/>
          </a:p>
        </p:txBody>
      </p:sp>
    </p:spTree>
    <p:extLst>
      <p:ext uri="{BB962C8B-B14F-4D97-AF65-F5344CB8AC3E}">
        <p14:creationId xmlns:p14="http://schemas.microsoft.com/office/powerpoint/2010/main" val="112831603"/>
      </p:ext>
    </p:extLst>
  </p:cSld>
  <p:clrMapOvr>
    <a:masterClrMapping/>
  </p:clrMapOvr>
  <p:transition spd="slow">
    <p:push/>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Evaluace PO2: Zjištění a doporučení</a:t>
            </a:r>
          </a:p>
        </p:txBody>
      </p:sp>
      <p:sp>
        <p:nvSpPr>
          <p:cNvPr id="3" name="Zástupný symbol pro obsah 2"/>
          <p:cNvSpPr>
            <a:spLocks noGrp="1"/>
          </p:cNvSpPr>
          <p:nvPr>
            <p:ph idx="1"/>
          </p:nvPr>
        </p:nvSpPr>
        <p:spPr/>
        <p:txBody>
          <a:bodyPr/>
          <a:lstStyle/>
          <a:p>
            <a:pPr marL="0" indent="0">
              <a:buNone/>
            </a:pPr>
            <a:r>
              <a:rPr lang="cs-CZ" sz="1600" dirty="0"/>
              <a:t>Zjištění: </a:t>
            </a:r>
            <a:r>
              <a:rPr lang="cs-CZ" sz="1600" b="1" dirty="0"/>
              <a:t>Cílové skupiny jsou ve výzvách definovány příliš široce</a:t>
            </a:r>
            <a:r>
              <a:rPr lang="cs-CZ" sz="1600" dirty="0"/>
              <a:t>, což vede k tomu, že </a:t>
            </a:r>
            <a:r>
              <a:rPr lang="cs-CZ" sz="1600" b="1" dirty="0"/>
              <a:t>žadatelé se zaměřují na tu část cílové skupiny, s níž je práce nejsnazší </a:t>
            </a:r>
            <a:r>
              <a:rPr lang="cs-CZ" sz="1600" dirty="0"/>
              <a:t>(např. samoživitelky). Projekty se nevěnují těm cílovým skupinám, které jsou z hlediska práce náročné, přičemž ovšem jejich inkluze je vysoce žádoucí (osoby bez domova, lidé se závislostmi, psychicky nemocní lidé, lidé propuštění z výkonu trestu ap.). </a:t>
            </a:r>
          </a:p>
          <a:p>
            <a:pPr marL="0" indent="0">
              <a:buNone/>
            </a:pPr>
            <a:endParaRPr lang="cs-CZ" sz="1600" dirty="0"/>
          </a:p>
          <a:p>
            <a:pPr lvl="1"/>
            <a:r>
              <a:rPr lang="cs-CZ" sz="1600" dirty="0"/>
              <a:t>Doporučení: Zúžit zacílení výzev tak, aby bylo úsilí o inkluzi směřováno také k náročným, ale nejpotřebnějším segmentům populace, popř. bonifikaci práce s takovými skupinami (při hodnocení žádosti). </a:t>
            </a:r>
          </a:p>
          <a:p>
            <a:pPr lvl="1"/>
            <a:r>
              <a:rPr lang="cs-CZ" sz="1600" dirty="0"/>
              <a:t>Toto doporučení bylo ze strany ŘO IROP odmítnuto s tím, že závisí na příjemcích, jaké cílové skupině se bude jejich projekt věnovat.</a:t>
            </a:r>
          </a:p>
        </p:txBody>
      </p:sp>
    </p:spTree>
    <p:extLst>
      <p:ext uri="{BB962C8B-B14F-4D97-AF65-F5344CB8AC3E}">
        <p14:creationId xmlns:p14="http://schemas.microsoft.com/office/powerpoint/2010/main" val="1104114916"/>
      </p:ext>
    </p:extLst>
  </p:cSld>
  <p:clrMapOvr>
    <a:masterClrMapping/>
  </p:clrMapOvr>
  <p:transition spd="slow">
    <p:push/>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4FB6275-D07D-46F4-B335-60F466E732EE}"/>
              </a:ext>
            </a:extLst>
          </p:cNvPr>
          <p:cNvSpPr>
            <a:spLocks noGrp="1"/>
          </p:cNvSpPr>
          <p:nvPr>
            <p:ph type="title"/>
          </p:nvPr>
        </p:nvSpPr>
        <p:spPr/>
        <p:txBody>
          <a:bodyPr/>
          <a:lstStyle/>
          <a:p>
            <a:r>
              <a:rPr lang="cs-CZ" dirty="0">
                <a:solidFill>
                  <a:srgbClr val="0070C0"/>
                </a:solidFill>
              </a:rPr>
              <a:t>Evaluace PO2: Zjištění a dobrá praxe</a:t>
            </a:r>
            <a:endParaRPr lang="cs-CZ" dirty="0"/>
          </a:p>
        </p:txBody>
      </p:sp>
      <p:sp>
        <p:nvSpPr>
          <p:cNvPr id="3" name="Zástupný obsah 2">
            <a:extLst>
              <a:ext uri="{FF2B5EF4-FFF2-40B4-BE49-F238E27FC236}">
                <a16:creationId xmlns:a16="http://schemas.microsoft.com/office/drawing/2014/main" id="{9EA01F2C-8039-4543-92FF-C01479A1E830}"/>
              </a:ext>
            </a:extLst>
          </p:cNvPr>
          <p:cNvSpPr>
            <a:spLocks noGrp="1"/>
          </p:cNvSpPr>
          <p:nvPr>
            <p:ph idx="1"/>
          </p:nvPr>
        </p:nvSpPr>
        <p:spPr/>
        <p:txBody>
          <a:bodyPr>
            <a:normAutofit/>
          </a:bodyPr>
          <a:lstStyle/>
          <a:p>
            <a:pPr marL="0" indent="0">
              <a:buNone/>
            </a:pPr>
            <a:r>
              <a:rPr lang="cs-CZ" sz="1600" dirty="0"/>
              <a:t>Zjištění: </a:t>
            </a:r>
            <a:r>
              <a:rPr lang="cs-CZ" sz="1600" b="1" dirty="0"/>
              <a:t>Komplementarita</a:t>
            </a:r>
            <a:r>
              <a:rPr lang="cs-CZ" sz="1600" dirty="0"/>
              <a:t> projektů je víc než jejich součet.</a:t>
            </a:r>
          </a:p>
          <a:p>
            <a:pPr lvl="1"/>
            <a:r>
              <a:rPr lang="cs-CZ" sz="1600" dirty="0"/>
              <a:t>Pozitivní dopady projektů IROP jsou výraznější tam, kde byl projekt IROP </a:t>
            </a:r>
            <a:r>
              <a:rPr lang="cs-CZ" sz="1600" b="1" dirty="0"/>
              <a:t>částí souboru </a:t>
            </a:r>
            <a:r>
              <a:rPr lang="cs-CZ" sz="1600" dirty="0"/>
              <a:t>aktivit. Doplnění „měkkým“ projektem je zásadní.</a:t>
            </a:r>
          </a:p>
          <a:p>
            <a:pPr marL="0" indent="0">
              <a:buNone/>
            </a:pPr>
            <a:endParaRPr lang="cs-CZ" sz="1600" dirty="0"/>
          </a:p>
          <a:p>
            <a:pPr marL="0" indent="0">
              <a:buNone/>
            </a:pPr>
            <a:r>
              <a:rPr lang="cs-CZ" sz="1600" dirty="0"/>
              <a:t>Zjištění: Klíčové faktory pro úspěch jsou </a:t>
            </a:r>
            <a:r>
              <a:rPr lang="cs-CZ" sz="1600" b="1" dirty="0"/>
              <a:t>spolupráce</a:t>
            </a:r>
            <a:r>
              <a:rPr lang="cs-CZ" sz="1600" dirty="0"/>
              <a:t> a </a:t>
            </a:r>
            <a:r>
              <a:rPr lang="cs-CZ" sz="1600" b="1" dirty="0"/>
              <a:t>projektové řízení</a:t>
            </a:r>
            <a:r>
              <a:rPr lang="cs-CZ" sz="1600" dirty="0"/>
              <a:t>.</a:t>
            </a:r>
          </a:p>
          <a:p>
            <a:pPr lvl="1"/>
            <a:r>
              <a:rPr lang="cs-CZ" sz="1600" dirty="0"/>
              <a:t>U úspěšných projektů příjemce spolupracuje s </a:t>
            </a:r>
            <a:r>
              <a:rPr lang="cs-CZ" sz="1600" b="1" dirty="0"/>
              <a:t>obcí</a:t>
            </a:r>
            <a:r>
              <a:rPr lang="cs-CZ" sz="1600" dirty="0"/>
              <a:t>, sociálními službami, policií, občanskými aktivitami ap. podle zaměření projektu. Důležité je, aby projekt nebyl izolován.</a:t>
            </a:r>
          </a:p>
          <a:p>
            <a:pPr lvl="1"/>
            <a:r>
              <a:rPr lang="cs-CZ" sz="1600" dirty="0"/>
              <a:t>Do úspěšných projektů je zapojen zkušený projektový manažer.</a:t>
            </a:r>
          </a:p>
        </p:txBody>
      </p:sp>
    </p:spTree>
    <p:extLst>
      <p:ext uri="{BB962C8B-B14F-4D97-AF65-F5344CB8AC3E}">
        <p14:creationId xmlns:p14="http://schemas.microsoft.com/office/powerpoint/2010/main" val="51014596"/>
      </p:ext>
    </p:extLst>
  </p:cSld>
  <p:clrMapOvr>
    <a:masterClrMapping/>
  </p:clrMapOvr>
  <p:transition spd="slow">
    <p:push/>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9897F19-46E1-4D68-A6E1-5747AB898B36}"/>
              </a:ext>
            </a:extLst>
          </p:cNvPr>
          <p:cNvSpPr>
            <a:spLocks noGrp="1"/>
          </p:cNvSpPr>
          <p:nvPr>
            <p:ph type="title"/>
          </p:nvPr>
        </p:nvSpPr>
        <p:spPr/>
        <p:txBody>
          <a:bodyPr/>
          <a:lstStyle/>
          <a:p>
            <a:r>
              <a:rPr lang="cs-CZ" dirty="0">
                <a:solidFill>
                  <a:srgbClr val="0070C0"/>
                </a:solidFill>
              </a:rPr>
              <a:t>Evaluace PO2: Zjištění a dobrá praxe</a:t>
            </a:r>
            <a:endParaRPr lang="cs-CZ" dirty="0"/>
          </a:p>
        </p:txBody>
      </p:sp>
      <p:sp>
        <p:nvSpPr>
          <p:cNvPr id="3" name="Zástupný obsah 2">
            <a:extLst>
              <a:ext uri="{FF2B5EF4-FFF2-40B4-BE49-F238E27FC236}">
                <a16:creationId xmlns:a16="http://schemas.microsoft.com/office/drawing/2014/main" id="{5A5C836D-FEFA-41A2-87E8-27CDD9898671}"/>
              </a:ext>
            </a:extLst>
          </p:cNvPr>
          <p:cNvSpPr>
            <a:spLocks noGrp="1"/>
          </p:cNvSpPr>
          <p:nvPr>
            <p:ph idx="1"/>
          </p:nvPr>
        </p:nvSpPr>
        <p:spPr/>
        <p:txBody>
          <a:bodyPr/>
          <a:lstStyle/>
          <a:p>
            <a:pPr marL="0" indent="0">
              <a:buNone/>
            </a:pPr>
            <a:r>
              <a:rPr lang="cs-CZ" sz="1600" dirty="0"/>
              <a:t>Zjištění: IROP </a:t>
            </a:r>
            <a:r>
              <a:rPr lang="cs-CZ" sz="1600" b="1" dirty="0"/>
              <a:t>zlepšuje podmínky </a:t>
            </a:r>
            <a:r>
              <a:rPr lang="cs-CZ" sz="1600" dirty="0"/>
              <a:t>pro sociální služby.</a:t>
            </a:r>
          </a:p>
          <a:p>
            <a:pPr lvl="1"/>
            <a:r>
              <a:rPr lang="cs-CZ" sz="1600" dirty="0"/>
              <a:t>IROP nezlepšuje samotné služby, ale podmínky pro ně. Zlepšuje prostředí. </a:t>
            </a:r>
          </a:p>
          <a:p>
            <a:pPr lvl="1"/>
            <a:r>
              <a:rPr lang="cs-CZ" sz="1600" dirty="0"/>
              <a:t>To se projevuje ve vyšším zájmu o služby (více klientů) </a:t>
            </a:r>
          </a:p>
          <a:p>
            <a:pPr lvl="1"/>
            <a:r>
              <a:rPr lang="cs-CZ" sz="1600" dirty="0"/>
              <a:t>V rozšíření nabídky. </a:t>
            </a:r>
          </a:p>
          <a:p>
            <a:pPr lvl="1"/>
            <a:r>
              <a:rPr lang="cs-CZ" sz="1600" dirty="0"/>
              <a:t>Udržení pracovníků.</a:t>
            </a:r>
          </a:p>
          <a:p>
            <a:pPr lvl="1"/>
            <a:r>
              <a:rPr lang="cs-CZ" sz="1600" dirty="0"/>
              <a:t>Zlepšení pracovních podmínek.</a:t>
            </a:r>
          </a:p>
          <a:p>
            <a:pPr marL="0" indent="0">
              <a:buNone/>
            </a:pPr>
            <a:endParaRPr lang="cs-CZ" dirty="0"/>
          </a:p>
        </p:txBody>
      </p:sp>
    </p:spTree>
    <p:extLst>
      <p:ext uri="{BB962C8B-B14F-4D97-AF65-F5344CB8AC3E}">
        <p14:creationId xmlns:p14="http://schemas.microsoft.com/office/powerpoint/2010/main" val="3227020076"/>
      </p:ext>
    </p:extLst>
  </p:cSld>
  <p:clrMapOvr>
    <a:masterClrMapping/>
  </p:clrMapOvr>
  <p:transition spd="slow">
    <p:push/>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6F96F20-6A46-4E9A-A26D-7E7D3D5D5343}"/>
              </a:ext>
            </a:extLst>
          </p:cNvPr>
          <p:cNvSpPr>
            <a:spLocks noGrp="1"/>
          </p:cNvSpPr>
          <p:nvPr>
            <p:ph type="title"/>
          </p:nvPr>
        </p:nvSpPr>
        <p:spPr/>
        <p:txBody>
          <a:bodyPr/>
          <a:lstStyle/>
          <a:p>
            <a:r>
              <a:rPr lang="cs-CZ" dirty="0">
                <a:solidFill>
                  <a:srgbClr val="0070C0"/>
                </a:solidFill>
              </a:rPr>
              <a:t>Evaluace PO2: Zjištění a dobrá praxe</a:t>
            </a:r>
            <a:endParaRPr lang="cs-CZ" dirty="0"/>
          </a:p>
        </p:txBody>
      </p:sp>
      <p:sp>
        <p:nvSpPr>
          <p:cNvPr id="3" name="Zástupný obsah 2">
            <a:extLst>
              <a:ext uri="{FF2B5EF4-FFF2-40B4-BE49-F238E27FC236}">
                <a16:creationId xmlns:a16="http://schemas.microsoft.com/office/drawing/2014/main" id="{9C5E1AF7-4AE7-463B-A456-A2698F9947B5}"/>
              </a:ext>
            </a:extLst>
          </p:cNvPr>
          <p:cNvSpPr>
            <a:spLocks noGrp="1"/>
          </p:cNvSpPr>
          <p:nvPr>
            <p:ph idx="1"/>
          </p:nvPr>
        </p:nvSpPr>
        <p:spPr/>
        <p:txBody>
          <a:bodyPr/>
          <a:lstStyle/>
          <a:p>
            <a:pPr marL="0" indent="0">
              <a:buNone/>
            </a:pPr>
            <a:r>
              <a:rPr lang="cs-CZ" sz="1600" dirty="0"/>
              <a:t>Zjištění: Výuka v podpořených zařízeních je </a:t>
            </a:r>
            <a:r>
              <a:rPr lang="cs-CZ" sz="1600" b="1" dirty="0"/>
              <a:t>zábavnější</a:t>
            </a:r>
          </a:p>
          <a:p>
            <a:pPr lvl="1"/>
            <a:r>
              <a:rPr lang="cs-CZ" sz="1600" dirty="0"/>
              <a:t>Podpora zvyšuje interaktivitu výuky, nové prostředí a pomůcky více motivují žáky a rozvoj kompetencí žáků je rychlejší. </a:t>
            </a:r>
          </a:p>
          <a:p>
            <a:pPr marL="457200" lvl="1" indent="0">
              <a:buNone/>
            </a:pPr>
            <a:endParaRPr lang="cs-CZ" sz="1600" dirty="0"/>
          </a:p>
          <a:p>
            <a:pPr marL="0" indent="0">
              <a:buNone/>
            </a:pPr>
            <a:r>
              <a:rPr lang="cs-CZ" sz="1600" dirty="0"/>
              <a:t>Dobrá praxe </a:t>
            </a:r>
          </a:p>
          <a:p>
            <a:pPr lvl="1"/>
            <a:r>
              <a:rPr lang="cs-CZ" sz="1600" dirty="0"/>
              <a:t>Využití externího zpracovatele projektu. </a:t>
            </a:r>
          </a:p>
          <a:p>
            <a:pPr lvl="1"/>
            <a:r>
              <a:rPr lang="cs-CZ" sz="1600" dirty="0"/>
              <a:t>Dobré vztahy spolupráce s okolními MŠ a ZŠ a s obcí. </a:t>
            </a:r>
          </a:p>
          <a:p>
            <a:pPr lvl="1"/>
            <a:r>
              <a:rPr lang="cs-CZ" sz="1600" dirty="0"/>
              <a:t>Zaškolení vyučujících pro správné zacházení s novou technikou.</a:t>
            </a:r>
          </a:p>
          <a:p>
            <a:pPr lvl="1"/>
            <a:r>
              <a:rPr lang="cs-CZ" sz="1600" dirty="0"/>
              <a:t>Soulad nového vybavení s aktuálními požadavky trhu práce.</a:t>
            </a:r>
          </a:p>
          <a:p>
            <a:pPr marL="0" indent="0">
              <a:buNone/>
            </a:pPr>
            <a:endParaRPr lang="cs-CZ" dirty="0"/>
          </a:p>
        </p:txBody>
      </p:sp>
    </p:spTree>
    <p:extLst>
      <p:ext uri="{BB962C8B-B14F-4D97-AF65-F5344CB8AC3E}">
        <p14:creationId xmlns:p14="http://schemas.microsoft.com/office/powerpoint/2010/main" val="2382360836"/>
      </p:ext>
    </p:extLst>
  </p:cSld>
  <p:clrMapOvr>
    <a:masterClrMapping/>
  </p:clrMapOvr>
  <p:transition spd="slow">
    <p:push/>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A29780-7AA5-BF4E-B7C5-D75AB6C36F6A}"/>
              </a:ext>
            </a:extLst>
          </p:cNvPr>
          <p:cNvSpPr>
            <a:spLocks noGrp="1"/>
          </p:cNvSpPr>
          <p:nvPr>
            <p:ph type="title"/>
          </p:nvPr>
        </p:nvSpPr>
        <p:spPr>
          <a:xfrm>
            <a:off x="640252" y="2333626"/>
            <a:ext cx="8338647" cy="1460498"/>
          </a:xfrm>
        </p:spPr>
        <p:txBody>
          <a:bodyPr/>
          <a:lstStyle/>
          <a:p>
            <a:r>
              <a:rPr lang="cs-CZ" dirty="0"/>
              <a:t> 3. Projednání programu 14. zasedání MV </a:t>
            </a:r>
            <a:r>
              <a:rPr lang="cs-CZ" dirty="0" smtClean="0"/>
              <a:t>IROP</a:t>
            </a:r>
            <a:endParaRPr lang="cs-CZ" dirty="0"/>
          </a:p>
        </p:txBody>
      </p:sp>
    </p:spTree>
    <p:extLst>
      <p:ext uri="{BB962C8B-B14F-4D97-AF65-F5344CB8AC3E}">
        <p14:creationId xmlns:p14="http://schemas.microsoft.com/office/powerpoint/2010/main" val="462272165"/>
      </p:ext>
    </p:extLst>
  </p:cSld>
  <p:clrMapOvr>
    <a:masterClrMapping/>
  </p:clrMapOvr>
  <p:transition spd="slow">
    <p:push/>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BA030DA-60B9-4225-B0A5-70CE6903AA60}"/>
              </a:ext>
            </a:extLst>
          </p:cNvPr>
          <p:cNvSpPr>
            <a:spLocks noGrp="1"/>
          </p:cNvSpPr>
          <p:nvPr>
            <p:ph type="title"/>
          </p:nvPr>
        </p:nvSpPr>
        <p:spPr/>
        <p:txBody>
          <a:bodyPr/>
          <a:lstStyle/>
          <a:p>
            <a:r>
              <a:rPr lang="cs-CZ" dirty="0">
                <a:solidFill>
                  <a:srgbClr val="0070C0"/>
                </a:solidFill>
              </a:rPr>
              <a:t>Evaluace PO2: Zjištění a dobrá praxe</a:t>
            </a:r>
            <a:endParaRPr lang="cs-CZ" dirty="0"/>
          </a:p>
        </p:txBody>
      </p:sp>
      <p:sp>
        <p:nvSpPr>
          <p:cNvPr id="3" name="Zástupný obsah 2">
            <a:extLst>
              <a:ext uri="{FF2B5EF4-FFF2-40B4-BE49-F238E27FC236}">
                <a16:creationId xmlns:a16="http://schemas.microsoft.com/office/drawing/2014/main" id="{0ADD8455-BABA-4714-8F57-901066DCC92D}"/>
              </a:ext>
            </a:extLst>
          </p:cNvPr>
          <p:cNvSpPr>
            <a:spLocks noGrp="1"/>
          </p:cNvSpPr>
          <p:nvPr>
            <p:ph idx="1"/>
          </p:nvPr>
        </p:nvSpPr>
        <p:spPr/>
        <p:txBody>
          <a:bodyPr/>
          <a:lstStyle/>
          <a:p>
            <a:pPr marL="0" indent="0">
              <a:buNone/>
            </a:pPr>
            <a:r>
              <a:rPr lang="cs-CZ" sz="1600" dirty="0"/>
              <a:t>Zjištění: Komunitní centra v menších obcích jsou důležitá</a:t>
            </a:r>
          </a:p>
          <a:p>
            <a:pPr lvl="1"/>
            <a:r>
              <a:rPr lang="cs-CZ" sz="1600" dirty="0"/>
              <a:t>Komunitní centra </a:t>
            </a:r>
            <a:r>
              <a:rPr lang="cs-CZ" sz="1600" b="1" dirty="0"/>
              <a:t>nahrazují chybějící infrastrukturu </a:t>
            </a:r>
            <a:r>
              <a:rPr lang="cs-CZ" sz="1600" dirty="0"/>
              <a:t>v obci (kulturní dům, sportoviště, restaurační zařízení ap.) </a:t>
            </a:r>
          </a:p>
          <a:p>
            <a:pPr lvl="1"/>
            <a:r>
              <a:rPr lang="cs-CZ" sz="1600" dirty="0"/>
              <a:t>Stávají se důležitým místem setkávání a aktivizace.</a:t>
            </a:r>
          </a:p>
          <a:p>
            <a:pPr lvl="1"/>
            <a:r>
              <a:rPr lang="cs-CZ" sz="1600" b="1" dirty="0"/>
              <a:t>Přispívají </a:t>
            </a:r>
            <a:r>
              <a:rPr lang="cs-CZ" sz="1600" b="1" dirty="0" err="1"/>
              <a:t>destigmatizaci</a:t>
            </a:r>
            <a:r>
              <a:rPr lang="cs-CZ" sz="1600" b="1" dirty="0"/>
              <a:t> </a:t>
            </a:r>
            <a:r>
              <a:rPr lang="cs-CZ" sz="1600" dirty="0"/>
              <a:t>(např. klientů sociálních služeb), setkávají se v nich starší generace s mladšími.</a:t>
            </a:r>
          </a:p>
          <a:p>
            <a:pPr marL="457200" lvl="1" indent="0">
              <a:buNone/>
            </a:pPr>
            <a:endParaRPr lang="cs-CZ" sz="1600" dirty="0"/>
          </a:p>
          <a:p>
            <a:pPr marL="0" indent="0">
              <a:buNone/>
            </a:pPr>
            <a:r>
              <a:rPr lang="cs-CZ" sz="1600" dirty="0"/>
              <a:t>Dobrá praxe</a:t>
            </a:r>
          </a:p>
          <a:p>
            <a:pPr lvl="1"/>
            <a:r>
              <a:rPr lang="cs-CZ" sz="1600" dirty="0"/>
              <a:t>Projekt je iniciován zdola.</a:t>
            </a:r>
          </a:p>
          <a:p>
            <a:pPr lvl="1"/>
            <a:r>
              <a:rPr lang="cs-CZ" sz="1600" dirty="0"/>
              <a:t>Řeší situaci v obci (chybějící infrastrukturu nebo nedostupnou službu).</a:t>
            </a:r>
          </a:p>
          <a:p>
            <a:pPr lvl="1"/>
            <a:r>
              <a:rPr lang="cs-CZ" sz="1600" dirty="0"/>
              <a:t>Zapojí se zkušený projektový manažer.</a:t>
            </a:r>
          </a:p>
          <a:p>
            <a:pPr marL="0" indent="0">
              <a:buNone/>
            </a:pPr>
            <a:endParaRPr lang="cs-CZ" dirty="0"/>
          </a:p>
        </p:txBody>
      </p:sp>
    </p:spTree>
    <p:extLst>
      <p:ext uri="{BB962C8B-B14F-4D97-AF65-F5344CB8AC3E}">
        <p14:creationId xmlns:p14="http://schemas.microsoft.com/office/powerpoint/2010/main" val="1066281339"/>
      </p:ext>
    </p:extLst>
  </p:cSld>
  <p:clrMapOvr>
    <a:masterClrMapping/>
  </p:clrMapOvr>
  <p:transition spd="slow">
    <p:push/>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66B6F29-B993-49B6-A3E2-72C060495962}"/>
              </a:ext>
            </a:extLst>
          </p:cNvPr>
          <p:cNvSpPr>
            <a:spLocks noGrp="1"/>
          </p:cNvSpPr>
          <p:nvPr>
            <p:ph type="title"/>
          </p:nvPr>
        </p:nvSpPr>
        <p:spPr/>
        <p:txBody>
          <a:bodyPr/>
          <a:lstStyle/>
          <a:p>
            <a:r>
              <a:rPr lang="cs-CZ" dirty="0">
                <a:solidFill>
                  <a:srgbClr val="0070C0"/>
                </a:solidFill>
              </a:rPr>
              <a:t>Evaluace PO2: Zjištění a dobrá praxe</a:t>
            </a:r>
            <a:endParaRPr lang="cs-CZ" dirty="0"/>
          </a:p>
        </p:txBody>
      </p:sp>
      <p:sp>
        <p:nvSpPr>
          <p:cNvPr id="3" name="Zástupný obsah 2">
            <a:extLst>
              <a:ext uri="{FF2B5EF4-FFF2-40B4-BE49-F238E27FC236}">
                <a16:creationId xmlns:a16="http://schemas.microsoft.com/office/drawing/2014/main" id="{407C6455-152F-44A8-9149-603673ADA809}"/>
              </a:ext>
            </a:extLst>
          </p:cNvPr>
          <p:cNvSpPr>
            <a:spLocks noGrp="1"/>
          </p:cNvSpPr>
          <p:nvPr>
            <p:ph idx="1"/>
          </p:nvPr>
        </p:nvSpPr>
        <p:spPr/>
        <p:txBody>
          <a:bodyPr/>
          <a:lstStyle/>
          <a:p>
            <a:pPr marL="0" indent="0">
              <a:buNone/>
            </a:pPr>
            <a:r>
              <a:rPr lang="cs-CZ" sz="1600" dirty="0"/>
              <a:t>Zjištění: Sociální bydlení naplňuje zejména </a:t>
            </a:r>
            <a:r>
              <a:rPr lang="cs-CZ" sz="1600" b="1" dirty="0"/>
              <a:t>potřeby obcí</a:t>
            </a:r>
          </a:p>
          <a:p>
            <a:pPr lvl="1"/>
            <a:r>
              <a:rPr lang="cs-CZ" sz="1600" dirty="0"/>
              <a:t>Zejména v případě malých obcí intervence významně navyšuje kapacitu bydlení pro ohrožené osoby.</a:t>
            </a:r>
          </a:p>
          <a:p>
            <a:pPr marL="457200" lvl="1" indent="0">
              <a:buNone/>
            </a:pPr>
            <a:endParaRPr lang="cs-CZ" sz="1600" dirty="0"/>
          </a:p>
          <a:p>
            <a:pPr marL="0" indent="0">
              <a:buNone/>
            </a:pPr>
            <a:r>
              <a:rPr lang="cs-CZ" sz="1600" dirty="0"/>
              <a:t>Dobrá praxe</a:t>
            </a:r>
          </a:p>
          <a:p>
            <a:pPr lvl="1"/>
            <a:r>
              <a:rPr lang="cs-CZ" sz="1600" dirty="0"/>
              <a:t>Spolupráce obce a místních neziskových organizací, které pracují s cílovou skupinou, kdy místní nezisková organizace je příjemcem a obec doporučuje vhodné nájemce.</a:t>
            </a:r>
          </a:p>
          <a:p>
            <a:pPr marL="0" indent="0">
              <a:buNone/>
            </a:pPr>
            <a:endParaRPr lang="cs-CZ" dirty="0"/>
          </a:p>
        </p:txBody>
      </p:sp>
    </p:spTree>
    <p:extLst>
      <p:ext uri="{BB962C8B-B14F-4D97-AF65-F5344CB8AC3E}">
        <p14:creationId xmlns:p14="http://schemas.microsoft.com/office/powerpoint/2010/main" val="244727539"/>
      </p:ext>
    </p:extLst>
  </p:cSld>
  <p:clrMapOvr>
    <a:masterClrMapping/>
  </p:clrMapOvr>
  <p:transition spd="slow">
    <p:push/>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Evaluace v realizaci</a:t>
            </a:r>
          </a:p>
        </p:txBody>
      </p:sp>
      <p:sp>
        <p:nvSpPr>
          <p:cNvPr id="3" name="Zástupný symbol pro obsah 2"/>
          <p:cNvSpPr>
            <a:spLocks noGrp="1"/>
          </p:cNvSpPr>
          <p:nvPr>
            <p:ph idx="1"/>
          </p:nvPr>
        </p:nvSpPr>
        <p:spPr/>
        <p:txBody>
          <a:bodyPr>
            <a:normAutofit/>
          </a:bodyPr>
          <a:lstStyle/>
          <a:p>
            <a:pPr marL="0" indent="0">
              <a:buNone/>
            </a:pPr>
            <a:r>
              <a:rPr lang="cs-CZ" sz="1600" b="1" dirty="0" smtClean="0"/>
              <a:t>Vyhodnocení vlivu Integrovaného regionálního operačního programu pro programové období 2021-2027 na životní prostředí</a:t>
            </a:r>
          </a:p>
          <a:p>
            <a:pPr lvl="1"/>
            <a:r>
              <a:rPr lang="cs-CZ" sz="1600" dirty="0" smtClean="0"/>
              <a:t>Jde o posouzení vlivů na životní prostředí (proces SEA)</a:t>
            </a:r>
          </a:p>
          <a:p>
            <a:pPr lvl="1"/>
            <a:r>
              <a:rPr lang="cs-CZ" sz="1600" dirty="0" smtClean="0"/>
              <a:t>Realizováno externím dodavatelem – Českou zemědělskou univerzitou</a:t>
            </a:r>
          </a:p>
          <a:p>
            <a:pPr lvl="1"/>
            <a:r>
              <a:rPr lang="cs-CZ" sz="1600" dirty="0" smtClean="0"/>
              <a:t>Zahájena v srpnu 2019, ukončena do konce roku 2021</a:t>
            </a:r>
          </a:p>
          <a:p>
            <a:pPr marL="457200" lvl="1" indent="0">
              <a:buNone/>
            </a:pPr>
            <a:endParaRPr lang="cs-CZ" sz="1600" dirty="0" smtClean="0"/>
          </a:p>
          <a:p>
            <a:pPr marL="0" indent="0">
              <a:buNone/>
            </a:pPr>
            <a:r>
              <a:rPr lang="cs-CZ" sz="1600" b="1" dirty="0" smtClean="0"/>
              <a:t>Ex-ante evaluace Integrovaného regionálního operačního programu pro programové období </a:t>
            </a:r>
            <a:br>
              <a:rPr lang="cs-CZ" sz="1600" b="1" dirty="0" smtClean="0"/>
            </a:br>
            <a:r>
              <a:rPr lang="cs-CZ" sz="1600" b="1" dirty="0" smtClean="0"/>
              <a:t>2021-2027</a:t>
            </a:r>
          </a:p>
          <a:p>
            <a:pPr lvl="1"/>
            <a:r>
              <a:rPr lang="cs-CZ" sz="1600" dirty="0" smtClean="0"/>
              <a:t>Evaluace má poskytnout nezávislý pohled na proces přípravy programu a hodnocení nastavení programového dokumentu</a:t>
            </a:r>
          </a:p>
          <a:p>
            <a:pPr lvl="1"/>
            <a:r>
              <a:rPr lang="cs-CZ" sz="1600" dirty="0" smtClean="0"/>
              <a:t>Realizováno externím dodavatelem – EACE s. r. o</a:t>
            </a:r>
          </a:p>
          <a:p>
            <a:pPr lvl="1"/>
            <a:r>
              <a:rPr lang="cs-CZ" sz="1600" dirty="0" smtClean="0"/>
              <a:t>Zahájena v prosinci 2019, ukončena do 31. 12. 2020</a:t>
            </a:r>
            <a:endParaRPr lang="cs-CZ" sz="1600" dirty="0"/>
          </a:p>
        </p:txBody>
      </p:sp>
    </p:spTree>
    <p:extLst>
      <p:ext uri="{BB962C8B-B14F-4D97-AF65-F5344CB8AC3E}">
        <p14:creationId xmlns:p14="http://schemas.microsoft.com/office/powerpoint/2010/main" val="3945109820"/>
      </p:ext>
    </p:extLst>
  </p:cSld>
  <p:clrMapOvr>
    <a:masterClrMapping/>
  </p:clrMapOvr>
  <p:transition spd="slow">
    <p:push/>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Evaluace v realizaci</a:t>
            </a:r>
          </a:p>
        </p:txBody>
      </p:sp>
      <p:sp>
        <p:nvSpPr>
          <p:cNvPr id="3" name="Zástupný symbol pro obsah 2"/>
          <p:cNvSpPr>
            <a:spLocks noGrp="1"/>
          </p:cNvSpPr>
          <p:nvPr>
            <p:ph idx="1"/>
          </p:nvPr>
        </p:nvSpPr>
        <p:spPr>
          <a:xfrm>
            <a:off x="535517" y="1379070"/>
            <a:ext cx="7863494" cy="4099859"/>
          </a:xfrm>
        </p:spPr>
        <p:txBody>
          <a:bodyPr>
            <a:noAutofit/>
          </a:bodyPr>
          <a:lstStyle/>
          <a:p>
            <a:pPr marL="0" indent="0" algn="just">
              <a:buNone/>
            </a:pPr>
            <a:r>
              <a:rPr lang="cs-CZ" sz="1600" b="1" dirty="0" smtClean="0"/>
              <a:t>Evaluace integrovaných nástrojů v IROP</a:t>
            </a:r>
          </a:p>
          <a:p>
            <a:pPr lvl="1" algn="just"/>
            <a:r>
              <a:rPr lang="cs-CZ" sz="1600" dirty="0" smtClean="0"/>
              <a:t>Cílem je vyhodnocení procesů a základní informace o aktuálním stavu implementace Integrovaných nástrojů</a:t>
            </a:r>
          </a:p>
          <a:p>
            <a:pPr lvl="1" algn="just"/>
            <a:r>
              <a:rPr lang="cs-CZ" sz="1600" dirty="0" smtClean="0"/>
              <a:t>Evaluace má externí a interní část. Externí část je realizována dodavatelem </a:t>
            </a:r>
            <a:r>
              <a:rPr lang="cs-CZ" sz="1600" dirty="0" err="1" smtClean="0"/>
              <a:t>Evaluation</a:t>
            </a:r>
            <a:r>
              <a:rPr lang="cs-CZ" sz="1600" dirty="0" smtClean="0"/>
              <a:t> EACE </a:t>
            </a:r>
            <a:r>
              <a:rPr lang="cs-CZ" sz="1600" dirty="0" err="1" smtClean="0"/>
              <a:t>s.r.o</a:t>
            </a:r>
            <a:r>
              <a:rPr lang="cs-CZ" sz="1600" dirty="0" smtClean="0"/>
              <a:t>, interní evaluační jednotkou IROP</a:t>
            </a:r>
          </a:p>
          <a:p>
            <a:pPr lvl="1"/>
            <a:r>
              <a:rPr lang="cs-CZ" sz="1600" dirty="0" smtClean="0"/>
              <a:t>Zahájena v březnu 2020, ukončena do 1Q 2021 </a:t>
            </a:r>
          </a:p>
          <a:p>
            <a:pPr lvl="1"/>
            <a:endParaRPr lang="cs-CZ" sz="1600" dirty="0" smtClean="0"/>
          </a:p>
          <a:p>
            <a:pPr marL="0" indent="0" algn="just">
              <a:buNone/>
            </a:pPr>
            <a:r>
              <a:rPr lang="cs-CZ" sz="1600" b="1" dirty="0" smtClean="0"/>
              <a:t>Vyhodnocení systému výzev a procesu hodnocení projektů IROP</a:t>
            </a:r>
          </a:p>
          <a:p>
            <a:pPr lvl="1" algn="just"/>
            <a:r>
              <a:rPr lang="cs-CZ" sz="1600" dirty="0" smtClean="0"/>
              <a:t>Vyhodnocení má sloužit k optimalizaci nastavení implementační struktury</a:t>
            </a:r>
          </a:p>
          <a:p>
            <a:pPr lvl="1" algn="just"/>
            <a:r>
              <a:rPr lang="cs-CZ" sz="1600" dirty="0" smtClean="0"/>
              <a:t>Realizováno interně evaluační jednotkou IROP a CRR </a:t>
            </a:r>
          </a:p>
          <a:p>
            <a:pPr lvl="1" algn="just"/>
            <a:r>
              <a:rPr lang="cs-CZ" sz="1600" dirty="0" smtClean="0"/>
              <a:t>Zahájeno v září 2020, ukončeno v 1Q 2021 </a:t>
            </a:r>
          </a:p>
          <a:p>
            <a:pPr lvl="1" algn="just"/>
            <a:endParaRPr lang="cs-CZ" sz="1600" dirty="0" smtClean="0"/>
          </a:p>
          <a:p>
            <a:pPr marL="0" indent="0" algn="just">
              <a:buNone/>
            </a:pPr>
            <a:r>
              <a:rPr lang="cs-CZ" sz="1600" b="1" dirty="0" smtClean="0"/>
              <a:t>Průzkum povědomí o IROP</a:t>
            </a:r>
          </a:p>
          <a:p>
            <a:pPr lvl="1" algn="just"/>
            <a:r>
              <a:rPr lang="cs-CZ" sz="1600" dirty="0" smtClean="0"/>
              <a:t>Cílem je zjistit povědomí a názory cílové skupiny na IROP za účelem snazšího a efektivního plánování komunikačních a marketingových aktivit</a:t>
            </a:r>
          </a:p>
          <a:p>
            <a:pPr lvl="1" algn="just"/>
            <a:r>
              <a:rPr lang="cs-CZ" sz="1600" dirty="0" smtClean="0"/>
              <a:t>Zahájeno v květnu 2020, ukončeno v říjnu 2020</a:t>
            </a:r>
          </a:p>
          <a:p>
            <a:pPr lvl="1" algn="just"/>
            <a:r>
              <a:rPr lang="cs-CZ" sz="1600" dirty="0" smtClean="0"/>
              <a:t>Realizováno externím dodavatelem - STEM/MARK, a.s. </a:t>
            </a:r>
            <a:endParaRPr lang="cs-CZ" sz="1600" dirty="0"/>
          </a:p>
        </p:txBody>
      </p:sp>
    </p:spTree>
    <p:extLst>
      <p:ext uri="{BB962C8B-B14F-4D97-AF65-F5344CB8AC3E}">
        <p14:creationId xmlns:p14="http://schemas.microsoft.com/office/powerpoint/2010/main" val="179052189"/>
      </p:ext>
    </p:extLst>
  </p:cSld>
  <p:clrMapOvr>
    <a:masterClrMapping/>
  </p:clrMapOvr>
  <p:transition spd="slow">
    <p:push/>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Plánované evaluační aktivity na rok 2021</a:t>
            </a:r>
          </a:p>
        </p:txBody>
      </p:sp>
      <p:sp>
        <p:nvSpPr>
          <p:cNvPr id="3" name="Zástupný symbol pro obsah 2"/>
          <p:cNvSpPr>
            <a:spLocks noGrp="1"/>
          </p:cNvSpPr>
          <p:nvPr>
            <p:ph idx="1"/>
          </p:nvPr>
        </p:nvSpPr>
        <p:spPr/>
        <p:txBody>
          <a:bodyPr>
            <a:normAutofit/>
          </a:bodyPr>
          <a:lstStyle/>
          <a:p>
            <a:pPr marL="457200" lvl="1" indent="0">
              <a:buNone/>
            </a:pPr>
            <a:endParaRPr lang="cs-CZ" sz="1600" dirty="0"/>
          </a:p>
          <a:p>
            <a:pPr lvl="1"/>
            <a:r>
              <a:rPr lang="cs-CZ" sz="1600" dirty="0"/>
              <a:t>„Vyhodnocení efektivity realizovaných komunikačních nástrojů ŘO IROP II“ (1Q 2021 - 4Q 2021)</a:t>
            </a:r>
          </a:p>
          <a:p>
            <a:pPr marL="457200" lvl="1" indent="0">
              <a:buNone/>
            </a:pPr>
            <a:endParaRPr lang="cs-CZ" sz="1600" dirty="0"/>
          </a:p>
          <a:p>
            <a:pPr lvl="1"/>
            <a:r>
              <a:rPr lang="cs-CZ" sz="1600" dirty="0"/>
              <a:t>„Evaluace PO1 a PO3 IROP: Případové studie projektů“ </a:t>
            </a:r>
            <a:br>
              <a:rPr lang="cs-CZ" sz="1600" dirty="0"/>
            </a:br>
            <a:r>
              <a:rPr lang="cs-CZ" sz="1600" dirty="0"/>
              <a:t>(1Q 2021 - 4Q 2021)</a:t>
            </a:r>
          </a:p>
        </p:txBody>
      </p:sp>
    </p:spTree>
    <p:extLst>
      <p:ext uri="{BB962C8B-B14F-4D97-AF65-F5344CB8AC3E}">
        <p14:creationId xmlns:p14="http://schemas.microsoft.com/office/powerpoint/2010/main" val="921052670"/>
      </p:ext>
    </p:extLst>
  </p:cSld>
  <p:clrMapOvr>
    <a:masterClrMapping/>
  </p:clrMapOvr>
  <p:transition spd="slow">
    <p:push/>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6B22B96-DF7C-4D75-8704-D92F64DF2D35}"/>
              </a:ext>
            </a:extLst>
          </p:cNvPr>
          <p:cNvSpPr>
            <a:spLocks noGrp="1"/>
          </p:cNvSpPr>
          <p:nvPr>
            <p:ph type="title"/>
          </p:nvPr>
        </p:nvSpPr>
        <p:spPr>
          <a:xfrm>
            <a:off x="640253" y="2282826"/>
            <a:ext cx="7863494" cy="1460498"/>
          </a:xfrm>
        </p:spPr>
        <p:txBody>
          <a:bodyPr/>
          <a:lstStyle/>
          <a:p>
            <a:r>
              <a:rPr lang="cs-CZ" dirty="0"/>
              <a:t>10. Aktualizace Evaluačního plánu IROP</a:t>
            </a:r>
          </a:p>
        </p:txBody>
      </p:sp>
    </p:spTree>
    <p:extLst>
      <p:ext uri="{BB962C8B-B14F-4D97-AF65-F5344CB8AC3E}">
        <p14:creationId xmlns:p14="http://schemas.microsoft.com/office/powerpoint/2010/main" val="4043548449"/>
      </p:ext>
    </p:extLst>
  </p:cSld>
  <p:clrMapOvr>
    <a:masterClrMapping/>
  </p:clrMapOvr>
  <p:transition spd="slow">
    <p:push/>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Změny EP IROP: </a:t>
            </a:r>
          </a:p>
        </p:txBody>
      </p:sp>
      <p:sp>
        <p:nvSpPr>
          <p:cNvPr id="3" name="Zástupný symbol pro obsah 2"/>
          <p:cNvSpPr>
            <a:spLocks noGrp="1"/>
          </p:cNvSpPr>
          <p:nvPr>
            <p:ph idx="1"/>
          </p:nvPr>
        </p:nvSpPr>
        <p:spPr/>
        <p:txBody>
          <a:bodyPr>
            <a:normAutofit/>
          </a:bodyPr>
          <a:lstStyle/>
          <a:p>
            <a:pPr marL="0" indent="0">
              <a:buNone/>
            </a:pPr>
            <a:r>
              <a:rPr lang="cs-CZ" sz="1600" b="1" dirty="0"/>
              <a:t>Aktualizace EP zohledňuje tyto změny:</a:t>
            </a:r>
            <a:endParaRPr lang="cs-CZ" sz="1600" dirty="0"/>
          </a:p>
          <a:p>
            <a:pPr lvl="1"/>
            <a:r>
              <a:rPr lang="cs-CZ" sz="1600" dirty="0"/>
              <a:t>Zapracování ad hoc evaluace do EP</a:t>
            </a:r>
          </a:p>
          <a:p>
            <a:pPr lvl="1"/>
            <a:r>
              <a:rPr lang="cs-CZ" sz="1600" dirty="0"/>
              <a:t>Úpravy harmonogramů plánovaných evaluací </a:t>
            </a:r>
          </a:p>
          <a:p>
            <a:pPr lvl="1"/>
            <a:endParaRPr lang="cs-CZ" sz="1600" dirty="0"/>
          </a:p>
          <a:p>
            <a:pPr marL="457200" lvl="1" indent="0">
              <a:buNone/>
            </a:pPr>
            <a:endParaRPr lang="cs-CZ" sz="1600" dirty="0"/>
          </a:p>
          <a:p>
            <a:pPr marL="0" indent="0" algn="just">
              <a:buNone/>
            </a:pPr>
            <a:r>
              <a:rPr lang="cs-CZ" sz="1600" b="1" dirty="0"/>
              <a:t>Nově zapracovanou evaluací je:</a:t>
            </a:r>
          </a:p>
          <a:p>
            <a:pPr lvl="1" algn="just"/>
            <a:r>
              <a:rPr lang="cs-CZ" sz="1600" dirty="0"/>
              <a:t>„Vyhodnocení IT investic v oblasti základního a středního školství“</a:t>
            </a:r>
          </a:p>
          <a:p>
            <a:pPr lvl="1" algn="just"/>
            <a:r>
              <a:rPr lang="cs-CZ" sz="1600" dirty="0"/>
              <a:t>Cílem je vyhodnotit především účelnost a užitečnost podpory IROP v oblasti digitalizace základního a středního školství</a:t>
            </a:r>
          </a:p>
          <a:p>
            <a:pPr lvl="1" algn="just"/>
            <a:r>
              <a:rPr lang="cs-CZ" sz="1600" dirty="0"/>
              <a:t>Harmonogram evaluace: 3Q 2021 – 1Q 2022</a:t>
            </a:r>
          </a:p>
        </p:txBody>
      </p:sp>
    </p:spTree>
    <p:extLst>
      <p:ext uri="{BB962C8B-B14F-4D97-AF65-F5344CB8AC3E}">
        <p14:creationId xmlns:p14="http://schemas.microsoft.com/office/powerpoint/2010/main" val="845654665"/>
      </p:ext>
    </p:extLst>
  </p:cSld>
  <p:clrMapOvr>
    <a:masterClrMapping/>
  </p:clrMapOvr>
  <p:transition spd="slow">
    <p:push/>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Změny harmonogramu EP IROP</a:t>
            </a:r>
          </a:p>
        </p:txBody>
      </p:sp>
      <p:graphicFrame>
        <p:nvGraphicFramePr>
          <p:cNvPr id="4" name="Zástupný symbol pro obsah 3"/>
          <p:cNvGraphicFramePr>
            <a:graphicFrameLocks noGrp="1"/>
          </p:cNvGraphicFramePr>
          <p:nvPr>
            <p:ph idx="1"/>
            <p:extLst>
              <p:ext uri="{D42A27DB-BD31-4B8C-83A1-F6EECF244321}">
                <p14:modId xmlns:p14="http://schemas.microsoft.com/office/powerpoint/2010/main" val="561826627"/>
              </p:ext>
            </p:extLst>
          </p:nvPr>
        </p:nvGraphicFramePr>
        <p:xfrm>
          <a:off x="628650" y="1825624"/>
          <a:ext cx="7862889" cy="2943803"/>
        </p:xfrm>
        <a:graphic>
          <a:graphicData uri="http://schemas.openxmlformats.org/drawingml/2006/table">
            <a:tbl>
              <a:tblPr firstRow="1" bandRow="1">
                <a:tableStyleId>{5C22544A-7EE6-4342-B048-85BDC9FD1C3A}</a:tableStyleId>
              </a:tblPr>
              <a:tblGrid>
                <a:gridCol w="4433544">
                  <a:extLst>
                    <a:ext uri="{9D8B030D-6E8A-4147-A177-3AD203B41FA5}">
                      <a16:colId xmlns:a16="http://schemas.microsoft.com/office/drawing/2014/main" val="886735801"/>
                    </a:ext>
                  </a:extLst>
                </a:gridCol>
                <a:gridCol w="1819373">
                  <a:extLst>
                    <a:ext uri="{9D8B030D-6E8A-4147-A177-3AD203B41FA5}">
                      <a16:colId xmlns:a16="http://schemas.microsoft.com/office/drawing/2014/main" val="3553932812"/>
                    </a:ext>
                  </a:extLst>
                </a:gridCol>
                <a:gridCol w="1609972">
                  <a:extLst>
                    <a:ext uri="{9D8B030D-6E8A-4147-A177-3AD203B41FA5}">
                      <a16:colId xmlns:a16="http://schemas.microsoft.com/office/drawing/2014/main" val="949115252"/>
                    </a:ext>
                  </a:extLst>
                </a:gridCol>
              </a:tblGrid>
              <a:tr h="370840">
                <a:tc gridSpan="3">
                  <a:txBody>
                    <a:bodyPr/>
                    <a:lstStyle/>
                    <a:p>
                      <a:pPr algn="ctr"/>
                      <a:r>
                        <a:rPr lang="cs-CZ" dirty="0">
                          <a:latin typeface="Arial" panose="020B0604020202020204" pitchFamily="34" charset="0"/>
                          <a:cs typeface="Arial" panose="020B0604020202020204" pitchFamily="34" charset="0"/>
                        </a:rPr>
                        <a:t>Evaluace s upraveným</a:t>
                      </a:r>
                      <a:r>
                        <a:rPr lang="cs-CZ" baseline="0" dirty="0">
                          <a:latin typeface="Arial" panose="020B0604020202020204" pitchFamily="34" charset="0"/>
                          <a:cs typeface="Arial" panose="020B0604020202020204" pitchFamily="34" charset="0"/>
                        </a:rPr>
                        <a:t> harmonogramem</a:t>
                      </a:r>
                      <a:endParaRPr lang="cs-CZ" dirty="0">
                        <a:latin typeface="Arial" panose="020B0604020202020204" pitchFamily="34" charset="0"/>
                        <a:cs typeface="Arial" panose="020B0604020202020204" pitchFamily="34" charset="0"/>
                      </a:endParaRPr>
                    </a:p>
                  </a:txBody>
                  <a:tcPr/>
                </a:tc>
                <a:tc hMerge="1">
                  <a:txBody>
                    <a:bodyPr/>
                    <a:lstStyle/>
                    <a:p>
                      <a:endParaRPr lang="cs-CZ" dirty="0"/>
                    </a:p>
                  </a:txBody>
                  <a:tcPr/>
                </a:tc>
                <a:tc hMerge="1">
                  <a:txBody>
                    <a:bodyPr/>
                    <a:lstStyle/>
                    <a:p>
                      <a:endParaRPr lang="cs-CZ" dirty="0"/>
                    </a:p>
                  </a:txBody>
                  <a:tcPr/>
                </a:tc>
                <a:extLst>
                  <a:ext uri="{0D108BD9-81ED-4DB2-BD59-A6C34878D82A}">
                    <a16:rowId xmlns:a16="http://schemas.microsoft.com/office/drawing/2014/main" val="3258565136"/>
                  </a:ext>
                </a:extLst>
              </a:tr>
              <a:tr h="370840">
                <a:tc>
                  <a:txBody>
                    <a:bodyPr/>
                    <a:lstStyle/>
                    <a:p>
                      <a:r>
                        <a:rPr lang="cs-CZ" sz="1600" dirty="0">
                          <a:solidFill>
                            <a:schemeClr val="bg1"/>
                          </a:solidFill>
                          <a:latin typeface="Arial" panose="020B0604020202020204" pitchFamily="34" charset="0"/>
                          <a:cs typeface="Arial" panose="020B0604020202020204" pitchFamily="34" charset="0"/>
                        </a:rPr>
                        <a:t>Název evaluace</a:t>
                      </a:r>
                    </a:p>
                  </a:txBody>
                  <a:tcPr>
                    <a:solidFill>
                      <a:schemeClr val="accent1"/>
                    </a:solidFill>
                  </a:tcPr>
                </a:tc>
                <a:tc>
                  <a:txBody>
                    <a:bodyPr/>
                    <a:lstStyle/>
                    <a:p>
                      <a:r>
                        <a:rPr lang="cs-CZ" sz="1600" dirty="0">
                          <a:solidFill>
                            <a:schemeClr val="bg1"/>
                          </a:solidFill>
                          <a:latin typeface="Arial" panose="020B0604020202020204" pitchFamily="34" charset="0"/>
                          <a:cs typeface="Arial" panose="020B0604020202020204" pitchFamily="34" charset="0"/>
                        </a:rPr>
                        <a:t>Původní harmonogram</a:t>
                      </a:r>
                    </a:p>
                  </a:txBody>
                  <a:tcPr>
                    <a:solidFill>
                      <a:schemeClr val="accent1"/>
                    </a:solidFill>
                  </a:tcPr>
                </a:tc>
                <a:tc>
                  <a:txBody>
                    <a:bodyPr/>
                    <a:lstStyle/>
                    <a:p>
                      <a:r>
                        <a:rPr lang="cs-CZ" sz="1600" dirty="0">
                          <a:solidFill>
                            <a:schemeClr val="bg1"/>
                          </a:solidFill>
                          <a:latin typeface="Arial" panose="020B0604020202020204" pitchFamily="34" charset="0"/>
                          <a:cs typeface="Arial" panose="020B0604020202020204" pitchFamily="34" charset="0"/>
                        </a:rPr>
                        <a:t>Nový harmonogram</a:t>
                      </a:r>
                    </a:p>
                  </a:txBody>
                  <a:tcPr>
                    <a:solidFill>
                      <a:schemeClr val="accent1"/>
                    </a:solidFill>
                  </a:tcPr>
                </a:tc>
                <a:extLst>
                  <a:ext uri="{0D108BD9-81ED-4DB2-BD59-A6C34878D82A}">
                    <a16:rowId xmlns:a16="http://schemas.microsoft.com/office/drawing/2014/main" val="3325600512"/>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400" u="none" strike="noStrike" dirty="0">
                          <a:solidFill>
                            <a:srgbClr val="4C4C4C"/>
                          </a:solidFill>
                          <a:effectLst/>
                          <a:latin typeface="Arial" panose="020B0604020202020204" pitchFamily="34" charset="0"/>
                          <a:cs typeface="Arial" panose="020B0604020202020204" pitchFamily="34" charset="0"/>
                        </a:rPr>
                        <a:t>„Vyhodnocení vlivu Integrovaného regionálního operačního programu pro programové období 2021-2027 na životní prostředí“</a:t>
                      </a:r>
                      <a:endParaRPr lang="cs-CZ" sz="1400" b="0" i="0" u="none" strike="noStrike" dirty="0">
                        <a:solidFill>
                          <a:srgbClr val="4C4C4C"/>
                        </a:solidFill>
                        <a:effectLst/>
                        <a:latin typeface="Arial" panose="020B0604020202020204" pitchFamily="34" charset="0"/>
                        <a:cs typeface="Arial" panose="020B0604020202020204" pitchFamily="34" charset="0"/>
                      </a:endParaRPr>
                    </a:p>
                  </a:txBody>
                  <a:tcPr/>
                </a:tc>
                <a:tc>
                  <a:txBody>
                    <a:bodyPr/>
                    <a:lstStyle/>
                    <a:p>
                      <a:r>
                        <a:rPr lang="cs-CZ" sz="1400" dirty="0">
                          <a:solidFill>
                            <a:srgbClr val="4C4C4C"/>
                          </a:solidFill>
                          <a:latin typeface="Arial" panose="020B0604020202020204" pitchFamily="34" charset="0"/>
                          <a:cs typeface="Arial" panose="020B0604020202020204" pitchFamily="34" charset="0"/>
                        </a:rPr>
                        <a:t>3Q 2019-4Q 2020</a:t>
                      </a:r>
                    </a:p>
                  </a:txBody>
                  <a:tcPr/>
                </a:tc>
                <a:tc>
                  <a:txBody>
                    <a:bodyPr/>
                    <a:lstStyle/>
                    <a:p>
                      <a:r>
                        <a:rPr lang="cs-CZ" sz="1400" dirty="0">
                          <a:solidFill>
                            <a:srgbClr val="4C4C4C"/>
                          </a:solidFill>
                          <a:latin typeface="Arial" panose="020B0604020202020204" pitchFamily="34" charset="0"/>
                          <a:cs typeface="Arial" panose="020B0604020202020204" pitchFamily="34" charset="0"/>
                        </a:rPr>
                        <a:t>3Q 2019-4Q 2021</a:t>
                      </a:r>
                    </a:p>
                  </a:txBody>
                  <a:tcPr/>
                </a:tc>
                <a:extLst>
                  <a:ext uri="{0D108BD9-81ED-4DB2-BD59-A6C34878D82A}">
                    <a16:rowId xmlns:a16="http://schemas.microsoft.com/office/drawing/2014/main" val="1585863880"/>
                  </a:ext>
                </a:extLst>
              </a:tr>
              <a:tr h="64371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400" u="none" strike="noStrike" dirty="0">
                          <a:solidFill>
                            <a:srgbClr val="4C4C4C"/>
                          </a:solidFill>
                          <a:effectLst/>
                          <a:latin typeface="Arial" panose="020B0604020202020204" pitchFamily="34" charset="0"/>
                          <a:cs typeface="Arial" panose="020B0604020202020204" pitchFamily="34" charset="0"/>
                        </a:rPr>
                        <a:t>„Vyhodnocení systému výzev a procesu hodnocení projektů IROP“</a:t>
                      </a:r>
                      <a:endParaRPr lang="cs-CZ" sz="1400" b="0" i="0" u="none" strike="noStrike" dirty="0">
                        <a:solidFill>
                          <a:srgbClr val="4C4C4C"/>
                        </a:solidFill>
                        <a:effectLst/>
                        <a:latin typeface="Arial" panose="020B0604020202020204" pitchFamily="34" charset="0"/>
                        <a:cs typeface="Arial" panose="020B0604020202020204" pitchFamily="34" charset="0"/>
                      </a:endParaRPr>
                    </a:p>
                  </a:txBody>
                  <a:tcPr/>
                </a:tc>
                <a:tc>
                  <a:txBody>
                    <a:bodyPr/>
                    <a:lstStyle/>
                    <a:p>
                      <a:r>
                        <a:rPr lang="cs-CZ" sz="1400" dirty="0">
                          <a:solidFill>
                            <a:srgbClr val="4C4C4C"/>
                          </a:solidFill>
                          <a:latin typeface="Arial" panose="020B0604020202020204" pitchFamily="34" charset="0"/>
                          <a:cs typeface="Arial" panose="020B0604020202020204" pitchFamily="34" charset="0"/>
                        </a:rPr>
                        <a:t>2Q 2020-3Q 2020</a:t>
                      </a:r>
                    </a:p>
                  </a:txBody>
                  <a:tcPr/>
                </a:tc>
                <a:tc>
                  <a:txBody>
                    <a:bodyPr/>
                    <a:lstStyle/>
                    <a:p>
                      <a:r>
                        <a:rPr lang="cs-CZ" sz="1400" dirty="0">
                          <a:solidFill>
                            <a:srgbClr val="4C4C4C"/>
                          </a:solidFill>
                          <a:latin typeface="Arial" panose="020B0604020202020204" pitchFamily="34" charset="0"/>
                          <a:cs typeface="Arial" panose="020B0604020202020204" pitchFamily="34" charset="0"/>
                        </a:rPr>
                        <a:t>4Q 2020-1Q</a:t>
                      </a:r>
                      <a:r>
                        <a:rPr lang="cs-CZ" sz="1400" baseline="0" dirty="0">
                          <a:solidFill>
                            <a:srgbClr val="4C4C4C"/>
                          </a:solidFill>
                          <a:latin typeface="Arial" panose="020B0604020202020204" pitchFamily="34" charset="0"/>
                          <a:cs typeface="Arial" panose="020B0604020202020204" pitchFamily="34" charset="0"/>
                        </a:rPr>
                        <a:t> 2021</a:t>
                      </a:r>
                      <a:endParaRPr lang="cs-CZ" sz="1400" dirty="0">
                        <a:solidFill>
                          <a:srgbClr val="4C4C4C"/>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212328056"/>
                  </a:ext>
                </a:extLst>
              </a:tr>
              <a:tr h="6186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400" u="none" strike="noStrike" dirty="0">
                          <a:solidFill>
                            <a:srgbClr val="4C4C4C"/>
                          </a:solidFill>
                          <a:effectLst/>
                          <a:latin typeface="Arial" panose="020B0604020202020204" pitchFamily="34" charset="0"/>
                          <a:cs typeface="Arial" panose="020B0604020202020204" pitchFamily="34" charset="0"/>
                        </a:rPr>
                        <a:t>„Evaluace PO1 a PO3 IROP: Případové studie projektů“ </a:t>
                      </a:r>
                      <a:endParaRPr lang="cs-CZ" sz="1400" b="0" i="0" u="none" strike="noStrike" dirty="0">
                        <a:solidFill>
                          <a:srgbClr val="4C4C4C"/>
                        </a:solidFill>
                        <a:effectLst/>
                        <a:latin typeface="Arial" panose="020B0604020202020204" pitchFamily="34" charset="0"/>
                        <a:cs typeface="Arial" panose="020B0604020202020204" pitchFamily="34" charset="0"/>
                      </a:endParaRPr>
                    </a:p>
                  </a:txBody>
                  <a:tcPr/>
                </a:tc>
                <a:tc>
                  <a:txBody>
                    <a:bodyPr/>
                    <a:lstStyle/>
                    <a:p>
                      <a:r>
                        <a:rPr lang="cs-CZ" sz="1400" dirty="0">
                          <a:solidFill>
                            <a:srgbClr val="4C4C4C"/>
                          </a:solidFill>
                          <a:latin typeface="Arial" panose="020B0604020202020204" pitchFamily="34" charset="0"/>
                          <a:cs typeface="Arial" panose="020B0604020202020204" pitchFamily="34" charset="0"/>
                        </a:rPr>
                        <a:t>2Q 2020-1Q 2021</a:t>
                      </a:r>
                    </a:p>
                  </a:txBody>
                  <a:tcPr/>
                </a:tc>
                <a:tc>
                  <a:txBody>
                    <a:bodyPr/>
                    <a:lstStyle/>
                    <a:p>
                      <a:r>
                        <a:rPr lang="cs-CZ" sz="1400" dirty="0">
                          <a:solidFill>
                            <a:srgbClr val="4C4C4C"/>
                          </a:solidFill>
                          <a:latin typeface="Arial" panose="020B0604020202020204" pitchFamily="34" charset="0"/>
                          <a:cs typeface="Arial" panose="020B0604020202020204" pitchFamily="34" charset="0"/>
                        </a:rPr>
                        <a:t>1Q 2021-4Q 2021</a:t>
                      </a:r>
                    </a:p>
                  </a:txBody>
                  <a:tcPr/>
                </a:tc>
                <a:extLst>
                  <a:ext uri="{0D108BD9-81ED-4DB2-BD59-A6C34878D82A}">
                    <a16:rowId xmlns:a16="http://schemas.microsoft.com/office/drawing/2014/main" val="2702041269"/>
                  </a:ext>
                </a:extLst>
              </a:tr>
            </a:tbl>
          </a:graphicData>
        </a:graphic>
      </p:graphicFrame>
    </p:spTree>
    <p:extLst>
      <p:ext uri="{BB962C8B-B14F-4D97-AF65-F5344CB8AC3E}">
        <p14:creationId xmlns:p14="http://schemas.microsoft.com/office/powerpoint/2010/main" val="391149394"/>
      </p:ext>
    </p:extLst>
  </p:cSld>
  <p:clrMapOvr>
    <a:masterClrMapping/>
  </p:clrMapOvr>
  <p:transition spd="slow">
    <p:push/>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6EC4131-0AA2-429E-AD12-2C362BF1553A}"/>
              </a:ext>
            </a:extLst>
          </p:cNvPr>
          <p:cNvSpPr>
            <a:spLocks noGrp="1"/>
          </p:cNvSpPr>
          <p:nvPr>
            <p:ph type="title"/>
          </p:nvPr>
        </p:nvSpPr>
        <p:spPr>
          <a:xfrm>
            <a:off x="640253" y="2333626"/>
            <a:ext cx="7863494" cy="1460498"/>
          </a:xfrm>
        </p:spPr>
        <p:txBody>
          <a:bodyPr/>
          <a:lstStyle/>
          <a:p>
            <a:r>
              <a:rPr lang="cs-CZ" dirty="0"/>
              <a:t>11. Změny kritérií pro integrované projekty ITI</a:t>
            </a:r>
          </a:p>
        </p:txBody>
      </p:sp>
    </p:spTree>
    <p:extLst>
      <p:ext uri="{BB962C8B-B14F-4D97-AF65-F5344CB8AC3E}">
        <p14:creationId xmlns:p14="http://schemas.microsoft.com/office/powerpoint/2010/main" val="1124978832"/>
      </p:ext>
    </p:extLst>
  </p:cSld>
  <p:clrMapOvr>
    <a:masterClrMapping/>
  </p:clrMapOvr>
  <p:transition spd="slow">
    <p:push/>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Změny kritérií </a:t>
            </a:r>
            <a:r>
              <a:rPr lang="cs-CZ" dirty="0">
                <a:solidFill>
                  <a:srgbClr val="0070C0"/>
                </a:solidFill>
              </a:rPr>
              <a:t>ZS ITI ostravské aglomerace</a:t>
            </a:r>
            <a:endParaRPr lang="cs-CZ" dirty="0"/>
          </a:p>
        </p:txBody>
      </p:sp>
      <p:sp>
        <p:nvSpPr>
          <p:cNvPr id="3" name="Zástupný symbol pro obsah 2"/>
          <p:cNvSpPr>
            <a:spLocks noGrp="1"/>
          </p:cNvSpPr>
          <p:nvPr>
            <p:ph idx="1"/>
          </p:nvPr>
        </p:nvSpPr>
        <p:spPr/>
        <p:txBody>
          <a:bodyPr/>
          <a:lstStyle/>
          <a:p>
            <a:pPr marL="0" indent="0">
              <a:buNone/>
            </a:pPr>
            <a:r>
              <a:rPr lang="cs-CZ" sz="1600" dirty="0"/>
              <a:t>Pro SC 2.2 Vznik nových a rozvoj existujících podnikatelských aktivit v oblasti sociálního podnikání je předkládána:</a:t>
            </a:r>
          </a:p>
          <a:p>
            <a:pPr marL="0" indent="0">
              <a:buNone/>
            </a:pPr>
            <a:endParaRPr lang="cs-CZ" sz="1600" dirty="0"/>
          </a:p>
          <a:p>
            <a:pPr marL="342900" indent="-342900">
              <a:buFont typeface="+mj-lt"/>
              <a:buAutoNum type="alphaLcParenR"/>
            </a:pPr>
            <a:r>
              <a:rPr lang="cs-CZ" sz="1600" dirty="0"/>
              <a:t>Změna Specifických kritérií přijatelnosti (doplnění jednoho nového kritéria)</a:t>
            </a:r>
          </a:p>
          <a:p>
            <a:pPr marL="342900" indent="-342900">
              <a:buFont typeface="+mj-lt"/>
              <a:buAutoNum type="alphaLcParenR"/>
            </a:pPr>
            <a:r>
              <a:rPr lang="cs-CZ" sz="1600" dirty="0"/>
              <a:t>Nová sada Kritérií věcného hodnocení</a:t>
            </a:r>
          </a:p>
          <a:p>
            <a:pPr marL="0" indent="0">
              <a:buNone/>
            </a:pPr>
            <a:endParaRPr lang="cs-CZ" dirty="0"/>
          </a:p>
        </p:txBody>
      </p:sp>
    </p:spTree>
    <p:extLst>
      <p:ext uri="{BB962C8B-B14F-4D97-AF65-F5344CB8AC3E}">
        <p14:creationId xmlns:p14="http://schemas.microsoft.com/office/powerpoint/2010/main" val="263509850"/>
      </p:ext>
    </p:extLst>
  </p:cSld>
  <p:clrMapOvr>
    <a:masterClrMapping/>
  </p:clrMapOvr>
  <p:transition spd="slow">
    <p:push/>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a:extLst>
              <a:ext uri="{FF2B5EF4-FFF2-40B4-BE49-F238E27FC236}">
                <a16:creationId xmlns:a16="http://schemas.microsoft.com/office/drawing/2014/main" id="{1F154147-A87E-7D48-B739-31E1DD342205}"/>
              </a:ext>
            </a:extLst>
          </p:cNvPr>
          <p:cNvSpPr>
            <a:spLocks noGrp="1"/>
          </p:cNvSpPr>
          <p:nvPr>
            <p:ph type="title"/>
          </p:nvPr>
        </p:nvSpPr>
        <p:spPr/>
        <p:txBody>
          <a:bodyPr/>
          <a:lstStyle/>
          <a:p>
            <a:r>
              <a:rPr lang="cs-CZ" dirty="0"/>
              <a:t>Program</a:t>
            </a:r>
          </a:p>
        </p:txBody>
      </p:sp>
      <p:sp>
        <p:nvSpPr>
          <p:cNvPr id="7" name="Zástupný symbol pro obsah 6">
            <a:extLst>
              <a:ext uri="{FF2B5EF4-FFF2-40B4-BE49-F238E27FC236}">
                <a16:creationId xmlns:a16="http://schemas.microsoft.com/office/drawing/2014/main" id="{99C3137F-82EF-EF44-8BB0-17E869E31D95}"/>
              </a:ext>
            </a:extLst>
          </p:cNvPr>
          <p:cNvSpPr>
            <a:spLocks noGrp="1"/>
          </p:cNvSpPr>
          <p:nvPr>
            <p:ph idx="1"/>
          </p:nvPr>
        </p:nvSpPr>
        <p:spPr>
          <a:xfrm>
            <a:off x="628650" y="1528684"/>
            <a:ext cx="7863494" cy="4099859"/>
          </a:xfrm>
        </p:spPr>
        <p:txBody>
          <a:bodyPr>
            <a:normAutofit fontScale="92500" lnSpcReduction="10000"/>
          </a:bodyPr>
          <a:lstStyle/>
          <a:p>
            <a:pPr marL="342900" lvl="0" indent="-342900">
              <a:buFont typeface="+mj-lt"/>
              <a:buAutoNum type="arabicPeriod"/>
            </a:pPr>
            <a:r>
              <a:rPr lang="cs-CZ" sz="1400" dirty="0"/>
              <a:t>Úvodní slovo předsedy Monitorovacího výboru IROP </a:t>
            </a:r>
          </a:p>
          <a:p>
            <a:pPr marL="342900" lvl="0" indent="-342900">
              <a:buFont typeface="+mj-lt"/>
              <a:buAutoNum type="arabicPeriod"/>
            </a:pPr>
            <a:r>
              <a:rPr lang="cs-CZ" sz="1400" dirty="0"/>
              <a:t>Úvodní slovo zástupce Evropské komise </a:t>
            </a:r>
          </a:p>
          <a:p>
            <a:pPr marL="342900" lvl="0" indent="-342900">
              <a:buFont typeface="+mj-lt"/>
              <a:buAutoNum type="arabicPeriod"/>
            </a:pPr>
            <a:r>
              <a:rPr lang="cs-CZ" sz="1400" dirty="0"/>
              <a:t>Projednání programu 14. zasedání Monitorovacího výboru IROP</a:t>
            </a:r>
          </a:p>
          <a:p>
            <a:pPr marL="342900" lvl="0" indent="-342900">
              <a:buFont typeface="+mj-lt"/>
              <a:buAutoNum type="arabicPeriod"/>
            </a:pPr>
            <a:r>
              <a:rPr lang="cs-CZ" sz="1400" dirty="0"/>
              <a:t>Informace o stavu realizace programu 	</a:t>
            </a:r>
          </a:p>
          <a:p>
            <a:pPr marL="342900" lvl="0" indent="-342900">
              <a:buFont typeface="+mj-lt"/>
              <a:buAutoNum type="arabicPeriod"/>
            </a:pPr>
            <a:r>
              <a:rPr lang="cs-CZ" sz="1400" dirty="0"/>
              <a:t>Návrh změn Programového dokumentu IROP 2.0 v souvislosti s </a:t>
            </a:r>
            <a:r>
              <a:rPr lang="cs-CZ" sz="1400" dirty="0" err="1"/>
              <a:t>React</a:t>
            </a:r>
            <a:r>
              <a:rPr lang="cs-CZ" sz="1400" dirty="0"/>
              <a:t>-EU	 </a:t>
            </a:r>
          </a:p>
          <a:p>
            <a:pPr marL="342900" lvl="0" indent="-342900">
              <a:buFont typeface="+mj-lt"/>
              <a:buAutoNum type="arabicPeriod"/>
            </a:pPr>
            <a:r>
              <a:rPr lang="cs-CZ" sz="1400" dirty="0"/>
              <a:t>Specifická kritéria přijatelnosti pro SC 6.1 </a:t>
            </a:r>
            <a:r>
              <a:rPr lang="cs-CZ" sz="1400" dirty="0" err="1"/>
              <a:t>React</a:t>
            </a:r>
            <a:r>
              <a:rPr lang="cs-CZ" sz="1400" dirty="0"/>
              <a:t>-EU</a:t>
            </a:r>
          </a:p>
          <a:p>
            <a:pPr marL="342900" lvl="0" indent="-342900">
              <a:buFont typeface="+mj-lt"/>
              <a:buAutoNum type="arabicPeriod"/>
            </a:pPr>
            <a:r>
              <a:rPr lang="cs-CZ" sz="1400" dirty="0"/>
              <a:t>Specifická kritéria přijatelnosti pro SC 7.1 TP </a:t>
            </a:r>
            <a:r>
              <a:rPr lang="cs-CZ" sz="1400" dirty="0" err="1"/>
              <a:t>React</a:t>
            </a:r>
            <a:r>
              <a:rPr lang="cs-CZ" sz="1400" dirty="0"/>
              <a:t>-EU</a:t>
            </a:r>
          </a:p>
          <a:p>
            <a:pPr marL="342900" lvl="0" indent="-342900">
              <a:buFont typeface="+mj-lt"/>
              <a:buAutoNum type="arabicPeriod"/>
            </a:pPr>
            <a:r>
              <a:rPr lang="cs-CZ" sz="1400" dirty="0"/>
              <a:t>Roční komunikační plán IROP 2021	</a:t>
            </a:r>
          </a:p>
          <a:p>
            <a:pPr marL="342900" lvl="0" indent="-342900">
              <a:buFont typeface="+mj-lt"/>
              <a:buAutoNum type="arabicPeriod"/>
            </a:pPr>
            <a:r>
              <a:rPr lang="cs-CZ" sz="1400" dirty="0"/>
              <a:t>Zpráva o plnění Evaluačního plánu IROP </a:t>
            </a:r>
          </a:p>
          <a:p>
            <a:pPr marL="342900" lvl="0" indent="-342900">
              <a:buFont typeface="+mj-lt"/>
              <a:buAutoNum type="arabicPeriod"/>
            </a:pPr>
            <a:r>
              <a:rPr lang="cs-CZ" sz="1400" dirty="0"/>
              <a:t>Aktualizace Evaluačního plánu IROP</a:t>
            </a:r>
          </a:p>
          <a:p>
            <a:pPr marL="342900" lvl="0" indent="-342900">
              <a:buFont typeface="+mj-lt"/>
              <a:buAutoNum type="arabicPeriod"/>
            </a:pPr>
            <a:r>
              <a:rPr lang="cs-CZ" sz="1400" dirty="0"/>
              <a:t>Změny kritérií pro integrované projekty ITI</a:t>
            </a:r>
          </a:p>
          <a:p>
            <a:pPr marL="342900" lvl="0" indent="-342900">
              <a:buFont typeface="+mj-lt"/>
              <a:buAutoNum type="arabicPeriod"/>
            </a:pPr>
            <a:r>
              <a:rPr lang="cs-CZ" sz="1400" dirty="0"/>
              <a:t>Různé</a:t>
            </a:r>
          </a:p>
          <a:p>
            <a:pPr marL="342900" lvl="0" indent="-342900">
              <a:buFont typeface="+mj-lt"/>
              <a:buAutoNum type="arabicPeriod"/>
            </a:pPr>
            <a:r>
              <a:rPr lang="cs-CZ" sz="1400" dirty="0"/>
              <a:t>Závěry z 14. zasedání Monitorovacího výboru IROP</a:t>
            </a:r>
          </a:p>
          <a:p>
            <a:pPr marL="342900" indent="-342900">
              <a:buFont typeface="+mj-lt"/>
              <a:buAutoNum type="arabicPeriod"/>
            </a:pPr>
            <a:endParaRPr lang="cs-CZ" dirty="0"/>
          </a:p>
        </p:txBody>
      </p:sp>
    </p:spTree>
    <p:extLst>
      <p:ext uri="{BB962C8B-B14F-4D97-AF65-F5344CB8AC3E}">
        <p14:creationId xmlns:p14="http://schemas.microsoft.com/office/powerpoint/2010/main" val="2439567975"/>
      </p:ext>
    </p:extLst>
  </p:cSld>
  <p:clrMapOvr>
    <a:masterClrMapping/>
  </p:clrMapOvr>
  <p:transition spd="slow">
    <p:push/>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8650" y="381549"/>
            <a:ext cx="7863494" cy="1460498"/>
          </a:xfrm>
        </p:spPr>
        <p:txBody>
          <a:bodyPr/>
          <a:lstStyle/>
          <a:p>
            <a:r>
              <a:rPr lang="cs-CZ" dirty="0"/>
              <a:t>a) Změna Specifických kritérií přijatelnosti (doplnění jednoho nového kritéria)</a:t>
            </a:r>
          </a:p>
        </p:txBody>
      </p:sp>
      <p:sp>
        <p:nvSpPr>
          <p:cNvPr id="3" name="Zástupný symbol pro obsah 2"/>
          <p:cNvSpPr>
            <a:spLocks noGrp="1"/>
          </p:cNvSpPr>
          <p:nvPr>
            <p:ph idx="1"/>
          </p:nvPr>
        </p:nvSpPr>
        <p:spPr>
          <a:xfrm>
            <a:off x="628650" y="2126650"/>
            <a:ext cx="7863494" cy="4099859"/>
          </a:xfrm>
        </p:spPr>
        <p:txBody>
          <a:bodyPr>
            <a:normAutofit/>
          </a:bodyPr>
          <a:lstStyle/>
          <a:p>
            <a:pPr marL="0" indent="0">
              <a:buNone/>
            </a:pPr>
            <a:r>
              <a:rPr lang="cs-CZ" sz="1600" b="1" dirty="0"/>
              <a:t>Specifický cíl 2.2 Vznik nových a rozvoj existujících podnikatelských aktivit v oblasti sociálního podnikání</a:t>
            </a:r>
          </a:p>
          <a:p>
            <a:pPr marL="0" indent="0">
              <a:buNone/>
            </a:pPr>
            <a:r>
              <a:rPr lang="cs-CZ" sz="1600" dirty="0"/>
              <a:t>Odůvodnění:</a:t>
            </a:r>
          </a:p>
          <a:p>
            <a:pPr lvl="1" algn="just"/>
            <a:r>
              <a:rPr lang="cs-CZ" sz="1600" dirty="0"/>
              <a:t>Primárním cílem Opatření 1.2.3 Podpora sociálního podnikání Strategie ITI ostravské aglomerace je zvýšit zaměstnanost znevýhodněných skupin, proto je do specifických kritérií přijatelnosti </a:t>
            </a:r>
            <a:r>
              <a:rPr lang="cs-CZ" sz="1600" u="sng" dirty="0"/>
              <a:t>zařazeno nové kritérium stanovující podmínku vytvořit nová pracovní místa pro zaměstnance z cílových skupin v případě projektů předložených zaměstnavateli </a:t>
            </a:r>
            <a:r>
              <a:rPr lang="cs-CZ" sz="1600" dirty="0"/>
              <a:t>(v případě projektů na podporu sociálního podnikání pro OSVČ z cílových skupin dochází k vytvoření podmínek pro pracovní uplatnění z podstaty zaměření projektu). Podmínka bude uvedena ve výzvě Nositele ITI i ZS ITI. V návaznosti na kritérium věcného hodnocení „Požadovaná výše dotace EU odpovídá optimální nákladovosti na jednotku indikátoru.“ tak bude lépe zajištěno plnění cílů Strategie ITI ostravské aglomerace s důrazem na podporu pracovních příležitostí pro osoby z cílových skupin a tím i efektivnější využití zbývající alokace ve SC 2.2.</a:t>
            </a:r>
            <a:endParaRPr lang="cs-CZ" dirty="0"/>
          </a:p>
        </p:txBody>
      </p:sp>
    </p:spTree>
    <p:extLst>
      <p:ext uri="{BB962C8B-B14F-4D97-AF65-F5344CB8AC3E}">
        <p14:creationId xmlns:p14="http://schemas.microsoft.com/office/powerpoint/2010/main" val="3906227666"/>
      </p:ext>
    </p:extLst>
  </p:cSld>
  <p:clrMapOvr>
    <a:masterClrMapping/>
  </p:clrMapOvr>
  <p:transition spd="slow">
    <p:push/>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8650" y="728682"/>
            <a:ext cx="7863494" cy="1460498"/>
          </a:xfrm>
        </p:spPr>
        <p:txBody>
          <a:bodyPr/>
          <a:lstStyle/>
          <a:p>
            <a:r>
              <a:rPr lang="cs-CZ" dirty="0"/>
              <a:t>a) Změna Specifických kritérií přijatelnosti (doplnění jednoho nového kritéria)</a:t>
            </a:r>
          </a:p>
        </p:txBody>
      </p:sp>
      <p:graphicFrame>
        <p:nvGraphicFramePr>
          <p:cNvPr id="6" name="Zástupný symbol pro obsah 3">
            <a:extLst>
              <a:ext uri="{FF2B5EF4-FFF2-40B4-BE49-F238E27FC236}">
                <a16:creationId xmlns:a16="http://schemas.microsoft.com/office/drawing/2014/main" id="{80F5D1BB-7F20-4DFE-814B-6BCBAABB768F}"/>
              </a:ext>
            </a:extLst>
          </p:cNvPr>
          <p:cNvGraphicFramePr>
            <a:graphicFrameLocks/>
          </p:cNvGraphicFramePr>
          <p:nvPr>
            <p:extLst>
              <p:ext uri="{D42A27DB-BD31-4B8C-83A1-F6EECF244321}">
                <p14:modId xmlns:p14="http://schemas.microsoft.com/office/powerpoint/2010/main" val="1997802136"/>
              </p:ext>
            </p:extLst>
          </p:nvPr>
        </p:nvGraphicFramePr>
        <p:xfrm>
          <a:off x="862965" y="2189180"/>
          <a:ext cx="7418070" cy="2834639"/>
        </p:xfrm>
        <a:graphic>
          <a:graphicData uri="http://schemas.openxmlformats.org/drawingml/2006/table">
            <a:tbl>
              <a:tblPr firstRow="1" bandRow="1">
                <a:tableStyleId>{5C22544A-7EE6-4342-B048-85BDC9FD1C3A}</a:tableStyleId>
              </a:tblPr>
              <a:tblGrid>
                <a:gridCol w="1849415">
                  <a:extLst>
                    <a:ext uri="{9D8B030D-6E8A-4147-A177-3AD203B41FA5}">
                      <a16:colId xmlns:a16="http://schemas.microsoft.com/office/drawing/2014/main" val="3761723586"/>
                    </a:ext>
                  </a:extLst>
                </a:gridCol>
                <a:gridCol w="3668949">
                  <a:extLst>
                    <a:ext uri="{9D8B030D-6E8A-4147-A177-3AD203B41FA5}">
                      <a16:colId xmlns:a16="http://schemas.microsoft.com/office/drawing/2014/main" val="3305068564"/>
                    </a:ext>
                  </a:extLst>
                </a:gridCol>
                <a:gridCol w="1899706">
                  <a:extLst>
                    <a:ext uri="{9D8B030D-6E8A-4147-A177-3AD203B41FA5}">
                      <a16:colId xmlns:a16="http://schemas.microsoft.com/office/drawing/2014/main" val="2347866983"/>
                    </a:ext>
                  </a:extLst>
                </a:gridCol>
              </a:tblGrid>
              <a:tr h="573210">
                <a:tc>
                  <a:txBody>
                    <a:bodyPr/>
                    <a:lstStyle/>
                    <a:p>
                      <a:pPr algn="ctr"/>
                      <a:r>
                        <a:rPr lang="cs-CZ" sz="1050" b="1" kern="1200" dirty="0">
                          <a:solidFill>
                            <a:schemeClr val="lt1"/>
                          </a:solidFill>
                          <a:effectLst/>
                          <a:latin typeface="Arial" panose="020B0604020202020204" pitchFamily="34" charset="0"/>
                          <a:ea typeface="+mn-ea"/>
                          <a:cs typeface="Arial" panose="020B0604020202020204" pitchFamily="34" charset="0"/>
                        </a:rPr>
                        <a:t>Název kritéria</a:t>
                      </a:r>
                      <a:endParaRPr lang="cs-CZ" sz="1050" dirty="0">
                        <a:latin typeface="Arial" panose="020B0604020202020204" pitchFamily="34" charset="0"/>
                        <a:cs typeface="Arial" panose="020B0604020202020204" pitchFamily="34" charset="0"/>
                      </a:endParaRPr>
                    </a:p>
                  </a:txBody>
                  <a:tcPr marL="68580" marR="68580" marT="34290" marB="34290" anchor="ctr">
                    <a:solidFill>
                      <a:schemeClr val="accent5">
                        <a:lumMod val="75000"/>
                      </a:schemeClr>
                    </a:solidFill>
                  </a:tcPr>
                </a:tc>
                <a:tc>
                  <a:txBody>
                    <a:bodyPr/>
                    <a:lstStyle/>
                    <a:p>
                      <a:pPr algn="ctr"/>
                      <a:r>
                        <a:rPr lang="cs-CZ" sz="1050" b="1" kern="1200" dirty="0">
                          <a:solidFill>
                            <a:schemeClr val="lt1"/>
                          </a:solidFill>
                          <a:effectLst/>
                          <a:latin typeface="Arial" panose="020B0604020202020204" pitchFamily="34" charset="0"/>
                          <a:ea typeface="+mn-ea"/>
                          <a:cs typeface="Arial" panose="020B0604020202020204" pitchFamily="34" charset="0"/>
                        </a:rPr>
                        <a:t>Hodnocení (ANO/NE/Nerelevantní)</a:t>
                      </a:r>
                      <a:endParaRPr lang="cs-CZ" sz="1050" dirty="0">
                        <a:latin typeface="Arial" panose="020B0604020202020204" pitchFamily="34" charset="0"/>
                        <a:cs typeface="Arial" panose="020B0604020202020204" pitchFamily="34" charset="0"/>
                      </a:endParaRPr>
                    </a:p>
                  </a:txBody>
                  <a:tcPr marL="68580" marR="68580" marT="34290" marB="34290" anchor="ctr">
                    <a:solidFill>
                      <a:schemeClr val="accent5">
                        <a:lumMod val="75000"/>
                      </a:schemeClr>
                    </a:solidFill>
                  </a:tcPr>
                </a:tc>
                <a:tc>
                  <a:txBody>
                    <a:bodyPr/>
                    <a:lstStyle/>
                    <a:p>
                      <a:pPr algn="ctr"/>
                      <a:r>
                        <a:rPr lang="cs-CZ" sz="1050" dirty="0">
                          <a:latin typeface="Arial" panose="020B0604020202020204" pitchFamily="34" charset="0"/>
                          <a:cs typeface="Arial" panose="020B0604020202020204" pitchFamily="34" charset="0"/>
                        </a:rPr>
                        <a:t>Referenční dokument</a:t>
                      </a:r>
                    </a:p>
                  </a:txBody>
                  <a:tcPr marL="68580" marR="68580" marT="34290" marB="34290" anchor="ctr">
                    <a:solidFill>
                      <a:schemeClr val="accent5">
                        <a:lumMod val="75000"/>
                      </a:schemeClr>
                    </a:solidFill>
                  </a:tcPr>
                </a:tc>
                <a:extLst>
                  <a:ext uri="{0D108BD9-81ED-4DB2-BD59-A6C34878D82A}">
                    <a16:rowId xmlns:a16="http://schemas.microsoft.com/office/drawing/2014/main" val="1741731627"/>
                  </a:ext>
                </a:extLst>
              </a:tr>
              <a:tr h="2261429">
                <a:tc>
                  <a:txBody>
                    <a:bodyPr/>
                    <a:lstStyle/>
                    <a:p>
                      <a:r>
                        <a:rPr lang="cs-CZ" sz="1000" b="1" dirty="0">
                          <a:solidFill>
                            <a:schemeClr val="bg1"/>
                          </a:solidFill>
                          <a:latin typeface="Arial" panose="020B0604020202020204" pitchFamily="34" charset="0"/>
                          <a:cs typeface="Arial" panose="020B0604020202020204" pitchFamily="34" charset="0"/>
                        </a:rPr>
                        <a:t>V rámci projektu bude vytvořeno nové pracovní místo pro zaměstnance z cílových skupin. </a:t>
                      </a:r>
                    </a:p>
                  </a:txBody>
                  <a:tcPr marL="68580" marR="68580" marT="34290" marB="34290" anchor="ctr">
                    <a:solidFill>
                      <a:schemeClr val="accent5">
                        <a:lumMod val="75000"/>
                      </a:schemeClr>
                    </a:solidFill>
                  </a:tcPr>
                </a:tc>
                <a:tc>
                  <a:txBody>
                    <a:bodyPr/>
                    <a:lstStyle/>
                    <a:p>
                      <a:r>
                        <a:rPr lang="cs-CZ" sz="1000" kern="1200" dirty="0">
                          <a:solidFill>
                            <a:srgbClr val="4C4C4C"/>
                          </a:solidFill>
                          <a:effectLst/>
                          <a:latin typeface="Arial" panose="020B0604020202020204" pitchFamily="34" charset="0"/>
                          <a:ea typeface="+mn-ea"/>
                          <a:cs typeface="Arial" panose="020B0604020202020204" pitchFamily="34" charset="0"/>
                        </a:rPr>
                        <a:t>ANO – V rámci projektu bude vytvořeno nové pracovní místo pro zaměstnance z cílových skupin dle výzvy ZS ITI ve výši minimálně 0,1 FTE. </a:t>
                      </a:r>
                    </a:p>
                    <a:p>
                      <a:endParaRPr lang="cs-CZ" sz="1000" kern="1200" dirty="0">
                        <a:solidFill>
                          <a:srgbClr val="4C4C4C"/>
                        </a:solidFill>
                        <a:effectLst/>
                        <a:latin typeface="Arial" panose="020B0604020202020204" pitchFamily="34" charset="0"/>
                        <a:ea typeface="+mn-ea"/>
                        <a:cs typeface="Arial" panose="020B0604020202020204" pitchFamily="34" charset="0"/>
                      </a:endParaRPr>
                    </a:p>
                    <a:p>
                      <a:r>
                        <a:rPr lang="cs-CZ" sz="1000" kern="1200" dirty="0">
                          <a:solidFill>
                            <a:srgbClr val="4C4C4C"/>
                          </a:solidFill>
                          <a:effectLst/>
                          <a:latin typeface="Arial" panose="020B0604020202020204" pitchFamily="34" charset="0"/>
                          <a:ea typeface="+mn-ea"/>
                          <a:cs typeface="Arial" panose="020B0604020202020204" pitchFamily="34" charset="0"/>
                        </a:rPr>
                        <a:t>NE – V rámci projektu nebude vytvořeno nové pracovní místo pro zaměstnance z cílových skupin dle výzvy ZS ITI minimálně ve výši 0,1 FTE.</a:t>
                      </a:r>
                    </a:p>
                    <a:p>
                      <a:endParaRPr lang="cs-CZ" sz="1000" kern="1200" dirty="0">
                        <a:solidFill>
                          <a:srgbClr val="4C4C4C"/>
                        </a:solidFill>
                        <a:effectLst/>
                        <a:latin typeface="Arial" panose="020B0604020202020204" pitchFamily="34" charset="0"/>
                        <a:ea typeface="+mn-ea"/>
                        <a:cs typeface="Arial" panose="020B0604020202020204" pitchFamily="34" charset="0"/>
                      </a:endParaRPr>
                    </a:p>
                    <a:p>
                      <a:r>
                        <a:rPr lang="cs-CZ" sz="1000" kern="1200" dirty="0">
                          <a:solidFill>
                            <a:srgbClr val="4C4C4C"/>
                          </a:solidFill>
                          <a:effectLst/>
                          <a:latin typeface="Arial" panose="020B0604020202020204" pitchFamily="34" charset="0"/>
                          <a:ea typeface="+mn-ea"/>
                          <a:cs typeface="Arial" panose="020B0604020202020204" pitchFamily="34" charset="0"/>
                        </a:rPr>
                        <a:t>NERELEVANTNÍ – Realizací projektu vznikne nová podnikatelská aktivita OSVČ bez zaměstnanců.</a:t>
                      </a:r>
                    </a:p>
                    <a:p>
                      <a:endParaRPr lang="cs-CZ" sz="1000" kern="1200" dirty="0">
                        <a:solidFill>
                          <a:srgbClr val="4C4C4C"/>
                        </a:solidFill>
                        <a:effectLst/>
                        <a:latin typeface="Arial" panose="020B0604020202020204" pitchFamily="34" charset="0"/>
                        <a:ea typeface="+mn-ea"/>
                        <a:cs typeface="Arial" panose="020B0604020202020204" pitchFamily="34" charset="0"/>
                      </a:endParaRPr>
                    </a:p>
                  </a:txBody>
                  <a:tcPr marL="68580" marR="68580" marT="34290" marB="34290" anchor="ctr"/>
                </a:tc>
                <a:tc>
                  <a:txBody>
                    <a:bodyPr/>
                    <a:lstStyle/>
                    <a:p>
                      <a:r>
                        <a:rPr lang="pl-PL" sz="1000" kern="1200" dirty="0">
                          <a:solidFill>
                            <a:srgbClr val="4C4C4C"/>
                          </a:solidFill>
                          <a:effectLst/>
                          <a:latin typeface="Arial" panose="020B0604020202020204" pitchFamily="34" charset="0"/>
                          <a:ea typeface="+mn-ea"/>
                          <a:cs typeface="Arial" panose="020B0604020202020204" pitchFamily="34" charset="0"/>
                        </a:rPr>
                        <a:t>• žádost o podporu</a:t>
                      </a:r>
                    </a:p>
                    <a:p>
                      <a:r>
                        <a:rPr lang="pl-PL" sz="1000" kern="1200" dirty="0">
                          <a:solidFill>
                            <a:srgbClr val="4C4C4C"/>
                          </a:solidFill>
                          <a:effectLst/>
                          <a:latin typeface="Arial" panose="020B0604020202020204" pitchFamily="34" charset="0"/>
                          <a:ea typeface="+mn-ea"/>
                          <a:cs typeface="Arial" panose="020B0604020202020204" pitchFamily="34" charset="0"/>
                        </a:rPr>
                        <a:t>• podnikatelský plán</a:t>
                      </a:r>
                    </a:p>
                    <a:p>
                      <a:r>
                        <a:rPr lang="pl-PL" sz="1000" kern="1200" dirty="0">
                          <a:solidFill>
                            <a:srgbClr val="4C4C4C"/>
                          </a:solidFill>
                          <a:effectLst/>
                          <a:latin typeface="Arial" panose="020B0604020202020204" pitchFamily="34" charset="0"/>
                          <a:ea typeface="+mn-ea"/>
                          <a:cs typeface="Arial" panose="020B0604020202020204" pitchFamily="34" charset="0"/>
                        </a:rPr>
                        <a:t>• výzva ZS ITI</a:t>
                      </a:r>
                      <a:endParaRPr lang="cs-CZ" sz="1000" kern="1200" dirty="0">
                        <a:solidFill>
                          <a:srgbClr val="4C4C4C"/>
                        </a:solidFill>
                        <a:effectLst/>
                        <a:latin typeface="Arial" panose="020B0604020202020204" pitchFamily="34" charset="0"/>
                        <a:ea typeface="+mn-ea"/>
                        <a:cs typeface="Arial" panose="020B0604020202020204" pitchFamily="34" charset="0"/>
                      </a:endParaRPr>
                    </a:p>
                  </a:txBody>
                  <a:tcPr marL="68580" marR="68580" marT="34290" marB="34290" anchor="ctr"/>
                </a:tc>
                <a:extLst>
                  <a:ext uri="{0D108BD9-81ED-4DB2-BD59-A6C34878D82A}">
                    <a16:rowId xmlns:a16="http://schemas.microsoft.com/office/drawing/2014/main" val="3125754725"/>
                  </a:ext>
                </a:extLst>
              </a:tr>
            </a:tbl>
          </a:graphicData>
        </a:graphic>
      </p:graphicFrame>
    </p:spTree>
    <p:extLst>
      <p:ext uri="{BB962C8B-B14F-4D97-AF65-F5344CB8AC3E}">
        <p14:creationId xmlns:p14="http://schemas.microsoft.com/office/powerpoint/2010/main" val="1137598529"/>
      </p:ext>
    </p:extLst>
  </p:cSld>
  <p:clrMapOvr>
    <a:masterClrMapping/>
  </p:clrMapOvr>
  <p:transition spd="slow">
    <p:push/>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8650" y="295861"/>
            <a:ext cx="7863494" cy="1460498"/>
          </a:xfrm>
        </p:spPr>
        <p:txBody>
          <a:bodyPr/>
          <a:lstStyle/>
          <a:p>
            <a:r>
              <a:rPr lang="cs-CZ" dirty="0"/>
              <a:t>b) Nová sada Kritérií věcného hodnocení</a:t>
            </a:r>
          </a:p>
        </p:txBody>
      </p:sp>
      <p:sp>
        <p:nvSpPr>
          <p:cNvPr id="3" name="Zástupný symbol pro obsah 2"/>
          <p:cNvSpPr>
            <a:spLocks noGrp="1"/>
          </p:cNvSpPr>
          <p:nvPr>
            <p:ph idx="1"/>
          </p:nvPr>
        </p:nvSpPr>
        <p:spPr>
          <a:xfrm>
            <a:off x="628650" y="2090029"/>
            <a:ext cx="8008574" cy="4099859"/>
          </a:xfrm>
        </p:spPr>
        <p:txBody>
          <a:bodyPr>
            <a:noAutofit/>
          </a:bodyPr>
          <a:lstStyle/>
          <a:p>
            <a:pPr marL="0" indent="0">
              <a:buNone/>
            </a:pPr>
            <a:r>
              <a:rPr lang="cs-CZ" sz="1400" b="1" dirty="0"/>
              <a:t>Specifický cíl 2.2 Vznik nových a rozvoj existujících podnikatelských aktivit v oblasti sociálního podnikání</a:t>
            </a:r>
          </a:p>
          <a:p>
            <a:pPr marL="0" indent="0">
              <a:buNone/>
            </a:pPr>
            <a:r>
              <a:rPr lang="cs-CZ" sz="1400" dirty="0"/>
              <a:t>Odůvodnění</a:t>
            </a:r>
          </a:p>
          <a:p>
            <a:pPr lvl="1" algn="just"/>
            <a:r>
              <a:rPr lang="cs-CZ" sz="1400" dirty="0"/>
              <a:t>Opětovné zařazení věcného hodnocení u SC 2.2 vyplývá ze skutečnosti, že původně plánovaná výzva v návaznosti na projekty podpořené z OPZ nebude vyhlášena z důvodu nedostatečné absorpční kapacity. Aktuálně je plánováno vyhlásit výzvu pro všechny oprávněné žadatele a cílové skupiny, ve které je vhodné provést i věcné hodnocení projektů. </a:t>
            </a:r>
          </a:p>
          <a:p>
            <a:pPr lvl="1" algn="just"/>
            <a:r>
              <a:rPr lang="cs-CZ" sz="1400" dirty="0"/>
              <a:t>Znění kritérií věcného hodnocení vychází z původní verze schválené MV IROP dne 24. 11. 2016. K dílčí úpravě dochází u kritéria „Požadovaná výše dotace EU odpovídá optimální nákladovosti na jednotku indikátoru.“, u něhož </a:t>
            </a:r>
            <a:r>
              <a:rPr lang="cs-CZ" sz="1400" u="sng" dirty="0"/>
              <a:t>je plánováno stanovit optimální náklady na jednotku indikátoru</a:t>
            </a:r>
            <a:r>
              <a:rPr lang="cs-CZ" sz="1400" dirty="0"/>
              <a:t> na základě výsledků projektů z první výzvy na Sociální podnikání a stavu celkového plnění Strategie ITI ostravské aglomerace. Hodnoty optimálních nákladů budou stanoveny tak, aby byly vytvořeny předpoklady pro naplnění Strategie ITI ostravská aglomerace, a zároveň bude kladen důraz na hospodárnost. Ve znění kritéria nejsou uvedeny konkrétní částky z důvodu ponechání možnosti jejich stanovení k okamžiku vyhlášení výzvy na základě aktuální výše volné alokace a jejího efektivního a účelného vynaložení na projekty ve prospěch cílových skupin.</a:t>
            </a:r>
          </a:p>
        </p:txBody>
      </p:sp>
    </p:spTree>
    <p:extLst>
      <p:ext uri="{BB962C8B-B14F-4D97-AF65-F5344CB8AC3E}">
        <p14:creationId xmlns:p14="http://schemas.microsoft.com/office/powerpoint/2010/main" val="190839666"/>
      </p:ext>
    </p:extLst>
  </p:cSld>
  <p:clrMapOvr>
    <a:masterClrMapping/>
  </p:clrMapOvr>
  <p:transition spd="slow">
    <p:push/>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8650" y="728682"/>
            <a:ext cx="7863494" cy="1460498"/>
          </a:xfrm>
        </p:spPr>
        <p:txBody>
          <a:bodyPr/>
          <a:lstStyle/>
          <a:p>
            <a:r>
              <a:rPr lang="cs-CZ" dirty="0"/>
              <a:t>b) Nová sada Kritérií věcného hodnocení</a:t>
            </a:r>
          </a:p>
        </p:txBody>
      </p:sp>
      <p:graphicFrame>
        <p:nvGraphicFramePr>
          <p:cNvPr id="4" name="Zástupný symbol pro obsah 3">
            <a:extLst>
              <a:ext uri="{FF2B5EF4-FFF2-40B4-BE49-F238E27FC236}">
                <a16:creationId xmlns:a16="http://schemas.microsoft.com/office/drawing/2014/main" id="{7FDCD97F-F53E-4BF8-BF02-C5D9374AF953}"/>
              </a:ext>
            </a:extLst>
          </p:cNvPr>
          <p:cNvGraphicFramePr>
            <a:graphicFrameLocks noGrp="1"/>
          </p:cNvGraphicFramePr>
          <p:nvPr>
            <p:ph idx="1"/>
            <p:extLst>
              <p:ext uri="{D42A27DB-BD31-4B8C-83A1-F6EECF244321}">
                <p14:modId xmlns:p14="http://schemas.microsoft.com/office/powerpoint/2010/main" val="3041497257"/>
              </p:ext>
            </p:extLst>
          </p:nvPr>
        </p:nvGraphicFramePr>
        <p:xfrm>
          <a:off x="902970" y="2189180"/>
          <a:ext cx="7612380" cy="2926080"/>
        </p:xfrm>
        <a:graphic>
          <a:graphicData uri="http://schemas.openxmlformats.org/drawingml/2006/table">
            <a:tbl>
              <a:tblPr firstRow="1" bandRow="1">
                <a:tableStyleId>{5C22544A-7EE6-4342-B048-85BDC9FD1C3A}</a:tableStyleId>
              </a:tblPr>
              <a:tblGrid>
                <a:gridCol w="2921784">
                  <a:extLst>
                    <a:ext uri="{9D8B030D-6E8A-4147-A177-3AD203B41FA5}">
                      <a16:colId xmlns:a16="http://schemas.microsoft.com/office/drawing/2014/main" val="3761723586"/>
                    </a:ext>
                  </a:extLst>
                </a:gridCol>
                <a:gridCol w="4690596">
                  <a:extLst>
                    <a:ext uri="{9D8B030D-6E8A-4147-A177-3AD203B41FA5}">
                      <a16:colId xmlns:a16="http://schemas.microsoft.com/office/drawing/2014/main" val="3305068564"/>
                    </a:ext>
                  </a:extLst>
                </a:gridCol>
              </a:tblGrid>
              <a:tr h="580962">
                <a:tc>
                  <a:txBody>
                    <a:bodyPr/>
                    <a:lstStyle/>
                    <a:p>
                      <a:pPr algn="ctr"/>
                      <a:r>
                        <a:rPr lang="cs-CZ" sz="1000" b="1" kern="1200" dirty="0">
                          <a:solidFill>
                            <a:schemeClr val="lt1"/>
                          </a:solidFill>
                          <a:effectLst/>
                          <a:latin typeface="Arial" panose="020B0604020202020204" pitchFamily="34" charset="0"/>
                          <a:ea typeface="+mn-ea"/>
                          <a:cs typeface="Arial" panose="020B0604020202020204" pitchFamily="34" charset="0"/>
                        </a:rPr>
                        <a:t>Název kritéria</a:t>
                      </a:r>
                      <a:endParaRPr lang="cs-CZ" sz="1000" dirty="0">
                        <a:latin typeface="Arial" panose="020B0604020202020204" pitchFamily="34" charset="0"/>
                        <a:cs typeface="Arial" panose="020B0604020202020204" pitchFamily="34" charset="0"/>
                      </a:endParaRPr>
                    </a:p>
                  </a:txBody>
                  <a:tcPr marL="68580" marR="68580" marT="34290" marB="34290" anchor="ctr">
                    <a:solidFill>
                      <a:schemeClr val="accent5">
                        <a:lumMod val="75000"/>
                      </a:schemeClr>
                    </a:solidFill>
                  </a:tcPr>
                </a:tc>
                <a:tc>
                  <a:txBody>
                    <a:bodyPr/>
                    <a:lstStyle/>
                    <a:p>
                      <a:pPr algn="ctr"/>
                      <a:r>
                        <a:rPr lang="cs-CZ" sz="1000" b="1" kern="1200" dirty="0">
                          <a:solidFill>
                            <a:schemeClr val="lt1"/>
                          </a:solidFill>
                          <a:effectLst/>
                          <a:latin typeface="Arial" panose="020B0604020202020204" pitchFamily="34" charset="0"/>
                          <a:ea typeface="+mn-ea"/>
                          <a:cs typeface="Arial" panose="020B0604020202020204" pitchFamily="34" charset="0"/>
                        </a:rPr>
                        <a:t>Hodnocení (ANO/NE/Nerelevantní)</a:t>
                      </a:r>
                      <a:endParaRPr lang="cs-CZ" sz="1000" dirty="0">
                        <a:latin typeface="Arial" panose="020B0604020202020204" pitchFamily="34" charset="0"/>
                        <a:cs typeface="Arial" panose="020B0604020202020204" pitchFamily="34" charset="0"/>
                      </a:endParaRPr>
                    </a:p>
                  </a:txBody>
                  <a:tcPr marL="68580" marR="68580" marT="34290" marB="34290" anchor="ctr">
                    <a:solidFill>
                      <a:schemeClr val="accent5">
                        <a:lumMod val="75000"/>
                      </a:schemeClr>
                    </a:solidFill>
                  </a:tcPr>
                </a:tc>
                <a:extLst>
                  <a:ext uri="{0D108BD9-81ED-4DB2-BD59-A6C34878D82A}">
                    <a16:rowId xmlns:a16="http://schemas.microsoft.com/office/drawing/2014/main" val="1741731627"/>
                  </a:ext>
                </a:extLst>
              </a:tr>
              <a:tr h="17243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Požadovaná výše dotace EU odpovídá optimální nákladovosti na jednotku indikátoru.</a:t>
                      </a:r>
                      <a:endParaRPr kumimoji="0" lang="cs-CZ"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txBody>
                  <a:tcPr marL="68580" marR="68580" marT="34290" marB="34290" anchor="ctr">
                    <a:solidFill>
                      <a:schemeClr val="accent5">
                        <a:lumMod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000" b="0" i="0" u="none" strike="noStrike" kern="1200" cap="none" spc="0" normalizeH="0" baseline="0" noProof="0" dirty="0">
                          <a:ln>
                            <a:noFill/>
                          </a:ln>
                          <a:solidFill>
                            <a:srgbClr val="4C4C4C"/>
                          </a:solidFill>
                          <a:effectLst/>
                          <a:uLnTx/>
                          <a:uFillTx/>
                          <a:latin typeface="Arial" panose="020B0604020202020204" pitchFamily="34" charset="0"/>
                          <a:ea typeface="+mn-ea"/>
                          <a:cs typeface="Arial" panose="020B0604020202020204" pitchFamily="34" charset="0"/>
                        </a:rPr>
                        <a:t>15 bodů – Požadovaná výše dotace EU na 1 nově vytvořené pracovní místo (FTE) v rámci indikátoru 1 04 03 je nižší nebo rovna částce stanovené ve výzvě ZS ITI a zároveň na ostatní nově vytvořená pracovní místa je nižší nebo rovna částce stanovené ve výzvě ZS ITI na 1 pracovní místo (FTE).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cs-CZ" sz="1000" b="0" i="0" u="none" strike="noStrike" kern="1200" cap="none" spc="0" normalizeH="0" baseline="0" noProof="0" dirty="0">
                        <a:ln>
                          <a:noFill/>
                        </a:ln>
                        <a:solidFill>
                          <a:srgbClr val="4C4C4C"/>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000" b="0" i="0" u="none" strike="noStrike" kern="1200" cap="none" spc="0" normalizeH="0" baseline="0" noProof="0" dirty="0">
                          <a:ln>
                            <a:noFill/>
                          </a:ln>
                          <a:solidFill>
                            <a:srgbClr val="4C4C4C"/>
                          </a:solidFill>
                          <a:effectLst/>
                          <a:uLnTx/>
                          <a:uFillTx/>
                          <a:latin typeface="Arial" panose="020B0604020202020204" pitchFamily="34" charset="0"/>
                          <a:ea typeface="+mn-ea"/>
                          <a:cs typeface="Arial" panose="020B0604020202020204" pitchFamily="34" charset="0"/>
                        </a:rPr>
                        <a:t>0 bodů – Požadovaná výše dotace EU na 1 nově vytvořené pracovní místo (FTE) v rámci indikátoru 1 04 03 je vyšší než částka stanovená ve výzvě ZS ITI anebo na ostatní nově vytvořená pracovní místa je vyšší než částka stanovená ve výzvě ZS ITI na 1 pracovní místo (FTE). </a:t>
                      </a:r>
                    </a:p>
                  </a:txBody>
                  <a:tcPr marL="68580" marR="68580" marT="34290" marB="34290"/>
                </a:tc>
                <a:extLst>
                  <a:ext uri="{0D108BD9-81ED-4DB2-BD59-A6C34878D82A}">
                    <a16:rowId xmlns:a16="http://schemas.microsoft.com/office/drawing/2014/main" val="2974032449"/>
                  </a:ext>
                </a:extLst>
              </a:tr>
              <a:tr h="620755">
                <a:tc>
                  <a:txBody>
                    <a:bodyPr/>
                    <a:lstStyle/>
                    <a:p>
                      <a:r>
                        <a:rPr lang="cs-CZ" sz="1000" b="1" kern="1200" dirty="0">
                          <a:solidFill>
                            <a:schemeClr val="bg1"/>
                          </a:solidFill>
                          <a:effectLst/>
                          <a:latin typeface="Arial" panose="020B0604020202020204" pitchFamily="34" charset="0"/>
                          <a:ea typeface="+mn-ea"/>
                          <a:cs typeface="Arial" panose="020B0604020202020204" pitchFamily="34" charset="0"/>
                        </a:rPr>
                        <a:t>Projekt zohledňuje specifické potřeby cílových skupin.</a:t>
                      </a:r>
                      <a:endParaRPr lang="cs-CZ" sz="1000" dirty="0">
                        <a:solidFill>
                          <a:schemeClr val="bg1"/>
                        </a:solidFill>
                        <a:latin typeface="Arial" panose="020B0604020202020204" pitchFamily="34" charset="0"/>
                        <a:cs typeface="Arial" panose="020B0604020202020204" pitchFamily="34" charset="0"/>
                      </a:endParaRPr>
                    </a:p>
                  </a:txBody>
                  <a:tcPr marL="68580" marR="68580" marT="34290" marB="34290" anchor="ctr">
                    <a:solidFill>
                      <a:schemeClr val="accent5">
                        <a:lumMod val="75000"/>
                      </a:schemeClr>
                    </a:solidFill>
                  </a:tcPr>
                </a:tc>
                <a:tc>
                  <a:txBody>
                    <a:bodyPr/>
                    <a:lstStyle/>
                    <a:p>
                      <a:r>
                        <a:rPr lang="cs-CZ" sz="1000" kern="1200" dirty="0">
                          <a:solidFill>
                            <a:srgbClr val="4C4C4C"/>
                          </a:solidFill>
                          <a:effectLst/>
                          <a:latin typeface="Arial" panose="020B0604020202020204" pitchFamily="34" charset="0"/>
                          <a:ea typeface="+mn-ea"/>
                          <a:cs typeface="Arial" panose="020B0604020202020204" pitchFamily="34" charset="0"/>
                        </a:rPr>
                        <a:t>10 bodů – Projekt zohledňuje specifické potřeby cílových skupin. </a:t>
                      </a:r>
                    </a:p>
                    <a:p>
                      <a:r>
                        <a:rPr lang="cs-CZ" sz="1000" kern="1200" dirty="0">
                          <a:solidFill>
                            <a:srgbClr val="4C4C4C"/>
                          </a:solidFill>
                          <a:effectLst/>
                          <a:latin typeface="Arial" panose="020B0604020202020204" pitchFamily="34" charset="0"/>
                          <a:ea typeface="+mn-ea"/>
                          <a:cs typeface="Arial" panose="020B0604020202020204" pitchFamily="34" charset="0"/>
                        </a:rPr>
                        <a:t>0 bodů – Projekt nezohledňuje specifické potřeby cílových skupin.</a:t>
                      </a:r>
                    </a:p>
                  </a:txBody>
                  <a:tcPr marL="68580" marR="68580" marT="34290" marB="34290"/>
                </a:tc>
                <a:extLst>
                  <a:ext uri="{0D108BD9-81ED-4DB2-BD59-A6C34878D82A}">
                    <a16:rowId xmlns:a16="http://schemas.microsoft.com/office/drawing/2014/main" val="4040849145"/>
                  </a:ext>
                </a:extLst>
              </a:tr>
            </a:tbl>
          </a:graphicData>
        </a:graphic>
      </p:graphicFrame>
    </p:spTree>
    <p:extLst>
      <p:ext uri="{BB962C8B-B14F-4D97-AF65-F5344CB8AC3E}">
        <p14:creationId xmlns:p14="http://schemas.microsoft.com/office/powerpoint/2010/main" val="2050826184"/>
      </p:ext>
    </p:extLst>
  </p:cSld>
  <p:clrMapOvr>
    <a:masterClrMapping/>
  </p:clrMapOvr>
  <p:transition spd="slow">
    <p:push/>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8650" y="728682"/>
            <a:ext cx="7863494" cy="1460498"/>
          </a:xfrm>
        </p:spPr>
        <p:txBody>
          <a:bodyPr/>
          <a:lstStyle/>
          <a:p>
            <a:r>
              <a:rPr lang="cs-CZ" dirty="0"/>
              <a:t>b) Nová sada Kritérií věcného hodnocení</a:t>
            </a:r>
          </a:p>
        </p:txBody>
      </p:sp>
      <p:graphicFrame>
        <p:nvGraphicFramePr>
          <p:cNvPr id="4" name="Zástupný symbol pro obsah 3">
            <a:extLst>
              <a:ext uri="{FF2B5EF4-FFF2-40B4-BE49-F238E27FC236}">
                <a16:creationId xmlns:a16="http://schemas.microsoft.com/office/drawing/2014/main" id="{7FDCD97F-F53E-4BF8-BF02-C5D9374AF953}"/>
              </a:ext>
            </a:extLst>
          </p:cNvPr>
          <p:cNvGraphicFramePr>
            <a:graphicFrameLocks noGrp="1"/>
          </p:cNvGraphicFramePr>
          <p:nvPr>
            <p:ph idx="1"/>
          </p:nvPr>
        </p:nvGraphicFramePr>
        <p:xfrm>
          <a:off x="902970" y="2189180"/>
          <a:ext cx="7612380" cy="3007660"/>
        </p:xfrm>
        <a:graphic>
          <a:graphicData uri="http://schemas.openxmlformats.org/drawingml/2006/table">
            <a:tbl>
              <a:tblPr firstRow="1" bandRow="1">
                <a:tableStyleId>{5C22544A-7EE6-4342-B048-85BDC9FD1C3A}</a:tableStyleId>
              </a:tblPr>
              <a:tblGrid>
                <a:gridCol w="2921784">
                  <a:extLst>
                    <a:ext uri="{9D8B030D-6E8A-4147-A177-3AD203B41FA5}">
                      <a16:colId xmlns:a16="http://schemas.microsoft.com/office/drawing/2014/main" val="3761723586"/>
                    </a:ext>
                  </a:extLst>
                </a:gridCol>
                <a:gridCol w="4690596">
                  <a:extLst>
                    <a:ext uri="{9D8B030D-6E8A-4147-A177-3AD203B41FA5}">
                      <a16:colId xmlns:a16="http://schemas.microsoft.com/office/drawing/2014/main" val="3305068564"/>
                    </a:ext>
                  </a:extLst>
                </a:gridCol>
              </a:tblGrid>
              <a:tr h="580962">
                <a:tc>
                  <a:txBody>
                    <a:bodyPr/>
                    <a:lstStyle/>
                    <a:p>
                      <a:pPr algn="ctr"/>
                      <a:r>
                        <a:rPr lang="cs-CZ" sz="1000" b="1" kern="1200" dirty="0">
                          <a:solidFill>
                            <a:schemeClr val="lt1"/>
                          </a:solidFill>
                          <a:effectLst/>
                          <a:latin typeface="Arial" panose="020B0604020202020204" pitchFamily="34" charset="0"/>
                          <a:ea typeface="+mn-ea"/>
                          <a:cs typeface="Arial" panose="020B0604020202020204" pitchFamily="34" charset="0"/>
                        </a:rPr>
                        <a:t>Název kritéria</a:t>
                      </a:r>
                      <a:endParaRPr lang="cs-CZ" sz="1000" dirty="0">
                        <a:latin typeface="Arial" panose="020B0604020202020204" pitchFamily="34" charset="0"/>
                        <a:cs typeface="Arial" panose="020B0604020202020204" pitchFamily="34" charset="0"/>
                      </a:endParaRPr>
                    </a:p>
                  </a:txBody>
                  <a:tcPr marL="68580" marR="68580" marT="34290" marB="34290" anchor="ctr">
                    <a:solidFill>
                      <a:schemeClr val="accent5">
                        <a:lumMod val="75000"/>
                      </a:schemeClr>
                    </a:solidFill>
                  </a:tcPr>
                </a:tc>
                <a:tc>
                  <a:txBody>
                    <a:bodyPr/>
                    <a:lstStyle/>
                    <a:p>
                      <a:pPr algn="ctr"/>
                      <a:r>
                        <a:rPr lang="cs-CZ" sz="1000" b="1" kern="1200" dirty="0">
                          <a:solidFill>
                            <a:schemeClr val="lt1"/>
                          </a:solidFill>
                          <a:effectLst/>
                          <a:latin typeface="Arial" panose="020B0604020202020204" pitchFamily="34" charset="0"/>
                          <a:ea typeface="+mn-ea"/>
                          <a:cs typeface="Arial" panose="020B0604020202020204" pitchFamily="34" charset="0"/>
                        </a:rPr>
                        <a:t>Hodnocení (ANO/NE/Nerelevantní)</a:t>
                      </a:r>
                      <a:endParaRPr lang="cs-CZ" sz="1000" dirty="0">
                        <a:latin typeface="Arial" panose="020B0604020202020204" pitchFamily="34" charset="0"/>
                        <a:cs typeface="Arial" panose="020B0604020202020204" pitchFamily="34" charset="0"/>
                      </a:endParaRPr>
                    </a:p>
                  </a:txBody>
                  <a:tcPr marL="68580" marR="68580" marT="34290" marB="34290" anchor="ctr">
                    <a:solidFill>
                      <a:schemeClr val="accent5">
                        <a:lumMod val="75000"/>
                      </a:schemeClr>
                    </a:solidFill>
                  </a:tcPr>
                </a:tc>
                <a:extLst>
                  <a:ext uri="{0D108BD9-81ED-4DB2-BD59-A6C34878D82A}">
                    <a16:rowId xmlns:a16="http://schemas.microsoft.com/office/drawing/2014/main" val="1741731627"/>
                  </a:ext>
                </a:extLst>
              </a:tr>
              <a:tr h="113891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Harmonogram realizace projektu je reálný a proveditelný.</a:t>
                      </a:r>
                      <a:endParaRPr kumimoji="0" lang="cs-CZ"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txBody>
                  <a:tcPr marL="68580" marR="68580" marT="34290" marB="34290" anchor="ctr">
                    <a:solidFill>
                      <a:schemeClr val="accent5">
                        <a:lumMod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000" b="0" i="0" u="none" strike="noStrike" kern="1200" cap="none" spc="0" normalizeH="0" baseline="0" noProof="0" dirty="0">
                          <a:ln>
                            <a:noFill/>
                          </a:ln>
                          <a:solidFill>
                            <a:srgbClr val="4C4C4C"/>
                          </a:solidFill>
                          <a:effectLst/>
                          <a:uLnTx/>
                          <a:uFillTx/>
                          <a:latin typeface="Arial" panose="020B0604020202020204" pitchFamily="34" charset="0"/>
                          <a:ea typeface="+mn-ea"/>
                          <a:cs typeface="Arial" panose="020B0604020202020204" pitchFamily="34" charset="0"/>
                        </a:rPr>
                        <a:t>10 bodů – Žadatel má reálně nastavený harmonogram projektu tak, aby projekt byl v termínu dokončen.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cs-CZ" sz="1000" b="0" i="0" u="none" strike="noStrike" kern="1200" cap="none" spc="0" normalizeH="0" baseline="0" noProof="0" dirty="0">
                        <a:ln>
                          <a:noFill/>
                        </a:ln>
                        <a:solidFill>
                          <a:srgbClr val="4C4C4C"/>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000" b="0" i="0" u="none" strike="noStrike" kern="1200" cap="none" spc="0" normalizeH="0" baseline="0" noProof="0" dirty="0">
                          <a:ln>
                            <a:noFill/>
                          </a:ln>
                          <a:solidFill>
                            <a:srgbClr val="4C4C4C"/>
                          </a:solidFill>
                          <a:effectLst/>
                          <a:uLnTx/>
                          <a:uFillTx/>
                          <a:latin typeface="Arial" panose="020B0604020202020204" pitchFamily="34" charset="0"/>
                          <a:ea typeface="+mn-ea"/>
                          <a:cs typeface="Arial" panose="020B0604020202020204" pitchFamily="34" charset="0"/>
                        </a:rPr>
                        <a:t>0 bodů – Žadatel nemá reálně nastavený harmonogram projektu tak, aby projekt byl v termínu dokončen.</a:t>
                      </a:r>
                    </a:p>
                  </a:txBody>
                  <a:tcPr marL="68580" marR="68580" marT="34290" marB="34290"/>
                </a:tc>
                <a:extLst>
                  <a:ext uri="{0D108BD9-81ED-4DB2-BD59-A6C34878D82A}">
                    <a16:rowId xmlns:a16="http://schemas.microsoft.com/office/drawing/2014/main" val="2974032449"/>
                  </a:ext>
                </a:extLst>
              </a:tr>
              <a:tr h="620755">
                <a:tc>
                  <a:txBody>
                    <a:bodyPr/>
                    <a:lstStyle/>
                    <a:p>
                      <a:r>
                        <a:rPr lang="cs-CZ" sz="1000" b="1" kern="1200" dirty="0">
                          <a:solidFill>
                            <a:schemeClr val="bg1"/>
                          </a:solidFill>
                          <a:effectLst/>
                          <a:latin typeface="Arial" panose="020B0604020202020204" pitchFamily="34" charset="0"/>
                          <a:ea typeface="+mn-ea"/>
                          <a:cs typeface="Arial" panose="020B0604020202020204" pitchFamily="34" charset="0"/>
                        </a:rPr>
                        <a:t>V projektu jsou uvedena hlavní rizika v realizační fázi i ve fázi udržitelnosti a způsoby jejich eliminace.</a:t>
                      </a:r>
                      <a:endParaRPr lang="cs-CZ" sz="1000" dirty="0">
                        <a:solidFill>
                          <a:schemeClr val="bg1"/>
                        </a:solidFill>
                        <a:latin typeface="Arial" panose="020B0604020202020204" pitchFamily="34" charset="0"/>
                        <a:cs typeface="Arial" panose="020B0604020202020204" pitchFamily="34" charset="0"/>
                      </a:endParaRPr>
                    </a:p>
                  </a:txBody>
                  <a:tcPr marL="68580" marR="68580" marT="34290" marB="34290" anchor="ctr">
                    <a:solidFill>
                      <a:schemeClr val="accent5">
                        <a:lumMod val="75000"/>
                      </a:schemeClr>
                    </a:solidFill>
                  </a:tcPr>
                </a:tc>
                <a:tc>
                  <a:txBody>
                    <a:bodyPr/>
                    <a:lstStyle/>
                    <a:p>
                      <a:r>
                        <a:rPr lang="cs-CZ" sz="1000" kern="1200" dirty="0">
                          <a:solidFill>
                            <a:srgbClr val="4C4C4C"/>
                          </a:solidFill>
                          <a:effectLst/>
                          <a:latin typeface="Arial" panose="020B0604020202020204" pitchFamily="34" charset="0"/>
                          <a:ea typeface="+mn-ea"/>
                          <a:cs typeface="Arial" panose="020B0604020202020204" pitchFamily="34" charset="0"/>
                        </a:rPr>
                        <a:t>10 bodů – Žadatel uvedl dostatečně podrobně a reálně hlavní rizika v realizační fázi i ve fázi udržitelnosti a způsoby jejich eliminace.</a:t>
                      </a:r>
                    </a:p>
                    <a:p>
                      <a:endParaRPr lang="cs-CZ" sz="1000" kern="1200" dirty="0">
                        <a:solidFill>
                          <a:srgbClr val="4C4C4C"/>
                        </a:solidFill>
                        <a:effectLst/>
                        <a:latin typeface="Arial" panose="020B0604020202020204" pitchFamily="34" charset="0"/>
                        <a:ea typeface="+mn-ea"/>
                        <a:cs typeface="Arial" panose="020B0604020202020204" pitchFamily="34" charset="0"/>
                      </a:endParaRPr>
                    </a:p>
                    <a:p>
                      <a:r>
                        <a:rPr lang="cs-CZ" sz="1000" kern="1200" dirty="0">
                          <a:solidFill>
                            <a:srgbClr val="4C4C4C"/>
                          </a:solidFill>
                          <a:effectLst/>
                          <a:latin typeface="Arial" panose="020B0604020202020204" pitchFamily="34" charset="0"/>
                          <a:ea typeface="+mn-ea"/>
                          <a:cs typeface="Arial" panose="020B0604020202020204" pitchFamily="34" charset="0"/>
                        </a:rPr>
                        <a:t>5 body – Žadatel uvedl pouze některá rizika/uvedl rizika pouze v některé fázi projektu/neuvedl nebo uvedl částečně způsob jejich eliminace. </a:t>
                      </a:r>
                    </a:p>
                    <a:p>
                      <a:endParaRPr lang="cs-CZ" sz="1000" kern="1200" dirty="0">
                        <a:solidFill>
                          <a:srgbClr val="4C4C4C"/>
                        </a:solidFill>
                        <a:effectLst/>
                        <a:latin typeface="Arial" panose="020B0604020202020204" pitchFamily="34" charset="0"/>
                        <a:ea typeface="+mn-ea"/>
                        <a:cs typeface="Arial" panose="020B0604020202020204" pitchFamily="34" charset="0"/>
                      </a:endParaRPr>
                    </a:p>
                    <a:p>
                      <a:r>
                        <a:rPr lang="cs-CZ" sz="1000" kern="1200" dirty="0">
                          <a:solidFill>
                            <a:srgbClr val="4C4C4C"/>
                          </a:solidFill>
                          <a:effectLst/>
                          <a:latin typeface="Arial" panose="020B0604020202020204" pitchFamily="34" charset="0"/>
                          <a:ea typeface="+mn-ea"/>
                          <a:cs typeface="Arial" panose="020B0604020202020204" pitchFamily="34" charset="0"/>
                        </a:rPr>
                        <a:t>0 bodů – Žadatel neuvedl dostatečně podrobně a reálně žádná rizika v realizační fázi ani ve fázi udržitelnosti a neuvedl způsoby jejich eliminace.</a:t>
                      </a:r>
                    </a:p>
                  </a:txBody>
                  <a:tcPr marL="68580" marR="68580" marT="34290" marB="34290"/>
                </a:tc>
                <a:extLst>
                  <a:ext uri="{0D108BD9-81ED-4DB2-BD59-A6C34878D82A}">
                    <a16:rowId xmlns:a16="http://schemas.microsoft.com/office/drawing/2014/main" val="4040849145"/>
                  </a:ext>
                </a:extLst>
              </a:tr>
            </a:tbl>
          </a:graphicData>
        </a:graphic>
      </p:graphicFrame>
    </p:spTree>
    <p:extLst>
      <p:ext uri="{BB962C8B-B14F-4D97-AF65-F5344CB8AC3E}">
        <p14:creationId xmlns:p14="http://schemas.microsoft.com/office/powerpoint/2010/main" val="2136374845"/>
      </p:ext>
    </p:extLst>
  </p:cSld>
  <p:clrMapOvr>
    <a:masterClrMapping/>
  </p:clrMapOvr>
  <p:transition spd="slow">
    <p:push/>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A4D8E03-952D-4E0C-8937-7F1F1E5CDE57}"/>
              </a:ext>
            </a:extLst>
          </p:cNvPr>
          <p:cNvSpPr>
            <a:spLocks noGrp="1"/>
          </p:cNvSpPr>
          <p:nvPr>
            <p:ph type="title"/>
          </p:nvPr>
        </p:nvSpPr>
        <p:spPr>
          <a:xfrm>
            <a:off x="767639" y="2435327"/>
            <a:ext cx="7863494" cy="1460498"/>
          </a:xfrm>
        </p:spPr>
        <p:txBody>
          <a:bodyPr/>
          <a:lstStyle/>
          <a:p>
            <a:r>
              <a:rPr lang="cs-CZ" dirty="0"/>
              <a:t>12. Různé – aktuální informace k IROP 2021 - 2027</a:t>
            </a:r>
          </a:p>
        </p:txBody>
      </p:sp>
    </p:spTree>
    <p:extLst>
      <p:ext uri="{BB962C8B-B14F-4D97-AF65-F5344CB8AC3E}">
        <p14:creationId xmlns:p14="http://schemas.microsoft.com/office/powerpoint/2010/main" val="696473396"/>
      </p:ext>
    </p:extLst>
  </p:cSld>
  <p:clrMapOvr>
    <a:masterClrMapping/>
  </p:clrMapOvr>
  <p:transition spd="slow">
    <p:push/>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ovéPole 3">
            <a:extLst>
              <a:ext uri="{FF2B5EF4-FFF2-40B4-BE49-F238E27FC236}">
                <a16:creationId xmlns:a16="http://schemas.microsoft.com/office/drawing/2014/main" id="{6DB45F6E-7C5C-4CCF-889A-9E0300EF88F4}"/>
              </a:ext>
            </a:extLst>
          </p:cNvPr>
          <p:cNvSpPr txBox="1"/>
          <p:nvPr/>
        </p:nvSpPr>
        <p:spPr>
          <a:xfrm>
            <a:off x="842052" y="493142"/>
            <a:ext cx="7899343" cy="584775"/>
          </a:xfrm>
          <a:prstGeom prst="rect">
            <a:avLst/>
          </a:prstGeom>
          <a:noFill/>
        </p:spPr>
        <p:txBody>
          <a:bodyPr wrap="square" rtlCol="0">
            <a:spAutoFit/>
          </a:bodyPr>
          <a:lstStyle/>
          <a:p>
            <a:pPr algn="ctr"/>
            <a:r>
              <a:rPr lang="cs-CZ" sz="3200" b="1" dirty="0">
                <a:solidFill>
                  <a:srgbClr val="1D70B8"/>
                </a:solidFill>
                <a:latin typeface="Arial" panose="020B0604020202020204" pitchFamily="34" charset="0"/>
                <a:cs typeface="Arial" panose="020B0604020202020204" pitchFamily="34" charset="0"/>
              </a:rPr>
              <a:t>Aktuální informace k IROP 2021 - 2027</a:t>
            </a:r>
            <a:endParaRPr lang="cs-CZ" sz="3200" b="1" dirty="0">
              <a:solidFill>
                <a:srgbClr val="FF0000"/>
              </a:solidFill>
              <a:latin typeface="Arial" panose="020B0604020202020204" pitchFamily="34" charset="0"/>
              <a:cs typeface="Arial" panose="020B0604020202020204" pitchFamily="34" charset="0"/>
            </a:endParaRPr>
          </a:p>
        </p:txBody>
      </p:sp>
      <p:sp>
        <p:nvSpPr>
          <p:cNvPr id="6" name="TextovéPole 5">
            <a:extLst>
              <a:ext uri="{FF2B5EF4-FFF2-40B4-BE49-F238E27FC236}">
                <a16:creationId xmlns:a16="http://schemas.microsoft.com/office/drawing/2014/main" id="{2F173DD9-077B-4C7B-84BB-77CB6F2E5781}"/>
              </a:ext>
            </a:extLst>
          </p:cNvPr>
          <p:cNvSpPr txBox="1"/>
          <p:nvPr/>
        </p:nvSpPr>
        <p:spPr>
          <a:xfrm>
            <a:off x="241328" y="1462971"/>
            <a:ext cx="8338792" cy="3847207"/>
          </a:xfrm>
          <a:prstGeom prst="rect">
            <a:avLst/>
          </a:prstGeom>
          <a:noFill/>
        </p:spPr>
        <p:txBody>
          <a:bodyPr wrap="square" rtlCol="0">
            <a:spAutoFit/>
          </a:bodyPr>
          <a:lstStyle/>
          <a:p>
            <a:pPr marL="800100" lvl="1" indent="-342900">
              <a:buClr>
                <a:srgbClr val="1D70B8"/>
              </a:buClr>
              <a:buFont typeface="Arial" panose="020B0604020202020204" pitchFamily="34" charset="0"/>
              <a:buChar char="•"/>
            </a:pPr>
            <a:r>
              <a:rPr lang="cs-CZ" sz="1600" dirty="0">
                <a:solidFill>
                  <a:srgbClr val="4C4C4C"/>
                </a:solidFill>
                <a:latin typeface="Arial" panose="020B0604020202020204" pitchFamily="34" charset="0"/>
                <a:cs typeface="Arial" panose="020B0604020202020204" pitchFamily="34" charset="0"/>
              </a:rPr>
              <a:t>5. Přípravný výbor IROP proběhl videokonferenčně dne 18. 9. 2020</a:t>
            </a:r>
          </a:p>
          <a:p>
            <a:pPr lvl="1">
              <a:buClr>
                <a:srgbClr val="1D70B8"/>
              </a:buClr>
            </a:pPr>
            <a:endParaRPr lang="cs-CZ" sz="1600" dirty="0">
              <a:solidFill>
                <a:srgbClr val="4C4C4C"/>
              </a:solidFill>
              <a:latin typeface="Arial" panose="020B0604020202020204" pitchFamily="34" charset="0"/>
              <a:cs typeface="Arial" panose="020B0604020202020204" pitchFamily="34" charset="0"/>
            </a:endParaRPr>
          </a:p>
          <a:p>
            <a:pPr marL="800100" lvl="1" indent="-342900">
              <a:buClr>
                <a:srgbClr val="1D70B8"/>
              </a:buClr>
              <a:buFont typeface="Arial" panose="020B0604020202020204" pitchFamily="34" charset="0"/>
              <a:buChar char="•"/>
            </a:pPr>
            <a:r>
              <a:rPr lang="cs-CZ" sz="1600" dirty="0">
                <a:solidFill>
                  <a:srgbClr val="4C4C4C"/>
                </a:solidFill>
                <a:latin typeface="Arial" panose="020B0604020202020204" pitchFamily="34" charset="0"/>
                <a:cs typeface="Arial" panose="020B0604020202020204" pitchFamily="34" charset="0"/>
              </a:rPr>
              <a:t>Představen Aktuální stav příprav IROP 2021 - 2027 a hlavní změny od posledního PV IROP (4. zasedání dne 5. 11. 2019)</a:t>
            </a:r>
          </a:p>
          <a:p>
            <a:pPr lvl="1">
              <a:buClr>
                <a:srgbClr val="1D70B8"/>
              </a:buClr>
            </a:pPr>
            <a:endParaRPr lang="cs-CZ" sz="1600" dirty="0">
              <a:solidFill>
                <a:srgbClr val="4C4C4C"/>
              </a:solidFill>
              <a:latin typeface="Arial" panose="020B0604020202020204" pitchFamily="34" charset="0"/>
              <a:cs typeface="Arial" panose="020B0604020202020204" pitchFamily="34" charset="0"/>
            </a:endParaRPr>
          </a:p>
          <a:p>
            <a:pPr marL="800100" lvl="1" indent="-342900">
              <a:buClr>
                <a:srgbClr val="1D70B8"/>
              </a:buClr>
              <a:buFont typeface="Arial" panose="020B0604020202020204" pitchFamily="34" charset="0"/>
              <a:buChar char="•"/>
            </a:pPr>
            <a:r>
              <a:rPr lang="cs-CZ" sz="1600" b="1" dirty="0">
                <a:solidFill>
                  <a:srgbClr val="4C4C4C"/>
                </a:solidFill>
              </a:rPr>
              <a:t>ŘO IROP obdržel od členů PV IROP do 17. 9. 2020 celkem 95 připomínek ke změnám návrhu PD IROP od posledního zasedání PV IROP; mnoho připomínek se netýkalo změn, ale dalších požadavků partnerů, nebo požadavků do samotných výzev a pravidel</a:t>
            </a:r>
          </a:p>
          <a:p>
            <a:pPr marL="800100" lvl="1" indent="-342900">
              <a:buClr>
                <a:srgbClr val="1D70B8"/>
              </a:buClr>
              <a:buFont typeface="Arial" panose="020B0604020202020204" pitchFamily="34" charset="0"/>
              <a:buChar char="•"/>
            </a:pPr>
            <a:endParaRPr lang="cs-CZ" sz="1600" b="1" dirty="0">
              <a:solidFill>
                <a:srgbClr val="4C4C4C"/>
              </a:solidFill>
            </a:endParaRPr>
          </a:p>
          <a:p>
            <a:pPr marL="800100" lvl="1" indent="-342900">
              <a:buClr>
                <a:srgbClr val="1D70B8"/>
              </a:buClr>
              <a:buFont typeface="Arial" panose="020B0604020202020204" pitchFamily="34" charset="0"/>
              <a:buChar char="•"/>
            </a:pPr>
            <a:endParaRPr lang="cs-CZ" sz="1600" b="1" dirty="0">
              <a:solidFill>
                <a:srgbClr val="4C4C4C"/>
              </a:solidFill>
            </a:endParaRPr>
          </a:p>
          <a:p>
            <a:pPr lvl="1">
              <a:buClr>
                <a:srgbClr val="1D70B8"/>
              </a:buClr>
            </a:pPr>
            <a:r>
              <a:rPr lang="cs-CZ" dirty="0">
                <a:solidFill>
                  <a:srgbClr val="4C4C4C"/>
                </a:solidFill>
              </a:rPr>
              <a:t>Aktuální verze PD IROP 2021 – 2027 (k 25. 9. 2020) je k dispozici na adrese </a:t>
            </a:r>
            <a:r>
              <a:rPr lang="cs-CZ" dirty="0">
                <a:solidFill>
                  <a:srgbClr val="4C4C4C"/>
                </a:solidFill>
                <a:hlinkClick r:id="rId2"/>
              </a:rPr>
              <a:t>https://irop.mmr.cz/cs/irop-2021-2027/dokumenty</a:t>
            </a:r>
            <a:r>
              <a:rPr lang="cs-CZ" dirty="0">
                <a:solidFill>
                  <a:srgbClr val="4C4C4C"/>
                </a:solidFill>
              </a:rPr>
              <a:t> </a:t>
            </a:r>
            <a:r>
              <a:rPr lang="cs-CZ" sz="1600" b="1" dirty="0">
                <a:solidFill>
                  <a:srgbClr val="4C4C4C"/>
                </a:solidFill>
              </a:rPr>
              <a:t> </a:t>
            </a:r>
          </a:p>
          <a:p>
            <a:pPr marL="800100" lvl="1" indent="-342900">
              <a:buClr>
                <a:srgbClr val="1D70B8"/>
              </a:buClr>
              <a:buFont typeface="Arial" panose="020B0604020202020204" pitchFamily="34" charset="0"/>
              <a:buChar char="•"/>
            </a:pPr>
            <a:endParaRPr lang="cs-CZ" sz="1600" dirty="0">
              <a:solidFill>
                <a:srgbClr val="4C4C4C"/>
              </a:solidFill>
              <a:latin typeface="Arial" panose="020B0604020202020204" pitchFamily="34" charset="0"/>
              <a:cs typeface="Arial" panose="020B0604020202020204" pitchFamily="34" charset="0"/>
            </a:endParaRPr>
          </a:p>
          <a:p>
            <a:pPr marL="1257300" lvl="2" indent="-342900">
              <a:buClr>
                <a:srgbClr val="1D70B8"/>
              </a:buClr>
              <a:buFont typeface="Arial" panose="020B0604020202020204" pitchFamily="34" charset="0"/>
              <a:buChar char="•"/>
            </a:pPr>
            <a:endParaRPr lang="cs-CZ" sz="1600" dirty="0">
              <a:solidFill>
                <a:schemeClr val="tx2">
                  <a:lumMod val="50000"/>
                </a:schemeClr>
              </a:solidFill>
              <a:latin typeface="Arial" panose="020B0604020202020204" pitchFamily="34" charset="0"/>
              <a:cs typeface="Arial" panose="020B0604020202020204" pitchFamily="34" charset="0"/>
            </a:endParaRPr>
          </a:p>
          <a:p>
            <a:pPr marL="914400">
              <a:buClr>
                <a:srgbClr val="1D70B8"/>
              </a:buClr>
            </a:pPr>
            <a:endParaRPr lang="cs-CZ" sz="160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89331934"/>
      </p:ext>
    </p:extLst>
  </p:cSld>
  <p:clrMapOvr>
    <a:masterClrMapping/>
  </p:clrMapOvr>
  <p:transition spd="slow">
    <p:push/>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A29780-7AA5-BF4E-B7C5-D75AB6C36F6A}"/>
              </a:ext>
            </a:extLst>
          </p:cNvPr>
          <p:cNvSpPr>
            <a:spLocks noGrp="1"/>
          </p:cNvSpPr>
          <p:nvPr>
            <p:ph type="title"/>
          </p:nvPr>
        </p:nvSpPr>
        <p:spPr>
          <a:xfrm>
            <a:off x="628650" y="54439"/>
            <a:ext cx="7886700" cy="1253196"/>
          </a:xfrm>
        </p:spPr>
        <p:txBody>
          <a:bodyPr>
            <a:normAutofit/>
          </a:bodyPr>
          <a:lstStyle/>
          <a:p>
            <a:pPr algn="ctr"/>
            <a:r>
              <a:rPr lang="cs-CZ" sz="3200" dirty="0">
                <a:solidFill>
                  <a:srgbClr val="1D70B8"/>
                </a:solidFill>
                <a:ea typeface="+mn-ea"/>
              </a:rPr>
              <a:t>Harmonogram přípravy IROP </a:t>
            </a:r>
            <a:r>
              <a:rPr lang="cs-CZ" sz="3200" dirty="0"/>
              <a:t/>
            </a:r>
            <a:br>
              <a:rPr lang="cs-CZ" sz="3200" dirty="0"/>
            </a:br>
            <a:endParaRPr lang="cs-CZ" sz="3200" dirty="0"/>
          </a:p>
        </p:txBody>
      </p:sp>
      <p:graphicFrame>
        <p:nvGraphicFramePr>
          <p:cNvPr id="4" name="Tabulka 3"/>
          <p:cNvGraphicFramePr>
            <a:graphicFrameLocks noGrp="1"/>
          </p:cNvGraphicFramePr>
          <p:nvPr>
            <p:extLst>
              <p:ext uri="{D42A27DB-BD31-4B8C-83A1-F6EECF244321}">
                <p14:modId xmlns:p14="http://schemas.microsoft.com/office/powerpoint/2010/main" val="499756222"/>
              </p:ext>
            </p:extLst>
          </p:nvPr>
        </p:nvGraphicFramePr>
        <p:xfrm>
          <a:off x="493939" y="903514"/>
          <a:ext cx="8156122" cy="4733177"/>
        </p:xfrm>
        <a:graphic>
          <a:graphicData uri="http://schemas.openxmlformats.org/drawingml/2006/table">
            <a:tbl>
              <a:tblPr firstRow="1" firstCol="1" bandRow="1">
                <a:tableStyleId>{FABFCF23-3B69-468F-B69F-88F6DE6A72F2}</a:tableStyleId>
              </a:tblPr>
              <a:tblGrid>
                <a:gridCol w="4255681">
                  <a:extLst>
                    <a:ext uri="{9D8B030D-6E8A-4147-A177-3AD203B41FA5}">
                      <a16:colId xmlns:a16="http://schemas.microsoft.com/office/drawing/2014/main" val="3516168902"/>
                    </a:ext>
                  </a:extLst>
                </a:gridCol>
                <a:gridCol w="2083887">
                  <a:extLst>
                    <a:ext uri="{9D8B030D-6E8A-4147-A177-3AD203B41FA5}">
                      <a16:colId xmlns:a16="http://schemas.microsoft.com/office/drawing/2014/main" val="36766155"/>
                    </a:ext>
                  </a:extLst>
                </a:gridCol>
                <a:gridCol w="1816554">
                  <a:extLst>
                    <a:ext uri="{9D8B030D-6E8A-4147-A177-3AD203B41FA5}">
                      <a16:colId xmlns:a16="http://schemas.microsoft.com/office/drawing/2014/main" val="2959381974"/>
                    </a:ext>
                  </a:extLst>
                </a:gridCol>
              </a:tblGrid>
              <a:tr h="587733">
                <a:tc>
                  <a:txBody>
                    <a:bodyPr/>
                    <a:lstStyle/>
                    <a:p>
                      <a:pPr algn="ctr">
                        <a:lnSpc>
                          <a:spcPct val="100000"/>
                        </a:lnSpc>
                        <a:spcAft>
                          <a:spcPts val="0"/>
                        </a:spcAft>
                      </a:pPr>
                      <a:r>
                        <a:rPr lang="cs-CZ" sz="1600" b="1" dirty="0">
                          <a:effectLst/>
                          <a:latin typeface="Arial" panose="020B0604020202020204" pitchFamily="34" charset="0"/>
                          <a:cs typeface="Arial" panose="020B0604020202020204" pitchFamily="34" charset="0"/>
                        </a:rPr>
                        <a:t>Úkol</a:t>
                      </a:r>
                      <a:endParaRPr lang="cs-CZ" sz="16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R w="12700" cap="flat" cmpd="sng" algn="ctr">
                      <a:solidFill>
                        <a:schemeClr val="accent1">
                          <a:lumMod val="60000"/>
                          <a:lumOff val="40000"/>
                        </a:schemeClr>
                      </a:solidFill>
                      <a:prstDash val="solid"/>
                      <a:round/>
                      <a:headEnd type="none" w="med" len="med"/>
                      <a:tailEnd type="none" w="med" len="med"/>
                    </a:lnR>
                  </a:tcPr>
                </a:tc>
                <a:tc>
                  <a:txBody>
                    <a:bodyPr/>
                    <a:lstStyle/>
                    <a:p>
                      <a:pPr algn="ctr">
                        <a:lnSpc>
                          <a:spcPct val="100000"/>
                        </a:lnSpc>
                        <a:spcAft>
                          <a:spcPts val="0"/>
                        </a:spcAft>
                      </a:pPr>
                      <a:r>
                        <a:rPr lang="cs-CZ" sz="1600" b="1" dirty="0">
                          <a:effectLst/>
                          <a:latin typeface="Arial" panose="020B0604020202020204" pitchFamily="34" charset="0"/>
                          <a:cs typeface="Arial" panose="020B0604020202020204" pitchFamily="34" charset="0"/>
                        </a:rPr>
                        <a:t>Termín</a:t>
                      </a:r>
                      <a:endParaRPr lang="cs-CZ" sz="16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tcPr>
                </a:tc>
                <a:tc>
                  <a:txBody>
                    <a:bodyPr/>
                    <a:lstStyle/>
                    <a:p>
                      <a:pPr algn="ctr">
                        <a:lnSpc>
                          <a:spcPct val="100000"/>
                        </a:lnSpc>
                        <a:spcAft>
                          <a:spcPts val="0"/>
                        </a:spcAft>
                      </a:pPr>
                      <a:r>
                        <a:rPr lang="cs-CZ" sz="1600" b="1" dirty="0">
                          <a:effectLst/>
                          <a:latin typeface="Arial" panose="020B0604020202020204" pitchFamily="34" charset="0"/>
                          <a:cs typeface="Arial" panose="020B0604020202020204" pitchFamily="34" charset="0"/>
                        </a:rPr>
                        <a:t>Garant</a:t>
                      </a:r>
                      <a:endParaRPr lang="cs-CZ" sz="16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accent1">
                          <a:lumMod val="60000"/>
                          <a:lumOff val="40000"/>
                        </a:schemeClr>
                      </a:solidFill>
                      <a:prstDash val="solid"/>
                      <a:round/>
                      <a:headEnd type="none" w="med" len="med"/>
                      <a:tailEnd type="none" w="med" len="med"/>
                    </a:lnL>
                  </a:tcPr>
                </a:tc>
                <a:extLst>
                  <a:ext uri="{0D108BD9-81ED-4DB2-BD59-A6C34878D82A}">
                    <a16:rowId xmlns:a16="http://schemas.microsoft.com/office/drawing/2014/main" val="758355515"/>
                  </a:ext>
                </a:extLst>
              </a:tr>
              <a:tr h="467404">
                <a:tc>
                  <a:txBody>
                    <a:bodyPr/>
                    <a:lstStyle/>
                    <a:p>
                      <a:pPr marL="0" algn="l" defTabSz="914400" rtl="0" eaLnBrk="1" fontAlgn="b" latinLnBrk="0" hangingPunct="1">
                        <a:lnSpc>
                          <a:spcPct val="107000"/>
                        </a:lnSpc>
                        <a:spcAft>
                          <a:spcPts val="0"/>
                        </a:spcAft>
                      </a:pPr>
                      <a:r>
                        <a:rPr lang="cs-CZ" sz="1400" b="0" i="0" u="none" strike="noStrike" kern="1200" dirty="0">
                          <a:solidFill>
                            <a:srgbClr val="4C4C4C"/>
                          </a:solidFill>
                          <a:effectLst/>
                          <a:latin typeface="Arial" panose="020B0604020202020204" pitchFamily="34" charset="0"/>
                          <a:ea typeface="+mn-ea"/>
                          <a:cs typeface="Arial" panose="020B0604020202020204" pitchFamily="34" charset="0"/>
                        </a:rPr>
                        <a:t>Vyjednávání PD IROP s EK</a:t>
                      </a:r>
                    </a:p>
                  </a:txBody>
                  <a:tcPr marL="68580" marR="68580" marT="0" marB="0" anchor="ctr">
                    <a:lnR w="12700" cap="flat" cmpd="sng" algn="ctr">
                      <a:solidFill>
                        <a:schemeClr val="accent1">
                          <a:lumMod val="60000"/>
                          <a:lumOff val="40000"/>
                        </a:schemeClr>
                      </a:solidFill>
                      <a:prstDash val="solid"/>
                      <a:round/>
                      <a:headEnd type="none" w="med" len="med"/>
                      <a:tailEnd type="none" w="med" len="med"/>
                    </a:lnR>
                  </a:tcPr>
                </a:tc>
                <a:tc>
                  <a:txBody>
                    <a:bodyPr/>
                    <a:lstStyle/>
                    <a:p>
                      <a:pPr marL="0" algn="ctr" defTabSz="914400" rtl="0" eaLnBrk="1" fontAlgn="b" latinLnBrk="0" hangingPunct="1">
                        <a:lnSpc>
                          <a:spcPct val="107000"/>
                        </a:lnSpc>
                        <a:spcAft>
                          <a:spcPts val="0"/>
                        </a:spcAft>
                      </a:pPr>
                      <a:r>
                        <a:rPr lang="cs-CZ" sz="1400" b="0" i="0" u="none" strike="noStrike" kern="1200" dirty="0">
                          <a:solidFill>
                            <a:srgbClr val="4C4C4C"/>
                          </a:solidFill>
                          <a:effectLst/>
                          <a:latin typeface="Arial" panose="020B0604020202020204" pitchFamily="34" charset="0"/>
                          <a:ea typeface="+mn-ea"/>
                          <a:cs typeface="Arial" panose="020B0604020202020204" pitchFamily="34" charset="0"/>
                        </a:rPr>
                        <a:t>2019 - 2021</a:t>
                      </a:r>
                    </a:p>
                  </a:txBody>
                  <a:tcPr marL="68580" marR="68580" marT="0" marB="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tcPr>
                </a:tc>
                <a:tc>
                  <a:txBody>
                    <a:bodyPr/>
                    <a:lstStyle/>
                    <a:p>
                      <a:pPr marL="0" algn="ctr" defTabSz="914400" rtl="0" eaLnBrk="1" fontAlgn="b" latinLnBrk="0" hangingPunct="1">
                        <a:lnSpc>
                          <a:spcPct val="107000"/>
                        </a:lnSpc>
                        <a:spcAft>
                          <a:spcPts val="0"/>
                        </a:spcAft>
                      </a:pPr>
                      <a:r>
                        <a:rPr lang="cs-CZ" sz="1400" b="0" i="0" u="none" strike="noStrike" kern="1200" dirty="0">
                          <a:solidFill>
                            <a:srgbClr val="4C4C4C"/>
                          </a:solidFill>
                          <a:effectLst/>
                          <a:latin typeface="Arial" panose="020B0604020202020204" pitchFamily="34" charset="0"/>
                          <a:ea typeface="+mn-ea"/>
                          <a:cs typeface="Arial" panose="020B0604020202020204" pitchFamily="34" charset="0"/>
                        </a:rPr>
                        <a:t>ŘO IROP/EK</a:t>
                      </a:r>
                    </a:p>
                  </a:txBody>
                  <a:tcPr marL="68580" marR="68580" marT="0" marB="0" anchor="ctr">
                    <a:lnL w="12700" cap="flat" cmpd="sng" algn="ctr">
                      <a:solidFill>
                        <a:schemeClr val="accent1">
                          <a:lumMod val="60000"/>
                          <a:lumOff val="40000"/>
                        </a:schemeClr>
                      </a:solidFill>
                      <a:prstDash val="solid"/>
                      <a:round/>
                      <a:headEnd type="none" w="med" len="med"/>
                      <a:tailEnd type="none" w="med" len="med"/>
                    </a:lnL>
                  </a:tcPr>
                </a:tc>
                <a:extLst>
                  <a:ext uri="{0D108BD9-81ED-4DB2-BD59-A6C34878D82A}">
                    <a16:rowId xmlns:a16="http://schemas.microsoft.com/office/drawing/2014/main" val="3546126695"/>
                  </a:ext>
                </a:extLst>
              </a:tr>
              <a:tr h="467404">
                <a:tc>
                  <a:txBody>
                    <a:bodyPr/>
                    <a:lstStyle/>
                    <a:p>
                      <a:pPr marL="0" algn="l" defTabSz="914400" rtl="0" eaLnBrk="1" fontAlgn="b" latinLnBrk="0" hangingPunct="1">
                        <a:lnSpc>
                          <a:spcPct val="107000"/>
                        </a:lnSpc>
                        <a:spcAft>
                          <a:spcPts val="0"/>
                        </a:spcAft>
                      </a:pPr>
                      <a:r>
                        <a:rPr lang="cs-CZ" sz="1400" b="0" i="0" u="none" strike="noStrike" kern="1200" dirty="0">
                          <a:solidFill>
                            <a:srgbClr val="4C4C4C"/>
                          </a:solidFill>
                          <a:effectLst/>
                          <a:latin typeface="Arial" panose="020B0604020202020204" pitchFamily="34" charset="0"/>
                          <a:ea typeface="+mn-ea"/>
                          <a:cs typeface="Arial" panose="020B0604020202020204" pitchFamily="34" charset="0"/>
                        </a:rPr>
                        <a:t>Roadshow po krajích k IROP 2</a:t>
                      </a:r>
                    </a:p>
                  </a:txBody>
                  <a:tcPr marL="68580" marR="68580" marT="0" marB="0" anchor="ctr">
                    <a:lnR w="12700" cap="flat" cmpd="sng" algn="ctr">
                      <a:solidFill>
                        <a:schemeClr val="accent1">
                          <a:lumMod val="60000"/>
                          <a:lumOff val="40000"/>
                        </a:schemeClr>
                      </a:solidFill>
                      <a:prstDash val="solid"/>
                      <a:round/>
                      <a:headEnd type="none" w="med" len="med"/>
                      <a:tailEnd type="none" w="med" len="med"/>
                    </a:lnR>
                  </a:tcPr>
                </a:tc>
                <a:tc>
                  <a:txBody>
                    <a:bodyPr/>
                    <a:lstStyle/>
                    <a:p>
                      <a:pPr marL="0" algn="ctr" defTabSz="914400" rtl="0" eaLnBrk="1" fontAlgn="b" latinLnBrk="0" hangingPunct="1">
                        <a:lnSpc>
                          <a:spcPct val="107000"/>
                        </a:lnSpc>
                        <a:spcAft>
                          <a:spcPts val="0"/>
                        </a:spcAft>
                      </a:pPr>
                      <a:r>
                        <a:rPr lang="cs-CZ" sz="1400" b="0" i="0" u="none" strike="noStrike" kern="1200" dirty="0">
                          <a:solidFill>
                            <a:srgbClr val="4C4C4C"/>
                          </a:solidFill>
                          <a:effectLst/>
                          <a:latin typeface="Arial" panose="020B0604020202020204" pitchFamily="34" charset="0"/>
                          <a:ea typeface="+mn-ea"/>
                          <a:cs typeface="Arial" panose="020B0604020202020204" pitchFamily="34" charset="0"/>
                        </a:rPr>
                        <a:t>Jaro</a:t>
                      </a:r>
                      <a:r>
                        <a:rPr lang="cs-CZ" sz="1400" b="0" i="0" u="none" strike="noStrike" kern="1200" baseline="0" dirty="0">
                          <a:solidFill>
                            <a:srgbClr val="4C4C4C"/>
                          </a:solidFill>
                          <a:effectLst/>
                          <a:latin typeface="Arial" panose="020B0604020202020204" pitchFamily="34" charset="0"/>
                          <a:ea typeface="+mn-ea"/>
                          <a:cs typeface="Arial" panose="020B0604020202020204" pitchFamily="34" charset="0"/>
                        </a:rPr>
                        <a:t> a podzim </a:t>
                      </a:r>
                      <a:r>
                        <a:rPr lang="cs-CZ" sz="1400" b="0" i="0" u="none" strike="noStrike" kern="1200" dirty="0">
                          <a:solidFill>
                            <a:srgbClr val="4C4C4C"/>
                          </a:solidFill>
                          <a:effectLst/>
                          <a:latin typeface="Arial" panose="020B0604020202020204" pitchFamily="34" charset="0"/>
                          <a:ea typeface="+mn-ea"/>
                          <a:cs typeface="Arial" panose="020B0604020202020204" pitchFamily="34" charset="0"/>
                        </a:rPr>
                        <a:t>2020</a:t>
                      </a:r>
                    </a:p>
                  </a:txBody>
                  <a:tcPr marL="68580" marR="68580" marT="0" marB="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tcPr>
                </a:tc>
                <a:tc>
                  <a:txBody>
                    <a:bodyPr/>
                    <a:lstStyle/>
                    <a:p>
                      <a:pPr marL="0" algn="ctr" defTabSz="914400" rtl="0" eaLnBrk="1" fontAlgn="b" latinLnBrk="0" hangingPunct="1">
                        <a:lnSpc>
                          <a:spcPct val="107000"/>
                        </a:lnSpc>
                        <a:spcAft>
                          <a:spcPts val="0"/>
                        </a:spcAft>
                      </a:pPr>
                      <a:r>
                        <a:rPr lang="cs-CZ" sz="1400" b="0" i="0" u="none" strike="noStrike" kern="1200" dirty="0">
                          <a:solidFill>
                            <a:srgbClr val="4C4C4C"/>
                          </a:solidFill>
                          <a:effectLst/>
                          <a:latin typeface="Arial" panose="020B0604020202020204" pitchFamily="34" charset="0"/>
                          <a:ea typeface="+mn-ea"/>
                          <a:cs typeface="Arial" panose="020B0604020202020204" pitchFamily="34" charset="0"/>
                        </a:rPr>
                        <a:t>ŘO IROP a CRR ČR</a:t>
                      </a:r>
                    </a:p>
                  </a:txBody>
                  <a:tcPr marL="68580" marR="68580" marT="0" marB="0" anchor="ctr">
                    <a:lnL w="12700" cap="flat" cmpd="sng" algn="ctr">
                      <a:solidFill>
                        <a:schemeClr val="accent1">
                          <a:lumMod val="60000"/>
                          <a:lumOff val="40000"/>
                        </a:schemeClr>
                      </a:solidFill>
                      <a:prstDash val="solid"/>
                      <a:round/>
                      <a:headEnd type="none" w="med" len="med"/>
                      <a:tailEnd type="none" w="med" len="med"/>
                    </a:lnL>
                  </a:tcPr>
                </a:tc>
                <a:extLst>
                  <a:ext uri="{0D108BD9-81ED-4DB2-BD59-A6C34878D82A}">
                    <a16:rowId xmlns:a16="http://schemas.microsoft.com/office/drawing/2014/main" val="140615432"/>
                  </a:ext>
                </a:extLst>
              </a:tr>
              <a:tr h="435429">
                <a:tc>
                  <a:txBody>
                    <a:bodyPr/>
                    <a:lstStyle/>
                    <a:p>
                      <a:pPr marL="0" marR="0" lvl="0" indent="0" algn="l" defTabSz="914400" rtl="0" eaLnBrk="1" fontAlgn="b" latinLnBrk="0" hangingPunct="1">
                        <a:lnSpc>
                          <a:spcPct val="107000"/>
                        </a:lnSpc>
                        <a:spcBef>
                          <a:spcPts val="0"/>
                        </a:spcBef>
                        <a:spcAft>
                          <a:spcPts val="0"/>
                        </a:spcAft>
                        <a:buClr>
                          <a:srgbClr val="000000"/>
                        </a:buClr>
                        <a:buSzTx/>
                        <a:buFont typeface="Arial"/>
                        <a:buNone/>
                        <a:tabLst/>
                        <a:defRPr/>
                      </a:pPr>
                      <a:r>
                        <a:rPr lang="cs-CZ" sz="1400" b="0" i="0" u="none" strike="noStrike" kern="1200" dirty="0">
                          <a:solidFill>
                            <a:srgbClr val="FF0000"/>
                          </a:solidFill>
                          <a:effectLst/>
                          <a:latin typeface="Arial" panose="020B0604020202020204" pitchFamily="34" charset="0"/>
                          <a:ea typeface="+mn-ea"/>
                          <a:cs typeface="Arial" panose="020B0604020202020204" pitchFamily="34" charset="0"/>
                        </a:rPr>
                        <a:t>Návrh IROP 2021-2027 na </a:t>
                      </a:r>
                      <a:r>
                        <a:rPr lang="cs-CZ" sz="1400" b="0" i="0" u="none" strike="noStrike" kern="1200">
                          <a:solidFill>
                            <a:srgbClr val="FF0000"/>
                          </a:solidFill>
                          <a:effectLst/>
                          <a:latin typeface="Arial" panose="020B0604020202020204" pitchFamily="34" charset="0"/>
                          <a:ea typeface="+mn-ea"/>
                          <a:cs typeface="Arial" panose="020B0604020202020204" pitchFamily="34" charset="0"/>
                        </a:rPr>
                        <a:t>vládu </a:t>
                      </a:r>
                      <a:endParaRPr lang="cs-CZ" sz="1400" b="0" i="0" u="none" strike="noStrike" kern="1200" dirty="0">
                        <a:solidFill>
                          <a:srgbClr val="FF0000"/>
                        </a:solidFill>
                        <a:effectLst/>
                        <a:latin typeface="Arial" panose="020B0604020202020204" pitchFamily="34" charset="0"/>
                        <a:ea typeface="+mn-ea"/>
                        <a:cs typeface="Arial" panose="020B0604020202020204" pitchFamily="34" charset="0"/>
                      </a:endParaRPr>
                    </a:p>
                  </a:txBody>
                  <a:tcPr marL="68580" marR="68580" marT="0" marB="0" anchor="ctr">
                    <a:lnR w="12700" cap="flat" cmpd="sng" algn="ctr">
                      <a:solidFill>
                        <a:schemeClr val="accent1">
                          <a:lumMod val="60000"/>
                          <a:lumOff val="40000"/>
                        </a:schemeClr>
                      </a:solidFill>
                      <a:prstDash val="solid"/>
                      <a:round/>
                      <a:headEnd type="none" w="med" len="med"/>
                      <a:tailEnd type="none" w="med" len="med"/>
                    </a:lnR>
                  </a:tcPr>
                </a:tc>
                <a:tc>
                  <a:txBody>
                    <a:bodyPr/>
                    <a:lstStyle/>
                    <a:p>
                      <a:pPr marL="0" marR="0" lvl="0" indent="0" algn="ctr" defTabSz="914400" rtl="0" eaLnBrk="1" fontAlgn="b" latinLnBrk="0" hangingPunct="1">
                        <a:lnSpc>
                          <a:spcPct val="107000"/>
                        </a:lnSpc>
                        <a:spcBef>
                          <a:spcPts val="0"/>
                        </a:spcBef>
                        <a:spcAft>
                          <a:spcPts val="0"/>
                        </a:spcAft>
                        <a:buClr>
                          <a:srgbClr val="000000"/>
                        </a:buClr>
                        <a:buSzTx/>
                        <a:buFont typeface="Arial"/>
                        <a:buNone/>
                        <a:tabLst/>
                        <a:defRPr/>
                      </a:pPr>
                      <a:r>
                        <a:rPr lang="cs-CZ" sz="1400" b="0" i="0" u="none" strike="noStrike" kern="1200" dirty="0" smtClean="0">
                          <a:solidFill>
                            <a:srgbClr val="FF0000"/>
                          </a:solidFill>
                          <a:effectLst/>
                          <a:latin typeface="Arial" panose="020B0604020202020204" pitchFamily="34" charset="0"/>
                          <a:ea typeface="+mn-ea"/>
                          <a:cs typeface="Arial" panose="020B0604020202020204" pitchFamily="34" charset="0"/>
                        </a:rPr>
                        <a:t>14. </a:t>
                      </a:r>
                      <a:r>
                        <a:rPr lang="cs-CZ" sz="1400" b="0" i="0" u="none" strike="noStrike" kern="1200" dirty="0">
                          <a:solidFill>
                            <a:srgbClr val="FF0000"/>
                          </a:solidFill>
                          <a:effectLst/>
                          <a:latin typeface="Arial" panose="020B0604020202020204" pitchFamily="34" charset="0"/>
                          <a:ea typeface="+mn-ea"/>
                          <a:cs typeface="Arial" panose="020B0604020202020204" pitchFamily="34" charset="0"/>
                        </a:rPr>
                        <a:t>10. 2020</a:t>
                      </a:r>
                    </a:p>
                  </a:txBody>
                  <a:tcPr marL="68580" marR="68580" marT="0" marB="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tcPr>
                </a:tc>
                <a:tc>
                  <a:txBody>
                    <a:bodyPr/>
                    <a:lstStyle/>
                    <a:p>
                      <a:pPr marL="0" marR="0" lvl="0" indent="0" algn="ctr" defTabSz="914400" rtl="0" eaLnBrk="1" fontAlgn="b" latinLnBrk="0" hangingPunct="1">
                        <a:lnSpc>
                          <a:spcPct val="107000"/>
                        </a:lnSpc>
                        <a:spcBef>
                          <a:spcPts val="0"/>
                        </a:spcBef>
                        <a:spcAft>
                          <a:spcPts val="0"/>
                        </a:spcAft>
                        <a:buClr>
                          <a:srgbClr val="000000"/>
                        </a:buClr>
                        <a:buSzTx/>
                        <a:buFont typeface="Arial"/>
                        <a:buNone/>
                        <a:tabLst/>
                        <a:defRPr/>
                      </a:pPr>
                      <a:r>
                        <a:rPr lang="cs-CZ" sz="1400" b="0" i="0" u="none" strike="noStrike" kern="1200" dirty="0">
                          <a:solidFill>
                            <a:srgbClr val="FF0000"/>
                          </a:solidFill>
                          <a:effectLst/>
                          <a:latin typeface="Arial" panose="020B0604020202020204" pitchFamily="34" charset="0"/>
                          <a:ea typeface="+mn-ea"/>
                          <a:cs typeface="Arial" panose="020B0604020202020204" pitchFamily="34" charset="0"/>
                        </a:rPr>
                        <a:t>MMR - NOK/vláda</a:t>
                      </a:r>
                    </a:p>
                  </a:txBody>
                  <a:tcPr marL="68580" marR="68580" marT="0" marB="0" anchor="ctr">
                    <a:lnL w="12700" cap="flat" cmpd="sng" algn="ctr">
                      <a:solidFill>
                        <a:schemeClr val="accent1">
                          <a:lumMod val="60000"/>
                          <a:lumOff val="40000"/>
                        </a:schemeClr>
                      </a:solidFill>
                      <a:prstDash val="solid"/>
                      <a:round/>
                      <a:headEnd type="none" w="med" len="med"/>
                      <a:tailEnd type="none" w="med" len="med"/>
                    </a:lnL>
                  </a:tcPr>
                </a:tc>
                <a:extLst>
                  <a:ext uri="{0D108BD9-81ED-4DB2-BD59-A6C34878D82A}">
                    <a16:rowId xmlns:a16="http://schemas.microsoft.com/office/drawing/2014/main" val="379795165"/>
                  </a:ext>
                </a:extLst>
              </a:tr>
              <a:tr h="435429">
                <a:tc>
                  <a:txBody>
                    <a:bodyPr/>
                    <a:lstStyle/>
                    <a:p>
                      <a:pPr marL="0" algn="l" defTabSz="914400" rtl="0" eaLnBrk="1" fontAlgn="b" latinLnBrk="0" hangingPunct="1">
                        <a:lnSpc>
                          <a:spcPct val="107000"/>
                        </a:lnSpc>
                        <a:spcAft>
                          <a:spcPts val="0"/>
                        </a:spcAft>
                      </a:pPr>
                      <a:r>
                        <a:rPr lang="cs-CZ" sz="1400" b="0" i="0" u="none" strike="noStrike" kern="1200" dirty="0">
                          <a:solidFill>
                            <a:srgbClr val="4C4C4C"/>
                          </a:solidFill>
                          <a:effectLst/>
                          <a:latin typeface="Arial" panose="020B0604020202020204" pitchFamily="34" charset="0"/>
                          <a:ea typeface="+mn-ea"/>
                          <a:cs typeface="Arial" panose="020B0604020202020204" pitchFamily="34" charset="0"/>
                        </a:rPr>
                        <a:t>Dohoda o partnerství 2021-2027   </a:t>
                      </a:r>
                    </a:p>
                  </a:txBody>
                  <a:tcPr marL="68580" marR="68580" marT="0" marB="0" anchor="ctr">
                    <a:lnR w="12700" cap="flat" cmpd="sng" algn="ctr">
                      <a:solidFill>
                        <a:schemeClr val="accent1">
                          <a:lumMod val="60000"/>
                          <a:lumOff val="40000"/>
                        </a:schemeClr>
                      </a:solidFill>
                      <a:prstDash val="solid"/>
                      <a:round/>
                      <a:headEnd type="none" w="med" len="med"/>
                      <a:tailEnd type="none" w="med" len="med"/>
                    </a:lnR>
                  </a:tcPr>
                </a:tc>
                <a:tc>
                  <a:txBody>
                    <a:bodyPr/>
                    <a:lstStyle/>
                    <a:p>
                      <a:pPr marL="0" marR="0" lvl="0" indent="0" algn="ctr" defTabSz="914400" rtl="0" eaLnBrk="1" fontAlgn="b" latinLnBrk="0" hangingPunct="1">
                        <a:lnSpc>
                          <a:spcPct val="107000"/>
                        </a:lnSpc>
                        <a:spcBef>
                          <a:spcPts val="0"/>
                        </a:spcBef>
                        <a:spcAft>
                          <a:spcPts val="0"/>
                        </a:spcAft>
                        <a:buClr>
                          <a:srgbClr val="000000"/>
                        </a:buClr>
                        <a:buSzTx/>
                        <a:buFont typeface="Arial"/>
                        <a:buNone/>
                        <a:tabLst/>
                        <a:defRPr/>
                      </a:pPr>
                      <a:r>
                        <a:rPr lang="cs-CZ" sz="1400" b="0" i="0" u="none" strike="noStrike" kern="1200" dirty="0" smtClean="0">
                          <a:solidFill>
                            <a:srgbClr val="4C4C4C"/>
                          </a:solidFill>
                          <a:effectLst/>
                          <a:latin typeface="Arial" panose="020B0604020202020204" pitchFamily="34" charset="0"/>
                          <a:ea typeface="+mn-ea"/>
                          <a:cs typeface="Arial" panose="020B0604020202020204" pitchFamily="34" charset="0"/>
                        </a:rPr>
                        <a:t>14. </a:t>
                      </a:r>
                      <a:r>
                        <a:rPr lang="cs-CZ" sz="1400" b="0" i="0" u="none" strike="noStrike" kern="1200" dirty="0">
                          <a:solidFill>
                            <a:srgbClr val="4C4C4C"/>
                          </a:solidFill>
                          <a:effectLst/>
                          <a:latin typeface="Arial" panose="020B0604020202020204" pitchFamily="34" charset="0"/>
                          <a:ea typeface="+mn-ea"/>
                          <a:cs typeface="Arial" panose="020B0604020202020204" pitchFamily="34" charset="0"/>
                        </a:rPr>
                        <a:t>10. 2020</a:t>
                      </a:r>
                    </a:p>
                  </a:txBody>
                  <a:tcPr marL="68580" marR="68580" marT="0" marB="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tcPr>
                </a:tc>
                <a:tc>
                  <a:txBody>
                    <a:bodyPr/>
                    <a:lstStyle/>
                    <a:p>
                      <a:pPr marL="0" marR="0" lvl="0" indent="0" algn="ctr" defTabSz="914400" rtl="0" eaLnBrk="1" fontAlgn="b" latinLnBrk="0" hangingPunct="1">
                        <a:lnSpc>
                          <a:spcPct val="107000"/>
                        </a:lnSpc>
                        <a:spcBef>
                          <a:spcPts val="0"/>
                        </a:spcBef>
                        <a:spcAft>
                          <a:spcPts val="0"/>
                        </a:spcAft>
                        <a:buClr>
                          <a:srgbClr val="000000"/>
                        </a:buClr>
                        <a:buSzTx/>
                        <a:buFont typeface="Arial"/>
                        <a:buNone/>
                        <a:tabLst/>
                        <a:defRPr/>
                      </a:pPr>
                      <a:r>
                        <a:rPr lang="cs-CZ" sz="1400" b="0" i="0" u="none" strike="noStrike" kern="1200" dirty="0">
                          <a:solidFill>
                            <a:srgbClr val="4C4C4C"/>
                          </a:solidFill>
                          <a:effectLst/>
                          <a:latin typeface="Arial" panose="020B0604020202020204" pitchFamily="34" charset="0"/>
                          <a:ea typeface="+mn-ea"/>
                          <a:cs typeface="Arial" panose="020B0604020202020204" pitchFamily="34" charset="0"/>
                        </a:rPr>
                        <a:t>MMR - NOK/vlády</a:t>
                      </a:r>
                    </a:p>
                  </a:txBody>
                  <a:tcPr marL="68580" marR="68580" marT="0" marB="0" anchor="ctr">
                    <a:lnL w="12700" cap="flat" cmpd="sng" algn="ctr">
                      <a:solidFill>
                        <a:schemeClr val="accent1">
                          <a:lumMod val="60000"/>
                          <a:lumOff val="40000"/>
                        </a:schemeClr>
                      </a:solidFill>
                      <a:prstDash val="solid"/>
                      <a:round/>
                      <a:headEnd type="none" w="med" len="med"/>
                      <a:tailEnd type="none" w="med" len="med"/>
                    </a:lnL>
                  </a:tcPr>
                </a:tc>
                <a:extLst>
                  <a:ext uri="{0D108BD9-81ED-4DB2-BD59-A6C34878D82A}">
                    <a16:rowId xmlns:a16="http://schemas.microsoft.com/office/drawing/2014/main" val="94929886"/>
                  </a:ext>
                </a:extLst>
              </a:tr>
              <a:tr h="435429">
                <a:tc>
                  <a:txBody>
                    <a:bodyPr/>
                    <a:lstStyle/>
                    <a:p>
                      <a:pPr marL="0" algn="l" defTabSz="914400" rtl="0" eaLnBrk="1" fontAlgn="b" latinLnBrk="0" hangingPunct="1">
                        <a:lnSpc>
                          <a:spcPct val="107000"/>
                        </a:lnSpc>
                        <a:spcAft>
                          <a:spcPts val="0"/>
                        </a:spcAft>
                      </a:pPr>
                      <a:r>
                        <a:rPr lang="cs-CZ" sz="1400" b="0" i="0" u="none" strike="noStrike" kern="1200" dirty="0">
                          <a:solidFill>
                            <a:srgbClr val="4C4C4C"/>
                          </a:solidFill>
                          <a:effectLst/>
                          <a:latin typeface="Arial" panose="020B0604020202020204" pitchFamily="34" charset="0"/>
                          <a:ea typeface="+mn-ea"/>
                          <a:cs typeface="Arial" panose="020B0604020202020204" pitchFamily="34" charset="0"/>
                        </a:rPr>
                        <a:t>Pravidla spolufinancování programů</a:t>
                      </a:r>
                    </a:p>
                  </a:txBody>
                  <a:tcPr marL="68580" marR="68580" marT="0" marB="0" anchor="ctr">
                    <a:lnR w="12700" cap="flat" cmpd="sng" algn="ctr">
                      <a:solidFill>
                        <a:schemeClr val="accent1">
                          <a:lumMod val="60000"/>
                          <a:lumOff val="40000"/>
                        </a:schemeClr>
                      </a:solidFill>
                      <a:prstDash val="solid"/>
                      <a:round/>
                      <a:headEnd type="none" w="med" len="med"/>
                      <a:tailEnd type="none" w="med" len="med"/>
                    </a:lnR>
                  </a:tcPr>
                </a:tc>
                <a:tc>
                  <a:txBody>
                    <a:bodyPr/>
                    <a:lstStyle/>
                    <a:p>
                      <a:pPr marL="0" algn="ctr" defTabSz="914400" rtl="0" eaLnBrk="1" fontAlgn="b" latinLnBrk="0" hangingPunct="1">
                        <a:lnSpc>
                          <a:spcPct val="107000"/>
                        </a:lnSpc>
                        <a:spcAft>
                          <a:spcPts val="0"/>
                        </a:spcAft>
                      </a:pPr>
                      <a:r>
                        <a:rPr lang="cs-CZ" sz="1400" b="0" i="0" u="none" strike="noStrike" kern="1200" dirty="0">
                          <a:solidFill>
                            <a:srgbClr val="4C4C4C"/>
                          </a:solidFill>
                          <a:effectLst/>
                          <a:latin typeface="Arial" panose="020B0604020202020204" pitchFamily="34" charset="0"/>
                          <a:ea typeface="+mn-ea"/>
                          <a:cs typeface="Arial" panose="020B0604020202020204" pitchFamily="34" charset="0"/>
                        </a:rPr>
                        <a:t>do konce roku 2020</a:t>
                      </a:r>
                    </a:p>
                  </a:txBody>
                  <a:tcPr marL="68580" marR="68580" marT="0" marB="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tcPr>
                </a:tc>
                <a:tc>
                  <a:txBody>
                    <a:bodyPr/>
                    <a:lstStyle/>
                    <a:p>
                      <a:pPr marL="0" algn="ctr" defTabSz="914400" rtl="0" eaLnBrk="1" fontAlgn="b" latinLnBrk="0" hangingPunct="1">
                        <a:lnSpc>
                          <a:spcPct val="107000"/>
                        </a:lnSpc>
                        <a:spcAft>
                          <a:spcPts val="0"/>
                        </a:spcAft>
                      </a:pPr>
                      <a:r>
                        <a:rPr lang="cs-CZ" sz="1400" b="0" i="0" u="none" strike="noStrike" kern="1200" dirty="0">
                          <a:solidFill>
                            <a:srgbClr val="4C4C4C"/>
                          </a:solidFill>
                          <a:effectLst/>
                          <a:latin typeface="Arial" panose="020B0604020202020204" pitchFamily="34" charset="0"/>
                          <a:ea typeface="+mn-ea"/>
                          <a:cs typeface="Arial" panose="020B0604020202020204" pitchFamily="34" charset="0"/>
                        </a:rPr>
                        <a:t>MF/vláda</a:t>
                      </a:r>
                    </a:p>
                  </a:txBody>
                  <a:tcPr marL="68580" marR="68580" marT="0" marB="0" anchor="ctr">
                    <a:lnL w="12700" cap="flat" cmpd="sng" algn="ctr">
                      <a:solidFill>
                        <a:schemeClr val="accent1">
                          <a:lumMod val="60000"/>
                          <a:lumOff val="40000"/>
                        </a:schemeClr>
                      </a:solidFill>
                      <a:prstDash val="solid"/>
                      <a:round/>
                      <a:headEnd type="none" w="med" len="med"/>
                      <a:tailEnd type="none" w="med" len="med"/>
                    </a:lnL>
                  </a:tcPr>
                </a:tc>
                <a:extLst>
                  <a:ext uri="{0D108BD9-81ED-4DB2-BD59-A6C34878D82A}">
                    <a16:rowId xmlns:a16="http://schemas.microsoft.com/office/drawing/2014/main" val="2536375865"/>
                  </a:ext>
                </a:extLst>
              </a:tr>
              <a:tr h="490539">
                <a:tc>
                  <a:txBody>
                    <a:bodyPr/>
                    <a:lstStyle/>
                    <a:p>
                      <a:pPr marL="0" algn="l" defTabSz="914400" rtl="0" eaLnBrk="1" fontAlgn="b" latinLnBrk="0" hangingPunct="1">
                        <a:lnSpc>
                          <a:spcPct val="107000"/>
                        </a:lnSpc>
                        <a:spcAft>
                          <a:spcPts val="0"/>
                        </a:spcAft>
                      </a:pPr>
                      <a:r>
                        <a:rPr lang="cs-CZ" sz="1400" b="0" i="0" u="none" strike="noStrike" kern="1200" dirty="0">
                          <a:solidFill>
                            <a:srgbClr val="4C4C4C"/>
                          </a:solidFill>
                          <a:effectLst/>
                          <a:latin typeface="Arial" panose="020B0604020202020204" pitchFamily="34" charset="0"/>
                          <a:ea typeface="+mn-ea"/>
                          <a:cs typeface="Arial" panose="020B0604020202020204" pitchFamily="34" charset="0"/>
                        </a:rPr>
                        <a:t>Schválení Obecného nařízení, nařízení k EFRR  a Víceletého finančního rámce (VFR)</a:t>
                      </a:r>
                    </a:p>
                  </a:txBody>
                  <a:tcPr marL="68580" marR="68580" marT="0" marB="0" anchor="ctr">
                    <a:lnR w="12700" cap="flat" cmpd="sng" algn="ctr">
                      <a:solidFill>
                        <a:schemeClr val="accent1">
                          <a:lumMod val="60000"/>
                          <a:lumOff val="40000"/>
                        </a:schemeClr>
                      </a:solidFill>
                      <a:prstDash val="solid"/>
                      <a:round/>
                      <a:headEnd type="none" w="med" len="med"/>
                      <a:tailEnd type="none" w="med" len="med"/>
                    </a:lnR>
                  </a:tcPr>
                </a:tc>
                <a:tc>
                  <a:txBody>
                    <a:bodyPr/>
                    <a:lstStyle/>
                    <a:p>
                      <a:pPr marL="0" algn="ctr" defTabSz="914400" rtl="0" eaLnBrk="1" fontAlgn="b" latinLnBrk="0" hangingPunct="1">
                        <a:lnSpc>
                          <a:spcPct val="107000"/>
                        </a:lnSpc>
                        <a:spcAft>
                          <a:spcPts val="0"/>
                        </a:spcAft>
                      </a:pPr>
                      <a:r>
                        <a:rPr lang="cs-CZ" sz="1400" b="0" i="0" u="none" strike="noStrike" kern="1200" cap="none" dirty="0">
                          <a:solidFill>
                            <a:srgbClr val="4C4C4C"/>
                          </a:solidFill>
                          <a:effectLst/>
                          <a:latin typeface="Arial" panose="020B0604020202020204" pitchFamily="34" charset="0"/>
                          <a:ea typeface="+mn-ea"/>
                          <a:cs typeface="Arial" panose="020B0604020202020204" pitchFamily="34" charset="0"/>
                          <a:sym typeface="Arial"/>
                        </a:rPr>
                        <a:t>2. pololetí 2020</a:t>
                      </a:r>
                    </a:p>
                  </a:txBody>
                  <a:tcPr marL="68580" marR="68580" marT="0" marB="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tcPr>
                </a:tc>
                <a:tc>
                  <a:txBody>
                    <a:bodyPr/>
                    <a:lstStyle/>
                    <a:p>
                      <a:pPr marL="0" algn="ctr" defTabSz="914400" rtl="0" eaLnBrk="1" fontAlgn="b" latinLnBrk="0" hangingPunct="1">
                        <a:lnSpc>
                          <a:spcPct val="107000"/>
                        </a:lnSpc>
                        <a:spcAft>
                          <a:spcPts val="0"/>
                        </a:spcAft>
                      </a:pPr>
                      <a:r>
                        <a:rPr lang="cs-CZ" sz="1400" b="0" i="0" u="none" strike="noStrike" kern="1200">
                          <a:solidFill>
                            <a:srgbClr val="4C4C4C"/>
                          </a:solidFill>
                          <a:effectLst/>
                          <a:latin typeface="Arial" panose="020B0604020202020204" pitchFamily="34" charset="0"/>
                          <a:ea typeface="+mn-ea"/>
                          <a:cs typeface="Arial" panose="020B0604020202020204" pitchFamily="34" charset="0"/>
                        </a:rPr>
                        <a:t>Evropský parlament</a:t>
                      </a:r>
                      <a:endParaRPr lang="cs-CZ" sz="1400" b="0" i="0" u="none" strike="noStrike" kern="1200" dirty="0">
                        <a:solidFill>
                          <a:srgbClr val="4C4C4C"/>
                        </a:solidFill>
                        <a:effectLst/>
                        <a:latin typeface="Arial" panose="020B0604020202020204" pitchFamily="34" charset="0"/>
                        <a:ea typeface="+mn-ea"/>
                        <a:cs typeface="Arial" panose="020B0604020202020204" pitchFamily="34" charset="0"/>
                      </a:endParaRPr>
                    </a:p>
                  </a:txBody>
                  <a:tcPr marL="68580" marR="68580" marT="0" marB="0" anchor="ctr">
                    <a:lnL w="12700" cap="flat" cmpd="sng" algn="ctr">
                      <a:solidFill>
                        <a:schemeClr val="accent1">
                          <a:lumMod val="60000"/>
                          <a:lumOff val="40000"/>
                        </a:schemeClr>
                      </a:solidFill>
                      <a:prstDash val="solid"/>
                      <a:round/>
                      <a:headEnd type="none" w="med" len="med"/>
                      <a:tailEnd type="none" w="med" len="med"/>
                    </a:lnL>
                  </a:tcPr>
                </a:tc>
                <a:extLst>
                  <a:ext uri="{0D108BD9-81ED-4DB2-BD59-A6C34878D82A}">
                    <a16:rowId xmlns:a16="http://schemas.microsoft.com/office/drawing/2014/main" val="1272200677"/>
                  </a:ext>
                </a:extLst>
              </a:tr>
              <a:tr h="478749">
                <a:tc>
                  <a:txBody>
                    <a:bodyPr/>
                    <a:lstStyle/>
                    <a:p>
                      <a:pPr marL="0" algn="l" defTabSz="914400" rtl="0" eaLnBrk="1" fontAlgn="b" latinLnBrk="0" hangingPunct="1">
                        <a:lnSpc>
                          <a:spcPct val="107000"/>
                        </a:lnSpc>
                        <a:spcAft>
                          <a:spcPts val="0"/>
                        </a:spcAft>
                      </a:pPr>
                      <a:r>
                        <a:rPr lang="cs-CZ" sz="1400" b="0" i="0" u="none" strike="noStrike" kern="1200" dirty="0">
                          <a:solidFill>
                            <a:srgbClr val="4C4C4C"/>
                          </a:solidFill>
                          <a:effectLst/>
                          <a:latin typeface="Arial" panose="020B0604020202020204" pitchFamily="34" charset="0"/>
                          <a:ea typeface="+mn-ea"/>
                          <a:cs typeface="Arial" panose="020B0604020202020204" pitchFamily="34" charset="0"/>
                        </a:rPr>
                        <a:t>Dokončení integrovaných strategií (ITI</a:t>
                      </a:r>
                      <a:r>
                        <a:rPr lang="cs-CZ" sz="1400" b="0" i="0" u="none" strike="noStrike" kern="1200" baseline="0" dirty="0">
                          <a:solidFill>
                            <a:srgbClr val="4C4C4C"/>
                          </a:solidFill>
                          <a:effectLst/>
                          <a:latin typeface="Arial" panose="020B0604020202020204" pitchFamily="34" charset="0"/>
                          <a:ea typeface="+mn-ea"/>
                          <a:cs typeface="Arial" panose="020B0604020202020204" pitchFamily="34" charset="0"/>
                        </a:rPr>
                        <a:t> a</a:t>
                      </a:r>
                      <a:r>
                        <a:rPr lang="cs-CZ" sz="1400" b="0" i="0" u="none" strike="noStrike" kern="1200" dirty="0">
                          <a:solidFill>
                            <a:srgbClr val="4C4C4C"/>
                          </a:solidFill>
                          <a:effectLst/>
                          <a:latin typeface="Arial" panose="020B0604020202020204" pitchFamily="34" charset="0"/>
                          <a:ea typeface="+mn-ea"/>
                          <a:cs typeface="Arial" panose="020B0604020202020204" pitchFamily="34" charset="0"/>
                        </a:rPr>
                        <a:t> CLLD)</a:t>
                      </a:r>
                    </a:p>
                  </a:txBody>
                  <a:tcPr marL="68580" marR="68580" marT="0" marB="0" anchor="ctr">
                    <a:lnR w="12700" cap="flat" cmpd="sng" algn="ctr">
                      <a:solidFill>
                        <a:schemeClr val="accent1">
                          <a:lumMod val="60000"/>
                          <a:lumOff val="40000"/>
                        </a:schemeClr>
                      </a:solidFill>
                      <a:prstDash val="solid"/>
                      <a:round/>
                      <a:headEnd type="none" w="med" len="med"/>
                      <a:tailEnd type="none" w="med" len="med"/>
                    </a:lnR>
                  </a:tcPr>
                </a:tc>
                <a:tc>
                  <a:txBody>
                    <a:bodyPr/>
                    <a:lstStyle/>
                    <a:p>
                      <a:pPr marL="0" algn="ctr" defTabSz="914400" rtl="0" eaLnBrk="1" fontAlgn="b" latinLnBrk="0" hangingPunct="1">
                        <a:lnSpc>
                          <a:spcPct val="107000"/>
                        </a:lnSpc>
                        <a:spcAft>
                          <a:spcPts val="0"/>
                        </a:spcAft>
                      </a:pPr>
                      <a:r>
                        <a:rPr lang="cs-CZ" sz="1400" b="0" i="0" u="none" strike="noStrike" kern="1200" dirty="0">
                          <a:solidFill>
                            <a:srgbClr val="4C4C4C"/>
                          </a:solidFill>
                          <a:effectLst/>
                          <a:latin typeface="Arial" panose="020B0604020202020204" pitchFamily="34" charset="0"/>
                          <a:ea typeface="+mn-ea"/>
                          <a:cs typeface="Arial" panose="020B0604020202020204" pitchFamily="34" charset="0"/>
                        </a:rPr>
                        <a:t>1Q/2021</a:t>
                      </a:r>
                    </a:p>
                  </a:txBody>
                  <a:tcPr marL="68580" marR="68580" marT="0" marB="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tcPr>
                </a:tc>
                <a:tc>
                  <a:txBody>
                    <a:bodyPr/>
                    <a:lstStyle/>
                    <a:p>
                      <a:pPr marL="0" algn="ctr" defTabSz="914400" rtl="0" eaLnBrk="1" fontAlgn="b" latinLnBrk="0" hangingPunct="1">
                        <a:lnSpc>
                          <a:spcPct val="107000"/>
                        </a:lnSpc>
                        <a:spcAft>
                          <a:spcPts val="0"/>
                        </a:spcAft>
                      </a:pPr>
                      <a:r>
                        <a:rPr lang="cs-CZ" sz="1400" b="0" i="0" u="none" strike="noStrike" kern="1200" dirty="0">
                          <a:solidFill>
                            <a:srgbClr val="4C4C4C"/>
                          </a:solidFill>
                          <a:effectLst/>
                          <a:latin typeface="Arial" panose="020B0604020202020204" pitchFamily="34" charset="0"/>
                          <a:ea typeface="+mn-ea"/>
                          <a:cs typeface="Arial" panose="020B0604020202020204" pitchFamily="34" charset="0"/>
                        </a:rPr>
                        <a:t>MAS a nositelé ITI</a:t>
                      </a:r>
                    </a:p>
                  </a:txBody>
                  <a:tcPr marL="68580" marR="68580" marT="0" marB="0" anchor="ctr">
                    <a:lnL w="12700" cap="flat" cmpd="sng" algn="ctr">
                      <a:solidFill>
                        <a:schemeClr val="accent1">
                          <a:lumMod val="60000"/>
                          <a:lumOff val="40000"/>
                        </a:schemeClr>
                      </a:solidFill>
                      <a:prstDash val="solid"/>
                      <a:round/>
                      <a:headEnd type="none" w="med" len="med"/>
                      <a:tailEnd type="none" w="med" len="med"/>
                    </a:lnL>
                  </a:tcPr>
                </a:tc>
                <a:extLst>
                  <a:ext uri="{0D108BD9-81ED-4DB2-BD59-A6C34878D82A}">
                    <a16:rowId xmlns:a16="http://schemas.microsoft.com/office/drawing/2014/main" val="10008"/>
                  </a:ext>
                </a:extLst>
              </a:tr>
              <a:tr h="456756">
                <a:tc>
                  <a:txBody>
                    <a:bodyPr/>
                    <a:lstStyle/>
                    <a:p>
                      <a:pPr marL="0" marR="0" lvl="0" indent="0" algn="l" defTabSz="914400" rtl="0" eaLnBrk="1" fontAlgn="b" latinLnBrk="0" hangingPunct="1">
                        <a:lnSpc>
                          <a:spcPct val="107000"/>
                        </a:lnSpc>
                        <a:spcBef>
                          <a:spcPts val="0"/>
                        </a:spcBef>
                        <a:spcAft>
                          <a:spcPts val="0"/>
                        </a:spcAft>
                        <a:buClrTx/>
                        <a:buSzTx/>
                        <a:buFontTx/>
                        <a:buNone/>
                        <a:tabLst/>
                        <a:defRPr/>
                      </a:pPr>
                      <a:r>
                        <a:rPr lang="cs-CZ" sz="1400" b="0" i="0" u="none" strike="noStrike" kern="1200" dirty="0">
                          <a:solidFill>
                            <a:srgbClr val="4C4C4C"/>
                          </a:solidFill>
                          <a:effectLst/>
                          <a:latin typeface="Arial" panose="020B0604020202020204" pitchFamily="34" charset="0"/>
                          <a:ea typeface="+mn-ea"/>
                          <a:cs typeface="Arial" panose="020B0604020202020204" pitchFamily="34" charset="0"/>
                        </a:rPr>
                        <a:t>Schválení PD IROP 2021-2027 ze strany EK</a:t>
                      </a:r>
                    </a:p>
                  </a:txBody>
                  <a:tcPr marL="68580" marR="68580" marT="0" marB="0" anchor="ctr">
                    <a:lnR w="12700" cap="flat" cmpd="sng" algn="ctr">
                      <a:solidFill>
                        <a:schemeClr val="accent1">
                          <a:lumMod val="60000"/>
                          <a:lumOff val="40000"/>
                        </a:schemeClr>
                      </a:solidFill>
                      <a:prstDash val="solid"/>
                      <a:round/>
                      <a:headEnd type="none" w="med" len="med"/>
                      <a:tailEnd type="none" w="med" len="med"/>
                    </a:lnR>
                  </a:tcPr>
                </a:tc>
                <a:tc>
                  <a:txBody>
                    <a:bodyPr/>
                    <a:lstStyle/>
                    <a:p>
                      <a:pPr marL="0" algn="ctr" defTabSz="914400" rtl="0" eaLnBrk="1" fontAlgn="b" latinLnBrk="0" hangingPunct="1">
                        <a:lnSpc>
                          <a:spcPct val="107000"/>
                        </a:lnSpc>
                        <a:spcAft>
                          <a:spcPts val="0"/>
                        </a:spcAft>
                      </a:pPr>
                      <a:r>
                        <a:rPr lang="cs-CZ" sz="1400" b="0" i="0" u="none" strike="noStrike" kern="1200" dirty="0">
                          <a:solidFill>
                            <a:srgbClr val="4C4C4C"/>
                          </a:solidFill>
                          <a:effectLst/>
                          <a:latin typeface="Arial" panose="020B0604020202020204" pitchFamily="34" charset="0"/>
                          <a:ea typeface="+mn-ea"/>
                          <a:cs typeface="Arial" panose="020B0604020202020204" pitchFamily="34" charset="0"/>
                        </a:rPr>
                        <a:t>1. pololetí 2021</a:t>
                      </a:r>
                    </a:p>
                  </a:txBody>
                  <a:tcPr marL="68580" marR="68580" marT="0" marB="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tcPr>
                </a:tc>
                <a:tc>
                  <a:txBody>
                    <a:bodyPr/>
                    <a:lstStyle/>
                    <a:p>
                      <a:pPr marL="0" algn="ctr" defTabSz="914400" rtl="0" eaLnBrk="1" fontAlgn="b" latinLnBrk="0" hangingPunct="1">
                        <a:lnSpc>
                          <a:spcPct val="107000"/>
                        </a:lnSpc>
                        <a:spcAft>
                          <a:spcPts val="0"/>
                        </a:spcAft>
                      </a:pPr>
                      <a:r>
                        <a:rPr lang="cs-CZ" sz="1400" b="0" i="0" u="none" strike="noStrike" kern="1200" dirty="0">
                          <a:solidFill>
                            <a:srgbClr val="4C4C4C"/>
                          </a:solidFill>
                          <a:effectLst/>
                          <a:latin typeface="Arial" panose="020B0604020202020204" pitchFamily="34" charset="0"/>
                          <a:ea typeface="+mn-ea"/>
                          <a:cs typeface="Arial" panose="020B0604020202020204" pitchFamily="34" charset="0"/>
                        </a:rPr>
                        <a:t>Evropská komise</a:t>
                      </a:r>
                    </a:p>
                  </a:txBody>
                  <a:tcPr marL="68580" marR="68580" marT="0" marB="0" anchor="ctr">
                    <a:lnL w="12700" cap="flat" cmpd="sng" algn="ctr">
                      <a:solidFill>
                        <a:schemeClr val="accent1">
                          <a:lumMod val="60000"/>
                          <a:lumOff val="40000"/>
                        </a:schemeClr>
                      </a:solidFill>
                      <a:prstDash val="solid"/>
                      <a:round/>
                      <a:headEnd type="none" w="med" len="med"/>
                      <a:tailEnd type="none" w="med" len="med"/>
                    </a:lnL>
                  </a:tcPr>
                </a:tc>
                <a:extLst>
                  <a:ext uri="{0D108BD9-81ED-4DB2-BD59-A6C34878D82A}">
                    <a16:rowId xmlns:a16="http://schemas.microsoft.com/office/drawing/2014/main" val="10009"/>
                  </a:ext>
                </a:extLst>
              </a:tr>
              <a:tr h="478305">
                <a:tc>
                  <a:txBody>
                    <a:bodyPr/>
                    <a:lstStyle/>
                    <a:p>
                      <a:pPr marL="0" algn="l" defTabSz="914400" rtl="0" eaLnBrk="1" fontAlgn="b" latinLnBrk="0" hangingPunct="1">
                        <a:lnSpc>
                          <a:spcPct val="107000"/>
                        </a:lnSpc>
                        <a:spcAft>
                          <a:spcPts val="0"/>
                        </a:spcAft>
                      </a:pPr>
                      <a:r>
                        <a:rPr lang="cs-CZ" sz="1400" b="1" i="0" u="none" strike="noStrike" kern="1200" dirty="0">
                          <a:solidFill>
                            <a:srgbClr val="4C4C4C"/>
                          </a:solidFill>
                          <a:effectLst/>
                          <a:latin typeface="Arial" panose="020B0604020202020204" pitchFamily="34" charset="0"/>
                          <a:ea typeface="+mn-ea"/>
                          <a:cs typeface="Arial" panose="020B0604020202020204" pitchFamily="34" charset="0"/>
                        </a:rPr>
                        <a:t>PRVNÍ VÝZVY IROP 2021 - 2027</a:t>
                      </a:r>
                    </a:p>
                  </a:txBody>
                  <a:tcPr marL="68580" marR="68580" marT="0" marB="0" anchor="ctr">
                    <a:lnR w="12700" cap="flat" cmpd="sng" algn="ctr">
                      <a:solidFill>
                        <a:schemeClr val="accent1">
                          <a:lumMod val="60000"/>
                          <a:lumOff val="40000"/>
                        </a:schemeClr>
                      </a:solidFill>
                      <a:prstDash val="solid"/>
                      <a:round/>
                      <a:headEnd type="none" w="med" len="med"/>
                      <a:tailEnd type="none" w="med" len="med"/>
                    </a:lnR>
                  </a:tcPr>
                </a:tc>
                <a:tc>
                  <a:txBody>
                    <a:bodyPr/>
                    <a:lstStyle/>
                    <a:p>
                      <a:pPr marL="0" marR="0" algn="ctr" defTabSz="914400" rtl="0" eaLnBrk="1" fontAlgn="b" latinLnBrk="0" hangingPunct="1">
                        <a:lnSpc>
                          <a:spcPct val="107000"/>
                        </a:lnSpc>
                        <a:spcBef>
                          <a:spcPts val="0"/>
                        </a:spcBef>
                        <a:spcAft>
                          <a:spcPts val="0"/>
                        </a:spcAft>
                        <a:buClr>
                          <a:srgbClr val="000000"/>
                        </a:buClr>
                        <a:buFont typeface="Arial"/>
                      </a:pPr>
                      <a:r>
                        <a:rPr lang="cs-CZ" sz="1400" b="1" i="0" u="none" strike="noStrike" kern="1200" cap="none" dirty="0">
                          <a:solidFill>
                            <a:srgbClr val="4C4C4C"/>
                          </a:solidFill>
                          <a:effectLst/>
                          <a:latin typeface="Arial" panose="020B0604020202020204" pitchFamily="34" charset="0"/>
                          <a:ea typeface="+mn-ea"/>
                          <a:cs typeface="Arial" panose="020B0604020202020204" pitchFamily="34" charset="0"/>
                          <a:sym typeface="Arial"/>
                        </a:rPr>
                        <a:t>2. pololetí 2021</a:t>
                      </a:r>
                    </a:p>
                  </a:txBody>
                  <a:tcPr marL="68580" marR="68580" marT="0" marB="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tcPr>
                </a:tc>
                <a:tc>
                  <a:txBody>
                    <a:bodyPr/>
                    <a:lstStyle/>
                    <a:p>
                      <a:pPr marL="0" algn="ctr" defTabSz="914400" rtl="0" eaLnBrk="1" fontAlgn="b" latinLnBrk="0" hangingPunct="1">
                        <a:lnSpc>
                          <a:spcPct val="107000"/>
                        </a:lnSpc>
                        <a:spcAft>
                          <a:spcPts val="0"/>
                        </a:spcAft>
                      </a:pPr>
                      <a:r>
                        <a:rPr lang="cs-CZ" sz="1400" b="1" i="0" u="none" strike="noStrike" kern="1200" dirty="0">
                          <a:solidFill>
                            <a:srgbClr val="4C4C4C"/>
                          </a:solidFill>
                          <a:effectLst/>
                          <a:latin typeface="Arial" panose="020B0604020202020204" pitchFamily="34" charset="0"/>
                          <a:ea typeface="+mn-ea"/>
                          <a:cs typeface="Arial" panose="020B0604020202020204" pitchFamily="34" charset="0"/>
                        </a:rPr>
                        <a:t>ŘO IROP</a:t>
                      </a:r>
                    </a:p>
                  </a:txBody>
                  <a:tcPr marL="68580" marR="68580" marT="0" marB="0" anchor="ctr">
                    <a:lnL w="12700" cap="flat" cmpd="sng" algn="ctr">
                      <a:solidFill>
                        <a:schemeClr val="accent1">
                          <a:lumMod val="60000"/>
                          <a:lumOff val="40000"/>
                        </a:schemeClr>
                      </a:solidFill>
                      <a:prstDash val="solid"/>
                      <a:round/>
                      <a:headEnd type="none" w="med" len="med"/>
                      <a:tailEnd type="none" w="med" len="med"/>
                    </a:lnL>
                  </a:tcPr>
                </a:tc>
                <a:extLst>
                  <a:ext uri="{0D108BD9-81ED-4DB2-BD59-A6C34878D82A}">
                    <a16:rowId xmlns:a16="http://schemas.microsoft.com/office/drawing/2014/main" val="4043998655"/>
                  </a:ext>
                </a:extLst>
              </a:tr>
            </a:tbl>
          </a:graphicData>
        </a:graphic>
      </p:graphicFrame>
    </p:spTree>
    <p:extLst>
      <p:ext uri="{BB962C8B-B14F-4D97-AF65-F5344CB8AC3E}">
        <p14:creationId xmlns:p14="http://schemas.microsoft.com/office/powerpoint/2010/main" val="16061130"/>
      </p:ext>
    </p:extLst>
  </p:cSld>
  <p:clrMapOvr>
    <a:masterClrMapping/>
  </p:clrMapOvr>
  <p:transition spd="slow">
    <p:push/>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A29780-7AA5-BF4E-B7C5-D75AB6C36F6A}"/>
              </a:ext>
            </a:extLst>
          </p:cNvPr>
          <p:cNvSpPr>
            <a:spLocks noGrp="1"/>
          </p:cNvSpPr>
          <p:nvPr>
            <p:ph type="title"/>
          </p:nvPr>
        </p:nvSpPr>
        <p:spPr>
          <a:xfrm>
            <a:off x="628650" y="54439"/>
            <a:ext cx="7886700" cy="1253196"/>
          </a:xfrm>
        </p:spPr>
        <p:txBody>
          <a:bodyPr>
            <a:normAutofit/>
          </a:bodyPr>
          <a:lstStyle/>
          <a:p>
            <a:pPr algn="ctr"/>
            <a:r>
              <a:rPr lang="cs-CZ" sz="3200" dirty="0" smtClean="0">
                <a:solidFill>
                  <a:srgbClr val="1D70B8"/>
                </a:solidFill>
                <a:ea typeface="+mn-ea"/>
              </a:rPr>
              <a:t>Roadshow </a:t>
            </a:r>
            <a:r>
              <a:rPr lang="cs-CZ" sz="3200" dirty="0">
                <a:solidFill>
                  <a:srgbClr val="1D70B8"/>
                </a:solidFill>
                <a:ea typeface="+mn-ea"/>
              </a:rPr>
              <a:t>k IROP 2021- </a:t>
            </a:r>
            <a:r>
              <a:rPr lang="cs-CZ" sz="3200" dirty="0" smtClean="0">
                <a:solidFill>
                  <a:srgbClr val="1D70B8"/>
                </a:solidFill>
                <a:ea typeface="+mn-ea"/>
              </a:rPr>
              <a:t>2027</a:t>
            </a:r>
            <a:endParaRPr lang="cs-CZ" sz="3200" dirty="0"/>
          </a:p>
        </p:txBody>
      </p:sp>
      <p:graphicFrame>
        <p:nvGraphicFramePr>
          <p:cNvPr id="4" name="Tabulka 3"/>
          <p:cNvGraphicFramePr>
            <a:graphicFrameLocks noGrp="1"/>
          </p:cNvGraphicFramePr>
          <p:nvPr>
            <p:extLst>
              <p:ext uri="{D42A27DB-BD31-4B8C-83A1-F6EECF244321}">
                <p14:modId xmlns:p14="http://schemas.microsoft.com/office/powerpoint/2010/main" val="718379457"/>
              </p:ext>
            </p:extLst>
          </p:nvPr>
        </p:nvGraphicFramePr>
        <p:xfrm>
          <a:off x="1214077" y="1413571"/>
          <a:ext cx="6746582" cy="4080852"/>
        </p:xfrm>
        <a:graphic>
          <a:graphicData uri="http://schemas.openxmlformats.org/drawingml/2006/table">
            <a:tbl>
              <a:tblPr firstRow="1" firstCol="1" bandRow="1">
                <a:tableStyleId>{FABFCF23-3B69-468F-B69F-88F6DE6A72F2}</a:tableStyleId>
              </a:tblPr>
              <a:tblGrid>
                <a:gridCol w="3514215">
                  <a:extLst>
                    <a:ext uri="{9D8B030D-6E8A-4147-A177-3AD203B41FA5}">
                      <a16:colId xmlns:a16="http://schemas.microsoft.com/office/drawing/2014/main" val="3516168902"/>
                    </a:ext>
                  </a:extLst>
                </a:gridCol>
                <a:gridCol w="3232367">
                  <a:extLst>
                    <a:ext uri="{9D8B030D-6E8A-4147-A177-3AD203B41FA5}">
                      <a16:colId xmlns:a16="http://schemas.microsoft.com/office/drawing/2014/main" val="36766155"/>
                    </a:ext>
                  </a:extLst>
                </a:gridCol>
              </a:tblGrid>
              <a:tr h="336852">
                <a:tc>
                  <a:txBody>
                    <a:bodyPr/>
                    <a:lstStyle/>
                    <a:p>
                      <a:pPr algn="ctr">
                        <a:lnSpc>
                          <a:spcPct val="100000"/>
                        </a:lnSpc>
                        <a:spcAft>
                          <a:spcPts val="0"/>
                        </a:spcAft>
                      </a:pPr>
                      <a:r>
                        <a:rPr lang="cs-CZ" sz="1100" b="1" dirty="0">
                          <a:effectLst/>
                          <a:latin typeface="Arial" panose="020B0604020202020204" pitchFamily="34" charset="0"/>
                          <a:cs typeface="Arial" panose="020B0604020202020204" pitchFamily="34" charset="0"/>
                        </a:rPr>
                        <a:t>Místo</a:t>
                      </a:r>
                      <a:endParaRPr lang="cs-CZ" sz="11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R w="12700" cap="flat" cmpd="sng" algn="ctr">
                      <a:solidFill>
                        <a:schemeClr val="accent1">
                          <a:lumMod val="60000"/>
                          <a:lumOff val="40000"/>
                        </a:schemeClr>
                      </a:solidFill>
                      <a:prstDash val="solid"/>
                      <a:round/>
                      <a:headEnd type="none" w="med" len="med"/>
                      <a:tailEnd type="none" w="med" len="med"/>
                    </a:lnR>
                  </a:tcPr>
                </a:tc>
                <a:tc>
                  <a:txBody>
                    <a:bodyPr/>
                    <a:lstStyle/>
                    <a:p>
                      <a:pPr algn="ctr">
                        <a:lnSpc>
                          <a:spcPct val="100000"/>
                        </a:lnSpc>
                        <a:spcAft>
                          <a:spcPts val="0"/>
                        </a:spcAft>
                      </a:pPr>
                      <a:r>
                        <a:rPr lang="cs-CZ" sz="1100" b="1" dirty="0">
                          <a:effectLst/>
                          <a:latin typeface="Arial" panose="020B0604020202020204" pitchFamily="34" charset="0"/>
                          <a:cs typeface="Arial" panose="020B0604020202020204" pitchFamily="34" charset="0"/>
                        </a:rPr>
                        <a:t>Termín</a:t>
                      </a:r>
                      <a:endParaRPr lang="cs-CZ" sz="11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tcPr>
                </a:tc>
                <a:extLst>
                  <a:ext uri="{0D108BD9-81ED-4DB2-BD59-A6C34878D82A}">
                    <a16:rowId xmlns:a16="http://schemas.microsoft.com/office/drawing/2014/main" val="758355515"/>
                  </a:ext>
                </a:extLst>
              </a:tr>
              <a:tr h="288000">
                <a:tc>
                  <a:txBody>
                    <a:bodyPr/>
                    <a:lstStyle/>
                    <a:p>
                      <a:pPr>
                        <a:spcAft>
                          <a:spcPts val="0"/>
                        </a:spcAft>
                      </a:pPr>
                      <a:r>
                        <a:rPr lang="cs-CZ" sz="1100" dirty="0">
                          <a:effectLst/>
                          <a:latin typeface="Arial" panose="020B0604020202020204" pitchFamily="34" charset="0"/>
                          <a:ea typeface="Calibri" panose="020F0502020204030204" pitchFamily="34" charset="0"/>
                          <a:cs typeface="Arial" panose="020B0604020202020204" pitchFamily="34" charset="0"/>
                        </a:rPr>
                        <a:t>Roadshow</a:t>
                      </a:r>
                      <a:r>
                        <a:rPr lang="cs-CZ" sz="1100" baseline="0" dirty="0">
                          <a:effectLst/>
                          <a:latin typeface="Arial" panose="020B0604020202020204" pitchFamily="34" charset="0"/>
                          <a:ea typeface="Calibri" panose="020F0502020204030204" pitchFamily="34" charset="0"/>
                          <a:cs typeface="Arial" panose="020B0604020202020204" pitchFamily="34" charset="0"/>
                        </a:rPr>
                        <a:t> Praha</a:t>
                      </a:r>
                      <a:endParaRPr lang="cs-CZ" sz="11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accent1">
                          <a:lumMod val="60000"/>
                          <a:lumOff val="40000"/>
                        </a:schemeClr>
                      </a:solidFill>
                      <a:prstDash val="solid"/>
                      <a:round/>
                      <a:headEnd type="none" w="med" len="med"/>
                      <a:tailEnd type="none" w="med" len="med"/>
                    </a:lnR>
                  </a:tcPr>
                </a:tc>
                <a:tc>
                  <a:txBody>
                    <a:bodyPr/>
                    <a:lstStyle/>
                    <a:p>
                      <a:pPr algn="r">
                        <a:spcAft>
                          <a:spcPts val="0"/>
                        </a:spcAft>
                      </a:pPr>
                      <a:r>
                        <a:rPr lang="cs-CZ" sz="1100" dirty="0">
                          <a:effectLst/>
                          <a:latin typeface="Arial" panose="020B0604020202020204" pitchFamily="34" charset="0"/>
                          <a:ea typeface="Calibri" panose="020F0502020204030204" pitchFamily="34" charset="0"/>
                          <a:cs typeface="Arial" panose="020B0604020202020204" pitchFamily="34" charset="0"/>
                        </a:rPr>
                        <a:t>14. 10. 2019</a:t>
                      </a:r>
                    </a:p>
                  </a:txBody>
                  <a:tcPr marL="44450" marR="44450" marT="0" marB="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tcPr>
                </a:tc>
                <a:extLst>
                  <a:ext uri="{0D108BD9-81ED-4DB2-BD59-A6C34878D82A}">
                    <a16:rowId xmlns:a16="http://schemas.microsoft.com/office/drawing/2014/main" val="3031384417"/>
                  </a:ext>
                </a:extLst>
              </a:tr>
              <a:tr h="28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100" dirty="0">
                          <a:effectLst/>
                          <a:latin typeface="Arial" panose="020B0604020202020204" pitchFamily="34" charset="0"/>
                          <a:ea typeface="Calibri" panose="020F0502020204030204" pitchFamily="34" charset="0"/>
                          <a:cs typeface="Arial" panose="020B0604020202020204" pitchFamily="34" charset="0"/>
                        </a:rPr>
                        <a:t>Roadshow</a:t>
                      </a:r>
                      <a:r>
                        <a:rPr lang="cs-CZ" sz="1100" baseline="0" dirty="0">
                          <a:effectLst/>
                          <a:latin typeface="Arial" panose="020B0604020202020204" pitchFamily="34" charset="0"/>
                          <a:ea typeface="Calibri" panose="020F0502020204030204" pitchFamily="34" charset="0"/>
                          <a:cs typeface="Arial" panose="020B0604020202020204" pitchFamily="34" charset="0"/>
                        </a:rPr>
                        <a:t> České Budějovice</a:t>
                      </a:r>
                      <a:endParaRPr lang="cs-CZ" sz="11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accent1">
                          <a:lumMod val="60000"/>
                          <a:lumOff val="40000"/>
                        </a:schemeClr>
                      </a:solidFill>
                      <a:prstDash val="solid"/>
                      <a:round/>
                      <a:headEnd type="none" w="med" len="med"/>
                      <a:tailEnd type="none" w="med" len="med"/>
                    </a:lnR>
                  </a:tcPr>
                </a:tc>
                <a:tc>
                  <a:txBody>
                    <a:bodyPr/>
                    <a:lstStyle/>
                    <a:p>
                      <a:pPr algn="r">
                        <a:spcAft>
                          <a:spcPts val="0"/>
                        </a:spcAft>
                      </a:pPr>
                      <a:r>
                        <a:rPr lang="cs-CZ" sz="1100" dirty="0">
                          <a:effectLst/>
                          <a:latin typeface="Arial" panose="020B0604020202020204" pitchFamily="34" charset="0"/>
                          <a:ea typeface="Calibri" panose="020F0502020204030204" pitchFamily="34" charset="0"/>
                          <a:cs typeface="Arial" panose="020B0604020202020204" pitchFamily="34" charset="0"/>
                        </a:rPr>
                        <a:t>3.3.2020</a:t>
                      </a:r>
                    </a:p>
                  </a:txBody>
                  <a:tcPr marL="44450" marR="44450" marT="0" marB="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tcPr>
                </a:tc>
                <a:extLst>
                  <a:ext uri="{0D108BD9-81ED-4DB2-BD59-A6C34878D82A}">
                    <a16:rowId xmlns:a16="http://schemas.microsoft.com/office/drawing/2014/main" val="563073206"/>
                  </a:ext>
                </a:extLst>
              </a:tr>
              <a:tr h="288000">
                <a:tc>
                  <a:txBody>
                    <a:bodyPr/>
                    <a:lstStyle/>
                    <a:p>
                      <a:pPr>
                        <a:spcAft>
                          <a:spcPts val="0"/>
                        </a:spcAft>
                      </a:pPr>
                      <a:r>
                        <a:rPr lang="cs-CZ" sz="1100" dirty="0">
                          <a:effectLst/>
                          <a:latin typeface="Arial" panose="020B0604020202020204" pitchFamily="34" charset="0"/>
                          <a:ea typeface="Calibri" panose="020F0502020204030204" pitchFamily="34" charset="0"/>
                          <a:cs typeface="Arial" panose="020B0604020202020204" pitchFamily="34" charset="0"/>
                        </a:rPr>
                        <a:t>Roadshow Pardubice</a:t>
                      </a:r>
                    </a:p>
                  </a:txBody>
                  <a:tcPr marL="44450" marR="44450" marT="0" marB="0" anchor="ctr">
                    <a:lnR w="12700" cap="flat" cmpd="sng" algn="ctr">
                      <a:solidFill>
                        <a:schemeClr val="accent1">
                          <a:lumMod val="60000"/>
                          <a:lumOff val="40000"/>
                        </a:schemeClr>
                      </a:solidFill>
                      <a:prstDash val="solid"/>
                      <a:round/>
                      <a:headEnd type="none" w="med" len="med"/>
                      <a:tailEnd type="none" w="med" len="med"/>
                    </a:lnR>
                  </a:tcPr>
                </a:tc>
                <a:tc>
                  <a:txBody>
                    <a:bodyPr/>
                    <a:lstStyle/>
                    <a:p>
                      <a:pPr algn="r">
                        <a:spcAft>
                          <a:spcPts val="0"/>
                        </a:spcAft>
                      </a:pPr>
                      <a:r>
                        <a:rPr lang="cs-CZ" sz="1100" dirty="0">
                          <a:effectLst/>
                          <a:latin typeface="Arial" panose="020B0604020202020204" pitchFamily="34" charset="0"/>
                          <a:ea typeface="Calibri" panose="020F0502020204030204" pitchFamily="34" charset="0"/>
                          <a:cs typeface="Arial" panose="020B0604020202020204" pitchFamily="34" charset="0"/>
                        </a:rPr>
                        <a:t>5. 3. 2020</a:t>
                      </a:r>
                    </a:p>
                  </a:txBody>
                  <a:tcPr marL="44450" marR="44450" marT="0" marB="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tcPr>
                </a:tc>
                <a:extLst>
                  <a:ext uri="{0D108BD9-81ED-4DB2-BD59-A6C34878D82A}">
                    <a16:rowId xmlns:a16="http://schemas.microsoft.com/office/drawing/2014/main" val="3344887062"/>
                  </a:ext>
                </a:extLst>
              </a:tr>
              <a:tr h="288000">
                <a:tc>
                  <a:txBody>
                    <a:bodyPr/>
                    <a:lstStyle/>
                    <a:p>
                      <a:pPr>
                        <a:spcAft>
                          <a:spcPts val="0"/>
                        </a:spcAft>
                      </a:pPr>
                      <a:r>
                        <a:rPr lang="cs-CZ" sz="1100" dirty="0">
                          <a:effectLst/>
                          <a:latin typeface="Arial" panose="020B0604020202020204" pitchFamily="34" charset="0"/>
                          <a:ea typeface="Calibri" panose="020F0502020204030204" pitchFamily="34" charset="0"/>
                          <a:cs typeface="Arial" panose="020B0604020202020204" pitchFamily="34" charset="0"/>
                        </a:rPr>
                        <a:t>Roadshow Hradec Králové</a:t>
                      </a:r>
                    </a:p>
                  </a:txBody>
                  <a:tcPr marL="44450" marR="44450" marT="0" marB="0" anchor="ctr">
                    <a:lnR w="12700" cap="flat" cmpd="sng" algn="ctr">
                      <a:solidFill>
                        <a:schemeClr val="accent1">
                          <a:lumMod val="60000"/>
                          <a:lumOff val="40000"/>
                        </a:schemeClr>
                      </a:solidFill>
                      <a:prstDash val="solid"/>
                      <a:round/>
                      <a:headEnd type="none" w="med" len="med"/>
                      <a:tailEnd type="none" w="med" len="med"/>
                    </a:lnR>
                  </a:tcPr>
                </a:tc>
                <a:tc>
                  <a:txBody>
                    <a:bodyPr/>
                    <a:lstStyle/>
                    <a:p>
                      <a:pPr algn="r">
                        <a:spcAft>
                          <a:spcPts val="0"/>
                        </a:spcAft>
                      </a:pPr>
                      <a:r>
                        <a:rPr lang="cs-CZ" sz="1100" dirty="0">
                          <a:effectLst/>
                          <a:latin typeface="Arial" panose="020B0604020202020204" pitchFamily="34" charset="0"/>
                          <a:ea typeface="Calibri" panose="020F0502020204030204" pitchFamily="34" charset="0"/>
                          <a:cs typeface="Arial" panose="020B0604020202020204" pitchFamily="34" charset="0"/>
                        </a:rPr>
                        <a:t>1. 9. 2020</a:t>
                      </a:r>
                    </a:p>
                  </a:txBody>
                  <a:tcPr marL="44450" marR="44450" marT="0" marB="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tcPr>
                </a:tc>
                <a:extLst>
                  <a:ext uri="{0D108BD9-81ED-4DB2-BD59-A6C34878D82A}">
                    <a16:rowId xmlns:a16="http://schemas.microsoft.com/office/drawing/2014/main" val="220603251"/>
                  </a:ext>
                </a:extLst>
              </a:tr>
              <a:tr h="288000">
                <a:tc>
                  <a:txBody>
                    <a:bodyPr/>
                    <a:lstStyle/>
                    <a:p>
                      <a:pPr>
                        <a:spcAft>
                          <a:spcPts val="0"/>
                        </a:spcAft>
                      </a:pPr>
                      <a:r>
                        <a:rPr lang="cs-CZ" sz="1100" dirty="0">
                          <a:effectLst/>
                          <a:latin typeface="Arial" panose="020B0604020202020204" pitchFamily="34" charset="0"/>
                          <a:ea typeface="Calibri" panose="020F0502020204030204" pitchFamily="34" charset="0"/>
                          <a:cs typeface="Arial" panose="020B0604020202020204" pitchFamily="34" charset="0"/>
                        </a:rPr>
                        <a:t>Roadshow Olomouc</a:t>
                      </a:r>
                    </a:p>
                  </a:txBody>
                  <a:tcPr marL="44450" marR="44450" marT="0" marB="0" anchor="ctr">
                    <a:lnR w="12700" cap="flat" cmpd="sng" algn="ctr">
                      <a:solidFill>
                        <a:schemeClr val="accent1">
                          <a:lumMod val="60000"/>
                          <a:lumOff val="40000"/>
                        </a:schemeClr>
                      </a:solidFill>
                      <a:prstDash val="solid"/>
                      <a:round/>
                      <a:headEnd type="none" w="med" len="med"/>
                      <a:tailEnd type="none" w="med" len="med"/>
                    </a:lnR>
                  </a:tcPr>
                </a:tc>
                <a:tc>
                  <a:txBody>
                    <a:bodyPr/>
                    <a:lstStyle/>
                    <a:p>
                      <a:pPr algn="r">
                        <a:spcAft>
                          <a:spcPts val="0"/>
                        </a:spcAft>
                      </a:pPr>
                      <a:r>
                        <a:rPr lang="cs-CZ" sz="1100" dirty="0">
                          <a:effectLst/>
                          <a:latin typeface="Arial" panose="020B0604020202020204" pitchFamily="34" charset="0"/>
                          <a:ea typeface="Calibri" panose="020F0502020204030204" pitchFamily="34" charset="0"/>
                          <a:cs typeface="Arial" panose="020B0604020202020204" pitchFamily="34" charset="0"/>
                        </a:rPr>
                        <a:t>3. 9. 2020</a:t>
                      </a:r>
                    </a:p>
                  </a:txBody>
                  <a:tcPr marL="44450" marR="44450" marT="0" marB="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tcPr>
                </a:tc>
                <a:extLst>
                  <a:ext uri="{0D108BD9-81ED-4DB2-BD59-A6C34878D82A}">
                    <a16:rowId xmlns:a16="http://schemas.microsoft.com/office/drawing/2014/main" val="3168760596"/>
                  </a:ext>
                </a:extLst>
              </a:tr>
              <a:tr h="288000">
                <a:tc>
                  <a:txBody>
                    <a:bodyPr/>
                    <a:lstStyle/>
                    <a:p>
                      <a:pPr>
                        <a:spcAft>
                          <a:spcPts val="0"/>
                        </a:spcAft>
                      </a:pPr>
                      <a:r>
                        <a:rPr lang="cs-CZ" sz="1100" dirty="0">
                          <a:effectLst/>
                          <a:latin typeface="Arial" panose="020B0604020202020204" pitchFamily="34" charset="0"/>
                          <a:ea typeface="Calibri" panose="020F0502020204030204" pitchFamily="34" charset="0"/>
                          <a:cs typeface="Arial" panose="020B0604020202020204" pitchFamily="34" charset="0"/>
                        </a:rPr>
                        <a:t>Roadshow Ústí</a:t>
                      </a:r>
                      <a:r>
                        <a:rPr lang="cs-CZ" sz="1100" baseline="0" dirty="0">
                          <a:effectLst/>
                          <a:latin typeface="Arial" panose="020B0604020202020204" pitchFamily="34" charset="0"/>
                          <a:ea typeface="Calibri" panose="020F0502020204030204" pitchFamily="34" charset="0"/>
                          <a:cs typeface="Arial" panose="020B0604020202020204" pitchFamily="34" charset="0"/>
                        </a:rPr>
                        <a:t> nad Labem</a:t>
                      </a:r>
                      <a:endParaRPr lang="cs-CZ" sz="11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accent1">
                          <a:lumMod val="60000"/>
                          <a:lumOff val="40000"/>
                        </a:schemeClr>
                      </a:solidFill>
                      <a:prstDash val="solid"/>
                      <a:round/>
                      <a:headEnd type="none" w="med" len="med"/>
                      <a:tailEnd type="none" w="med" len="med"/>
                    </a:lnR>
                  </a:tcPr>
                </a:tc>
                <a:tc>
                  <a:txBody>
                    <a:bodyPr/>
                    <a:lstStyle/>
                    <a:p>
                      <a:pPr algn="r">
                        <a:spcAft>
                          <a:spcPts val="0"/>
                        </a:spcAft>
                      </a:pPr>
                      <a:r>
                        <a:rPr lang="cs-CZ" sz="1100" dirty="0">
                          <a:effectLst/>
                          <a:latin typeface="Arial" panose="020B0604020202020204" pitchFamily="34" charset="0"/>
                          <a:ea typeface="Calibri" panose="020F0502020204030204" pitchFamily="34" charset="0"/>
                          <a:cs typeface="Arial" panose="020B0604020202020204" pitchFamily="34" charset="0"/>
                        </a:rPr>
                        <a:t>10. 9. 2020</a:t>
                      </a:r>
                    </a:p>
                  </a:txBody>
                  <a:tcPr marL="44450" marR="44450" marT="0" marB="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tcPr>
                </a:tc>
                <a:extLst>
                  <a:ext uri="{0D108BD9-81ED-4DB2-BD59-A6C34878D82A}">
                    <a16:rowId xmlns:a16="http://schemas.microsoft.com/office/drawing/2014/main" val="1900205450"/>
                  </a:ext>
                </a:extLst>
              </a:tr>
              <a:tr h="288000">
                <a:tc>
                  <a:txBody>
                    <a:bodyPr/>
                    <a:lstStyle/>
                    <a:p>
                      <a:pPr>
                        <a:spcAft>
                          <a:spcPts val="0"/>
                        </a:spcAft>
                      </a:pPr>
                      <a:r>
                        <a:rPr lang="cs-CZ" sz="1100" dirty="0">
                          <a:effectLst/>
                          <a:latin typeface="Arial" panose="020B0604020202020204" pitchFamily="34" charset="0"/>
                          <a:ea typeface="Calibri" panose="020F0502020204030204" pitchFamily="34" charset="0"/>
                          <a:cs typeface="Arial" panose="020B0604020202020204" pitchFamily="34" charset="0"/>
                        </a:rPr>
                        <a:t>Roadshow Ostrava</a:t>
                      </a:r>
                    </a:p>
                  </a:txBody>
                  <a:tcPr marL="44450" marR="44450" marT="0" marB="0" anchor="ctr">
                    <a:lnR w="12700" cap="flat" cmpd="sng" algn="ctr">
                      <a:solidFill>
                        <a:schemeClr val="accent1">
                          <a:lumMod val="60000"/>
                          <a:lumOff val="40000"/>
                        </a:schemeClr>
                      </a:solidFill>
                      <a:prstDash val="solid"/>
                      <a:round/>
                      <a:headEnd type="none" w="med" len="med"/>
                      <a:tailEnd type="none" w="med" len="med"/>
                    </a:lnR>
                  </a:tcPr>
                </a:tc>
                <a:tc>
                  <a:txBody>
                    <a:bodyPr/>
                    <a:lstStyle/>
                    <a:p>
                      <a:pPr algn="r">
                        <a:spcAft>
                          <a:spcPts val="0"/>
                        </a:spcAft>
                      </a:pPr>
                      <a:r>
                        <a:rPr lang="cs-CZ" sz="1100" dirty="0">
                          <a:effectLst/>
                          <a:latin typeface="Arial" panose="020B0604020202020204" pitchFamily="34" charset="0"/>
                          <a:ea typeface="Calibri" panose="020F0502020204030204" pitchFamily="34" charset="0"/>
                          <a:cs typeface="Arial" panose="020B0604020202020204" pitchFamily="34" charset="0"/>
                        </a:rPr>
                        <a:t>17. 9. 2020</a:t>
                      </a:r>
                    </a:p>
                  </a:txBody>
                  <a:tcPr marL="44450" marR="44450" marT="0" marB="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tcPr>
                </a:tc>
                <a:extLst>
                  <a:ext uri="{0D108BD9-81ED-4DB2-BD59-A6C34878D82A}">
                    <a16:rowId xmlns:a16="http://schemas.microsoft.com/office/drawing/2014/main" val="251084819"/>
                  </a:ext>
                </a:extLst>
              </a:tr>
              <a:tr h="288000">
                <a:tc>
                  <a:txBody>
                    <a:bodyPr/>
                    <a:lstStyle/>
                    <a:p>
                      <a:pPr>
                        <a:spcAft>
                          <a:spcPts val="0"/>
                        </a:spcAft>
                      </a:pPr>
                      <a:r>
                        <a:rPr lang="cs-CZ" sz="1100" dirty="0">
                          <a:solidFill>
                            <a:srgbClr val="000000"/>
                          </a:solidFill>
                          <a:effectLst/>
                          <a:latin typeface="Arial" panose="020B0604020202020204" pitchFamily="34" charset="0"/>
                          <a:ea typeface="Calibri" panose="020F0502020204030204" pitchFamily="34" charset="0"/>
                          <a:cs typeface="Arial" panose="020B0604020202020204" pitchFamily="34" charset="0"/>
                        </a:rPr>
                        <a:t>Roadshow  Karlovy Vary</a:t>
                      </a:r>
                      <a:endParaRPr lang="cs-CZ" sz="11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accent1">
                          <a:lumMod val="60000"/>
                          <a:lumOff val="40000"/>
                        </a:schemeClr>
                      </a:solidFill>
                      <a:prstDash val="solid"/>
                      <a:round/>
                      <a:headEnd type="none" w="med" len="med"/>
                      <a:tailEnd type="none" w="med" len="med"/>
                    </a:lnR>
                  </a:tcPr>
                </a:tc>
                <a:tc>
                  <a:txBody>
                    <a:bodyPr/>
                    <a:lstStyle/>
                    <a:p>
                      <a:pPr algn="r">
                        <a:spcAft>
                          <a:spcPts val="0"/>
                        </a:spcAft>
                      </a:pPr>
                      <a:r>
                        <a:rPr lang="cs-CZ" sz="1100" dirty="0">
                          <a:solidFill>
                            <a:srgbClr val="000000"/>
                          </a:solidFill>
                          <a:effectLst/>
                          <a:latin typeface="Arial" panose="020B0604020202020204" pitchFamily="34" charset="0"/>
                          <a:ea typeface="Calibri" panose="020F0502020204030204" pitchFamily="34" charset="0"/>
                          <a:cs typeface="Arial" panose="020B0604020202020204" pitchFamily="34" charset="0"/>
                        </a:rPr>
                        <a:t>22. 9. 2020</a:t>
                      </a:r>
                      <a:endParaRPr lang="cs-CZ" sz="11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tcPr>
                </a:tc>
                <a:extLst>
                  <a:ext uri="{0D108BD9-81ED-4DB2-BD59-A6C34878D82A}">
                    <a16:rowId xmlns:a16="http://schemas.microsoft.com/office/drawing/2014/main" val="3546126695"/>
                  </a:ext>
                </a:extLst>
              </a:tr>
              <a:tr h="288000">
                <a:tc>
                  <a:txBody>
                    <a:bodyPr/>
                    <a:lstStyle/>
                    <a:p>
                      <a:pPr>
                        <a:spcAft>
                          <a:spcPts val="0"/>
                        </a:spcAft>
                      </a:pPr>
                      <a:r>
                        <a:rPr lang="cs-CZ" sz="1100" dirty="0">
                          <a:solidFill>
                            <a:srgbClr val="000000"/>
                          </a:solidFill>
                          <a:effectLst/>
                          <a:latin typeface="Arial" panose="020B0604020202020204" pitchFamily="34" charset="0"/>
                          <a:ea typeface="Calibri" panose="020F0502020204030204" pitchFamily="34" charset="0"/>
                          <a:cs typeface="Arial" panose="020B0604020202020204" pitchFamily="34" charset="0"/>
                        </a:rPr>
                        <a:t>Roadshow Liberec</a:t>
                      </a:r>
                      <a:endParaRPr lang="cs-CZ" sz="11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accent1">
                          <a:lumMod val="60000"/>
                          <a:lumOff val="40000"/>
                        </a:schemeClr>
                      </a:solidFill>
                      <a:prstDash val="solid"/>
                      <a:round/>
                      <a:headEnd type="none" w="med" len="med"/>
                      <a:tailEnd type="none" w="med" len="med"/>
                    </a:lnR>
                  </a:tcPr>
                </a:tc>
                <a:tc>
                  <a:txBody>
                    <a:bodyPr/>
                    <a:lstStyle/>
                    <a:p>
                      <a:pPr algn="r">
                        <a:spcAft>
                          <a:spcPts val="0"/>
                        </a:spcAft>
                      </a:pPr>
                      <a:r>
                        <a:rPr lang="cs-CZ" sz="1100" dirty="0">
                          <a:solidFill>
                            <a:srgbClr val="000000"/>
                          </a:solidFill>
                          <a:effectLst/>
                          <a:latin typeface="Arial" panose="020B0604020202020204" pitchFamily="34" charset="0"/>
                          <a:ea typeface="Calibri" panose="020F0502020204030204" pitchFamily="34" charset="0"/>
                          <a:cs typeface="Arial" panose="020B0604020202020204" pitchFamily="34" charset="0"/>
                        </a:rPr>
                        <a:t>29. 9. 2020</a:t>
                      </a:r>
                      <a:endParaRPr lang="cs-CZ" sz="11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tcPr>
                </a:tc>
                <a:extLst>
                  <a:ext uri="{0D108BD9-81ED-4DB2-BD59-A6C34878D82A}">
                    <a16:rowId xmlns:a16="http://schemas.microsoft.com/office/drawing/2014/main" val="140615432"/>
                  </a:ext>
                </a:extLst>
              </a:tr>
              <a:tr h="288000">
                <a:tc>
                  <a:txBody>
                    <a:bodyPr/>
                    <a:lstStyle/>
                    <a:p>
                      <a:pPr>
                        <a:spcAft>
                          <a:spcPts val="0"/>
                        </a:spcAft>
                      </a:pPr>
                      <a:r>
                        <a:rPr lang="cs-CZ" sz="1100" dirty="0">
                          <a:solidFill>
                            <a:srgbClr val="000000"/>
                          </a:solidFill>
                          <a:effectLst/>
                          <a:latin typeface="Arial" panose="020B0604020202020204" pitchFamily="34" charset="0"/>
                          <a:ea typeface="Calibri" panose="020F0502020204030204" pitchFamily="34" charset="0"/>
                          <a:cs typeface="Arial" panose="020B0604020202020204" pitchFamily="34" charset="0"/>
                        </a:rPr>
                        <a:t>Roadshow Jihlava</a:t>
                      </a:r>
                      <a:endParaRPr lang="cs-CZ" sz="11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accent1">
                          <a:lumMod val="60000"/>
                          <a:lumOff val="40000"/>
                        </a:schemeClr>
                      </a:solidFill>
                      <a:prstDash val="solid"/>
                      <a:round/>
                      <a:headEnd type="none" w="med" len="med"/>
                      <a:tailEnd type="none" w="med" len="med"/>
                    </a:lnR>
                  </a:tcPr>
                </a:tc>
                <a:tc>
                  <a:txBody>
                    <a:bodyPr/>
                    <a:lstStyle/>
                    <a:p>
                      <a:pPr algn="r">
                        <a:spcAft>
                          <a:spcPts val="0"/>
                        </a:spcAft>
                      </a:pPr>
                      <a:r>
                        <a:rPr lang="cs-CZ" sz="1100" dirty="0">
                          <a:solidFill>
                            <a:srgbClr val="000000"/>
                          </a:solidFill>
                          <a:effectLst/>
                          <a:latin typeface="Arial" panose="020B0604020202020204" pitchFamily="34" charset="0"/>
                          <a:ea typeface="Calibri" panose="020F0502020204030204" pitchFamily="34" charset="0"/>
                          <a:cs typeface="Arial" panose="020B0604020202020204" pitchFamily="34" charset="0"/>
                        </a:rPr>
                        <a:t>1. 10. 2020</a:t>
                      </a:r>
                      <a:endParaRPr lang="cs-CZ" sz="11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tcPr>
                </a:tc>
                <a:extLst>
                  <a:ext uri="{0D108BD9-81ED-4DB2-BD59-A6C34878D82A}">
                    <a16:rowId xmlns:a16="http://schemas.microsoft.com/office/drawing/2014/main" val="379795165"/>
                  </a:ext>
                </a:extLst>
              </a:tr>
              <a:tr h="288000">
                <a:tc>
                  <a:txBody>
                    <a:bodyPr/>
                    <a:lstStyle/>
                    <a:p>
                      <a:pPr>
                        <a:spcAft>
                          <a:spcPts val="0"/>
                        </a:spcAft>
                      </a:pPr>
                      <a:r>
                        <a:rPr lang="cs-CZ" sz="1100" dirty="0">
                          <a:solidFill>
                            <a:srgbClr val="000000"/>
                          </a:solidFill>
                          <a:effectLst/>
                          <a:latin typeface="Arial" panose="020B0604020202020204" pitchFamily="34" charset="0"/>
                          <a:ea typeface="Calibri" panose="020F0502020204030204" pitchFamily="34" charset="0"/>
                          <a:cs typeface="Arial" panose="020B0604020202020204" pitchFamily="34" charset="0"/>
                        </a:rPr>
                        <a:t>Roadshow</a:t>
                      </a:r>
                      <a:r>
                        <a:rPr lang="cs-CZ" sz="1100" baseline="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cs-CZ" sz="1100" dirty="0">
                          <a:solidFill>
                            <a:srgbClr val="000000"/>
                          </a:solidFill>
                          <a:effectLst/>
                          <a:latin typeface="Arial" panose="020B0604020202020204" pitchFamily="34" charset="0"/>
                          <a:ea typeface="Calibri" panose="020F0502020204030204" pitchFamily="34" charset="0"/>
                          <a:cs typeface="Arial" panose="020B0604020202020204" pitchFamily="34" charset="0"/>
                        </a:rPr>
                        <a:t>Plzeň</a:t>
                      </a:r>
                      <a:endParaRPr lang="cs-CZ" sz="11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accent1">
                          <a:lumMod val="60000"/>
                          <a:lumOff val="40000"/>
                        </a:schemeClr>
                      </a:solidFill>
                      <a:prstDash val="solid"/>
                      <a:round/>
                      <a:headEnd type="none" w="med" len="med"/>
                      <a:tailEnd type="none" w="med" len="med"/>
                    </a:lnR>
                  </a:tcPr>
                </a:tc>
                <a:tc>
                  <a:txBody>
                    <a:bodyPr/>
                    <a:lstStyle/>
                    <a:p>
                      <a:pPr algn="r">
                        <a:spcAft>
                          <a:spcPts val="0"/>
                        </a:spcAft>
                      </a:pPr>
                      <a:r>
                        <a:rPr lang="cs-CZ" sz="1100" dirty="0">
                          <a:solidFill>
                            <a:srgbClr val="000000"/>
                          </a:solidFill>
                          <a:effectLst/>
                          <a:latin typeface="Arial" panose="020B0604020202020204" pitchFamily="34" charset="0"/>
                          <a:ea typeface="Calibri" panose="020F0502020204030204" pitchFamily="34" charset="0"/>
                          <a:cs typeface="Arial" panose="020B0604020202020204" pitchFamily="34" charset="0"/>
                        </a:rPr>
                        <a:t>odloženo</a:t>
                      </a:r>
                      <a:endParaRPr lang="cs-CZ" sz="11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tcPr>
                </a:tc>
                <a:extLst>
                  <a:ext uri="{0D108BD9-81ED-4DB2-BD59-A6C34878D82A}">
                    <a16:rowId xmlns:a16="http://schemas.microsoft.com/office/drawing/2014/main" val="94929886"/>
                  </a:ext>
                </a:extLst>
              </a:tr>
              <a:tr h="288000">
                <a:tc>
                  <a:txBody>
                    <a:bodyPr/>
                    <a:lstStyle/>
                    <a:p>
                      <a:pPr>
                        <a:spcAft>
                          <a:spcPts val="0"/>
                        </a:spcAft>
                      </a:pPr>
                      <a:r>
                        <a:rPr lang="cs-CZ" sz="1100" dirty="0">
                          <a:solidFill>
                            <a:srgbClr val="000000"/>
                          </a:solidFill>
                          <a:effectLst/>
                          <a:latin typeface="Arial" panose="020B0604020202020204" pitchFamily="34" charset="0"/>
                          <a:ea typeface="Calibri" panose="020F0502020204030204" pitchFamily="34" charset="0"/>
                          <a:cs typeface="Arial" panose="020B0604020202020204" pitchFamily="34" charset="0"/>
                        </a:rPr>
                        <a:t>Roadshow Zlín</a:t>
                      </a:r>
                      <a:endParaRPr lang="cs-CZ" sz="11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accent1">
                          <a:lumMod val="60000"/>
                          <a:lumOff val="40000"/>
                        </a:schemeClr>
                      </a:solidFill>
                      <a:prstDash val="solid"/>
                      <a:round/>
                      <a:headEnd type="none" w="med" len="med"/>
                      <a:tailEnd type="none" w="med" len="med"/>
                    </a:lnR>
                  </a:tcPr>
                </a:tc>
                <a:tc>
                  <a:txBody>
                    <a:bodyPr/>
                    <a:lstStyle/>
                    <a:p>
                      <a:pPr algn="r">
                        <a:spcAft>
                          <a:spcPts val="0"/>
                        </a:spcAft>
                      </a:pPr>
                      <a:r>
                        <a:rPr lang="cs-CZ" sz="1100" dirty="0">
                          <a:solidFill>
                            <a:srgbClr val="000000"/>
                          </a:solidFill>
                          <a:effectLst/>
                          <a:latin typeface="Arial" panose="020B0604020202020204" pitchFamily="34" charset="0"/>
                          <a:ea typeface="Calibri" panose="020F0502020204030204" pitchFamily="34" charset="0"/>
                          <a:cs typeface="Arial" panose="020B0604020202020204" pitchFamily="34" charset="0"/>
                        </a:rPr>
                        <a:t>odloženo</a:t>
                      </a:r>
                      <a:endParaRPr lang="cs-CZ" sz="11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tcPr>
                </a:tc>
                <a:extLst>
                  <a:ext uri="{0D108BD9-81ED-4DB2-BD59-A6C34878D82A}">
                    <a16:rowId xmlns:a16="http://schemas.microsoft.com/office/drawing/2014/main" val="2536375865"/>
                  </a:ext>
                </a:extLst>
              </a:tr>
              <a:tr h="288000">
                <a:tc>
                  <a:txBody>
                    <a:bodyPr/>
                    <a:lstStyle/>
                    <a:p>
                      <a:pPr>
                        <a:spcAft>
                          <a:spcPts val="0"/>
                        </a:spcAft>
                      </a:pPr>
                      <a:r>
                        <a:rPr lang="cs-CZ" sz="1100" dirty="0">
                          <a:solidFill>
                            <a:srgbClr val="000000"/>
                          </a:solidFill>
                          <a:effectLst/>
                          <a:latin typeface="Arial" panose="020B0604020202020204" pitchFamily="34" charset="0"/>
                          <a:ea typeface="Calibri" panose="020F0502020204030204" pitchFamily="34" charset="0"/>
                          <a:cs typeface="Arial" panose="020B0604020202020204" pitchFamily="34" charset="0"/>
                        </a:rPr>
                        <a:t>Roadshow Brno</a:t>
                      </a:r>
                      <a:endParaRPr lang="cs-CZ" sz="11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accent1">
                          <a:lumMod val="60000"/>
                          <a:lumOff val="40000"/>
                        </a:schemeClr>
                      </a:solidFill>
                      <a:prstDash val="solid"/>
                      <a:round/>
                      <a:headEnd type="none" w="med" len="med"/>
                      <a:tailEnd type="none" w="med" len="med"/>
                    </a:lnR>
                  </a:tcPr>
                </a:tc>
                <a:tc>
                  <a:txBody>
                    <a:bodyPr/>
                    <a:lstStyle/>
                    <a:p>
                      <a:pPr algn="r">
                        <a:spcAft>
                          <a:spcPts val="0"/>
                        </a:spcAft>
                      </a:pPr>
                      <a:r>
                        <a:rPr lang="cs-CZ" sz="1100" dirty="0">
                          <a:solidFill>
                            <a:srgbClr val="000000"/>
                          </a:solidFill>
                          <a:effectLst/>
                          <a:latin typeface="Arial" panose="020B0604020202020204" pitchFamily="34" charset="0"/>
                          <a:ea typeface="Calibri" panose="020F0502020204030204" pitchFamily="34" charset="0"/>
                          <a:cs typeface="Arial" panose="020B0604020202020204" pitchFamily="34" charset="0"/>
                        </a:rPr>
                        <a:t>odloženo</a:t>
                      </a:r>
                      <a:endParaRPr lang="cs-CZ" sz="11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tcPr>
                </a:tc>
                <a:extLst>
                  <a:ext uri="{0D108BD9-81ED-4DB2-BD59-A6C34878D82A}">
                    <a16:rowId xmlns:a16="http://schemas.microsoft.com/office/drawing/2014/main" val="1272200677"/>
                  </a:ext>
                </a:extLst>
              </a:tr>
            </a:tbl>
          </a:graphicData>
        </a:graphic>
      </p:graphicFrame>
      <p:sp>
        <p:nvSpPr>
          <p:cNvPr id="3" name="TextovéPole 2"/>
          <p:cNvSpPr txBox="1"/>
          <p:nvPr/>
        </p:nvSpPr>
        <p:spPr>
          <a:xfrm>
            <a:off x="1214077" y="5600359"/>
            <a:ext cx="5338321" cy="369332"/>
          </a:xfrm>
          <a:prstGeom prst="rect">
            <a:avLst/>
          </a:prstGeom>
          <a:noFill/>
        </p:spPr>
        <p:txBody>
          <a:bodyPr wrap="none" rtlCol="0">
            <a:spAutoFit/>
          </a:bodyPr>
          <a:lstStyle/>
          <a:p>
            <a:r>
              <a:rPr lang="cs-CZ" dirty="0">
                <a:hlinkClick r:id="rId2"/>
              </a:rPr>
              <a:t>https://</a:t>
            </a:r>
            <a:r>
              <a:rPr lang="cs-CZ" dirty="0" smtClean="0">
                <a:hlinkClick r:id="rId2"/>
              </a:rPr>
              <a:t>irop.mmr.cz/cs/irop-2021-2027/roadshow-irop</a:t>
            </a:r>
            <a:r>
              <a:rPr lang="cs-CZ" dirty="0" smtClean="0"/>
              <a:t> </a:t>
            </a:r>
            <a:endParaRPr lang="cs-CZ" dirty="0"/>
          </a:p>
        </p:txBody>
      </p:sp>
    </p:spTree>
    <p:extLst>
      <p:ext uri="{BB962C8B-B14F-4D97-AF65-F5344CB8AC3E}">
        <p14:creationId xmlns:p14="http://schemas.microsoft.com/office/powerpoint/2010/main" val="2143481803"/>
      </p:ext>
    </p:extLst>
  </p:cSld>
  <p:clrMapOvr>
    <a:masterClrMapping/>
  </p:clrMapOvr>
  <p:transition spd="slow">
    <p:push/>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66E79F7-6E02-4191-9A11-B7B142A84C3C}"/>
              </a:ext>
            </a:extLst>
          </p:cNvPr>
          <p:cNvSpPr>
            <a:spLocks noGrp="1"/>
          </p:cNvSpPr>
          <p:nvPr>
            <p:ph type="title"/>
          </p:nvPr>
        </p:nvSpPr>
        <p:spPr>
          <a:xfrm>
            <a:off x="640253" y="2549526"/>
            <a:ext cx="7863494" cy="1460498"/>
          </a:xfrm>
        </p:spPr>
        <p:txBody>
          <a:bodyPr/>
          <a:lstStyle/>
          <a:p>
            <a:r>
              <a:rPr lang="cs-CZ" dirty="0"/>
              <a:t>13. Závěry </a:t>
            </a:r>
            <a:r>
              <a:rPr lang="cs-CZ" dirty="0" smtClean="0"/>
              <a:t>z jednání </a:t>
            </a:r>
            <a:r>
              <a:rPr lang="cs-CZ" dirty="0"/>
              <a:t>Monitorovacího výboru IROP</a:t>
            </a:r>
          </a:p>
        </p:txBody>
      </p:sp>
    </p:spTree>
    <p:extLst>
      <p:ext uri="{BB962C8B-B14F-4D97-AF65-F5344CB8AC3E}">
        <p14:creationId xmlns:p14="http://schemas.microsoft.com/office/powerpoint/2010/main" val="3924161824"/>
      </p:ext>
    </p:extLst>
  </p:cSld>
  <p:clrMapOvr>
    <a:masterClrMapping/>
  </p:clrMapOvr>
  <p:transition spd="slow">
    <p:push/>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A29780-7AA5-BF4E-B7C5-D75AB6C36F6A}"/>
              </a:ext>
            </a:extLst>
          </p:cNvPr>
          <p:cNvSpPr>
            <a:spLocks noGrp="1"/>
          </p:cNvSpPr>
          <p:nvPr>
            <p:ph type="title"/>
          </p:nvPr>
        </p:nvSpPr>
        <p:spPr>
          <a:xfrm>
            <a:off x="895350" y="2244726"/>
            <a:ext cx="7863494" cy="1460498"/>
          </a:xfrm>
        </p:spPr>
        <p:txBody>
          <a:bodyPr/>
          <a:lstStyle/>
          <a:p>
            <a:r>
              <a:rPr lang="cs-CZ" dirty="0"/>
              <a:t> 4. Informace o stavu realizace programu</a:t>
            </a:r>
          </a:p>
        </p:txBody>
      </p:sp>
    </p:spTree>
    <p:extLst>
      <p:ext uri="{BB962C8B-B14F-4D97-AF65-F5344CB8AC3E}">
        <p14:creationId xmlns:p14="http://schemas.microsoft.com/office/powerpoint/2010/main" val="1565349439"/>
      </p:ext>
    </p:extLst>
  </p:cSld>
  <p:clrMapOvr>
    <a:masterClrMapping/>
  </p:clrMapOvr>
  <p:transition spd="slow">
    <p:push/>
  </p:transition>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66E79F7-6E02-4191-9A11-B7B142A84C3C}"/>
              </a:ext>
            </a:extLst>
          </p:cNvPr>
          <p:cNvSpPr>
            <a:spLocks noGrp="1"/>
          </p:cNvSpPr>
          <p:nvPr>
            <p:ph type="title"/>
          </p:nvPr>
        </p:nvSpPr>
        <p:spPr>
          <a:xfrm>
            <a:off x="682198" y="158664"/>
            <a:ext cx="7863494" cy="1460498"/>
          </a:xfrm>
        </p:spPr>
        <p:txBody>
          <a:bodyPr/>
          <a:lstStyle/>
          <a:p>
            <a:r>
              <a:rPr lang="cs-CZ" dirty="0"/>
              <a:t>13. Závěry </a:t>
            </a:r>
            <a:r>
              <a:rPr lang="cs-CZ" dirty="0" smtClean="0"/>
              <a:t>z jednání </a:t>
            </a:r>
            <a:r>
              <a:rPr lang="cs-CZ" dirty="0"/>
              <a:t>Monitorovacího výboru IROP</a:t>
            </a:r>
          </a:p>
        </p:txBody>
      </p:sp>
      <p:sp>
        <p:nvSpPr>
          <p:cNvPr id="3" name="TextovéPole 2">
            <a:extLst>
              <a:ext uri="{FF2B5EF4-FFF2-40B4-BE49-F238E27FC236}">
                <a16:creationId xmlns:a16="http://schemas.microsoft.com/office/drawing/2014/main" id="{2F173DD9-077B-4C7B-84BB-77CB6F2E5781}"/>
              </a:ext>
            </a:extLst>
          </p:cNvPr>
          <p:cNvSpPr txBox="1"/>
          <p:nvPr/>
        </p:nvSpPr>
        <p:spPr>
          <a:xfrm>
            <a:off x="341996" y="1471360"/>
            <a:ext cx="8338792" cy="4647426"/>
          </a:xfrm>
          <a:prstGeom prst="rect">
            <a:avLst/>
          </a:prstGeom>
          <a:noFill/>
        </p:spPr>
        <p:txBody>
          <a:bodyPr wrap="square" rtlCol="0">
            <a:spAutoFit/>
          </a:bodyPr>
          <a:lstStyle/>
          <a:p>
            <a:pPr lvl="1">
              <a:buClr>
                <a:srgbClr val="1D70B8"/>
              </a:buClr>
            </a:pPr>
            <a:r>
              <a:rPr lang="cs-CZ" sz="2400" smtClean="0">
                <a:solidFill>
                  <a:srgbClr val="4C4C4C"/>
                </a:solidFill>
                <a:latin typeface="Arial" panose="020B0604020202020204" pitchFamily="34" charset="0"/>
                <a:cs typeface="Arial" panose="020B0604020202020204" pitchFamily="34" charset="0"/>
              </a:rPr>
              <a:t>Další </a:t>
            </a:r>
            <a:r>
              <a:rPr lang="cs-CZ" sz="2400" dirty="0" smtClean="0">
                <a:solidFill>
                  <a:srgbClr val="4C4C4C"/>
                </a:solidFill>
                <a:latin typeface="Arial" panose="020B0604020202020204" pitchFamily="34" charset="0"/>
                <a:cs typeface="Arial" panose="020B0604020202020204" pitchFamily="34" charset="0"/>
              </a:rPr>
              <a:t>postup</a:t>
            </a:r>
          </a:p>
          <a:p>
            <a:pPr marL="1371600" lvl="2" indent="-457200">
              <a:buClr>
                <a:srgbClr val="1D70B8"/>
              </a:buClr>
              <a:buFont typeface="Wingdings" panose="05000000000000000000" pitchFamily="2" charset="2"/>
              <a:buChar char="§"/>
            </a:pPr>
            <a:r>
              <a:rPr lang="cs-CZ" sz="2400" dirty="0" smtClean="0">
                <a:solidFill>
                  <a:srgbClr val="4C4C4C"/>
                </a:solidFill>
                <a:latin typeface="Arial" panose="020B0604020202020204" pitchFamily="34" charset="0"/>
                <a:cs typeface="Arial" panose="020B0604020202020204" pitchFamily="34" charset="0"/>
              </a:rPr>
              <a:t>1. procedura per-</a:t>
            </a:r>
            <a:r>
              <a:rPr lang="cs-CZ" sz="2400" dirty="0" err="1" smtClean="0">
                <a:solidFill>
                  <a:srgbClr val="4C4C4C"/>
                </a:solidFill>
                <a:latin typeface="Arial" panose="020B0604020202020204" pitchFamily="34" charset="0"/>
                <a:cs typeface="Arial" panose="020B0604020202020204" pitchFamily="34" charset="0"/>
              </a:rPr>
              <a:t>rollam</a:t>
            </a:r>
            <a:r>
              <a:rPr lang="cs-CZ" sz="2400" dirty="0" smtClean="0">
                <a:solidFill>
                  <a:srgbClr val="4C4C4C"/>
                </a:solidFill>
                <a:latin typeface="Arial" panose="020B0604020202020204" pitchFamily="34" charset="0"/>
                <a:cs typeface="Arial" panose="020B0604020202020204" pitchFamily="34" charset="0"/>
              </a:rPr>
              <a:t> (informace o realizaci programu, </a:t>
            </a:r>
            <a:r>
              <a:rPr lang="cs-CZ" sz="2400" dirty="0" err="1" smtClean="0">
                <a:solidFill>
                  <a:srgbClr val="4C4C4C"/>
                </a:solidFill>
                <a:latin typeface="Arial" panose="020B0604020202020204" pitchFamily="34" charset="0"/>
                <a:cs typeface="Arial" panose="020B0604020202020204" pitchFamily="34" charset="0"/>
              </a:rPr>
              <a:t>RKoP</a:t>
            </a:r>
            <a:r>
              <a:rPr lang="cs-CZ" sz="2400" dirty="0" smtClean="0">
                <a:solidFill>
                  <a:srgbClr val="4C4C4C"/>
                </a:solidFill>
                <a:latin typeface="Arial" panose="020B0604020202020204" pitchFamily="34" charset="0"/>
                <a:cs typeface="Arial" panose="020B0604020202020204" pitchFamily="34" charset="0"/>
              </a:rPr>
              <a:t>, </a:t>
            </a:r>
            <a:r>
              <a:rPr lang="cs-CZ" sz="2400" dirty="0" err="1" smtClean="0">
                <a:solidFill>
                  <a:srgbClr val="4C4C4C"/>
                </a:solidFill>
                <a:latin typeface="Arial" panose="020B0604020202020204" pitchFamily="34" charset="0"/>
                <a:cs typeface="Arial" panose="020B0604020202020204" pitchFamily="34" charset="0"/>
              </a:rPr>
              <a:t>Eval</a:t>
            </a:r>
            <a:r>
              <a:rPr lang="cs-CZ" sz="2400" dirty="0" smtClean="0">
                <a:solidFill>
                  <a:srgbClr val="4C4C4C"/>
                </a:solidFill>
                <a:latin typeface="Arial" panose="020B0604020202020204" pitchFamily="34" charset="0"/>
                <a:cs typeface="Arial" panose="020B0604020202020204" pitchFamily="34" charset="0"/>
              </a:rPr>
              <a:t>. plán, kritéria ITI) = bezprostředně po jednání </a:t>
            </a:r>
            <a:r>
              <a:rPr lang="cs-CZ" sz="2400" dirty="0" err="1" smtClean="0">
                <a:solidFill>
                  <a:srgbClr val="4C4C4C"/>
                </a:solidFill>
                <a:latin typeface="Arial" panose="020B0604020202020204" pitchFamily="34" charset="0"/>
                <a:cs typeface="Arial" panose="020B0604020202020204" pitchFamily="34" charset="0"/>
              </a:rPr>
              <a:t>MoV</a:t>
            </a:r>
            <a:endParaRPr lang="cs-CZ" sz="2400" dirty="0" smtClean="0">
              <a:solidFill>
                <a:srgbClr val="4C4C4C"/>
              </a:solidFill>
              <a:latin typeface="Arial" panose="020B0604020202020204" pitchFamily="34" charset="0"/>
              <a:cs typeface="Arial" panose="020B0604020202020204" pitchFamily="34" charset="0"/>
            </a:endParaRPr>
          </a:p>
          <a:p>
            <a:pPr marL="1371600" lvl="2" indent="-457200">
              <a:buClr>
                <a:srgbClr val="1D70B8"/>
              </a:buClr>
              <a:buFont typeface="Wingdings" panose="05000000000000000000" pitchFamily="2" charset="2"/>
              <a:buChar char="§"/>
            </a:pPr>
            <a:r>
              <a:rPr lang="cs-CZ" sz="2400" dirty="0" smtClean="0">
                <a:solidFill>
                  <a:srgbClr val="4C4C4C"/>
                </a:solidFill>
                <a:latin typeface="Arial" panose="020B0604020202020204" pitchFamily="34" charset="0"/>
                <a:cs typeface="Arial" panose="020B0604020202020204" pitchFamily="34" charset="0"/>
              </a:rPr>
              <a:t>2. procedura per-</a:t>
            </a:r>
            <a:r>
              <a:rPr lang="cs-CZ" sz="2400" dirty="0" err="1" smtClean="0">
                <a:solidFill>
                  <a:srgbClr val="4C4C4C"/>
                </a:solidFill>
                <a:latin typeface="Arial" panose="020B0604020202020204" pitchFamily="34" charset="0"/>
                <a:cs typeface="Arial" panose="020B0604020202020204" pitchFamily="34" charset="0"/>
              </a:rPr>
              <a:t>rollam</a:t>
            </a:r>
            <a:r>
              <a:rPr lang="cs-CZ" sz="2400" dirty="0" smtClean="0">
                <a:solidFill>
                  <a:srgbClr val="4C4C4C"/>
                </a:solidFill>
                <a:latin typeface="Arial" panose="020B0604020202020204" pitchFamily="34" charset="0"/>
                <a:cs typeface="Arial" panose="020B0604020202020204" pitchFamily="34" charset="0"/>
              </a:rPr>
              <a:t> (revize PD IROP) = nutnost schválit do konce listopadu 2020 dle termínu z usnesení vlády</a:t>
            </a:r>
          </a:p>
          <a:p>
            <a:pPr marL="1371600" lvl="2" indent="-457200">
              <a:buClr>
                <a:srgbClr val="1D70B8"/>
              </a:buClr>
              <a:buFont typeface="Wingdings" panose="05000000000000000000" pitchFamily="2" charset="2"/>
              <a:buChar char="§"/>
            </a:pPr>
            <a:r>
              <a:rPr lang="cs-CZ" sz="2400" dirty="0" smtClean="0">
                <a:solidFill>
                  <a:srgbClr val="4C4C4C"/>
                </a:solidFill>
                <a:latin typeface="Arial" panose="020B0604020202020204" pitchFamily="34" charset="0"/>
                <a:cs typeface="Arial" panose="020B0604020202020204" pitchFamily="34" charset="0"/>
              </a:rPr>
              <a:t>3. procedura per-</a:t>
            </a:r>
            <a:r>
              <a:rPr lang="cs-CZ" sz="2400" dirty="0" err="1" smtClean="0">
                <a:solidFill>
                  <a:srgbClr val="4C4C4C"/>
                </a:solidFill>
                <a:latin typeface="Arial" panose="020B0604020202020204" pitchFamily="34" charset="0"/>
                <a:cs typeface="Arial" panose="020B0604020202020204" pitchFamily="34" charset="0"/>
              </a:rPr>
              <a:t>rollam</a:t>
            </a:r>
            <a:r>
              <a:rPr lang="cs-CZ" sz="2400" dirty="0" smtClean="0">
                <a:solidFill>
                  <a:srgbClr val="4C4C4C"/>
                </a:solidFill>
                <a:latin typeface="Arial" panose="020B0604020202020204" pitchFamily="34" charset="0"/>
                <a:cs typeface="Arial" panose="020B0604020202020204" pitchFamily="34" charset="0"/>
              </a:rPr>
              <a:t> (kompletní sada kritérií – již projednané + nové po projednání na pracovních týmech) = po schválení revize PD IROP</a:t>
            </a:r>
            <a:endParaRPr lang="cs-CZ" sz="2400" dirty="0">
              <a:solidFill>
                <a:srgbClr val="4C4C4C"/>
              </a:solidFill>
              <a:latin typeface="Arial" panose="020B0604020202020204" pitchFamily="34" charset="0"/>
              <a:cs typeface="Arial" panose="020B0604020202020204" pitchFamily="34" charset="0"/>
            </a:endParaRPr>
          </a:p>
          <a:p>
            <a:pPr marL="1257300" lvl="2" indent="-342900">
              <a:buClr>
                <a:srgbClr val="1D70B8"/>
              </a:buClr>
              <a:buFont typeface="Arial" panose="020B0604020202020204" pitchFamily="34" charset="0"/>
              <a:buChar char="•"/>
            </a:pPr>
            <a:endParaRPr lang="cs-CZ" sz="1600" dirty="0">
              <a:solidFill>
                <a:schemeClr val="tx2">
                  <a:lumMod val="50000"/>
                </a:schemeClr>
              </a:solidFill>
              <a:latin typeface="Arial" panose="020B0604020202020204" pitchFamily="34" charset="0"/>
              <a:cs typeface="Arial" panose="020B0604020202020204" pitchFamily="34" charset="0"/>
            </a:endParaRPr>
          </a:p>
          <a:p>
            <a:pPr marL="914400">
              <a:buClr>
                <a:srgbClr val="1D70B8"/>
              </a:buClr>
            </a:pPr>
            <a:endParaRPr lang="cs-CZ" sz="160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96439982"/>
      </p:ext>
    </p:extLst>
  </p:cSld>
  <p:clrMapOvr>
    <a:masterClrMapping/>
  </p:clrMapOvr>
  <p:transition spd="slow">
    <p:push/>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a:extLst>
              <a:ext uri="{FF2B5EF4-FFF2-40B4-BE49-F238E27FC236}">
                <a16:creationId xmlns:a16="http://schemas.microsoft.com/office/drawing/2014/main" id="{61D18A1C-E111-4477-A9FD-DFBDDE8F1050}"/>
              </a:ext>
            </a:extLst>
          </p:cNvPr>
          <p:cNvSpPr>
            <a:spLocks noGrp="1"/>
          </p:cNvSpPr>
          <p:nvPr>
            <p:ph type="title"/>
          </p:nvPr>
        </p:nvSpPr>
        <p:spPr>
          <a:xfrm>
            <a:off x="735182" y="2406990"/>
            <a:ext cx="7863494" cy="1460498"/>
          </a:xfrm>
        </p:spPr>
        <p:txBody>
          <a:bodyPr/>
          <a:lstStyle/>
          <a:p>
            <a:pPr algn="ctr"/>
            <a:r>
              <a:rPr lang="cs-CZ" dirty="0"/>
              <a:t>Děkujeme za pozornost</a:t>
            </a:r>
          </a:p>
        </p:txBody>
      </p:sp>
    </p:spTree>
    <p:extLst>
      <p:ext uri="{BB962C8B-B14F-4D97-AF65-F5344CB8AC3E}">
        <p14:creationId xmlns:p14="http://schemas.microsoft.com/office/powerpoint/2010/main" val="2948617978"/>
      </p:ext>
    </p:extLst>
  </p:cSld>
  <p:clrMapOvr>
    <a:masterClrMapping/>
  </p:clrMapOvr>
  <p:transition spd="slow">
    <p:push/>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Stav </a:t>
            </a:r>
            <a:r>
              <a:rPr lang="cs-CZ" dirty="0" smtClean="0"/>
              <a:t>programu</a:t>
            </a:r>
            <a:endParaRPr lang="cs-CZ" dirty="0"/>
          </a:p>
        </p:txBody>
      </p:sp>
      <p:sp>
        <p:nvSpPr>
          <p:cNvPr id="3" name="Zástupný symbol pro obsah 2"/>
          <p:cNvSpPr>
            <a:spLocks noGrp="1"/>
          </p:cNvSpPr>
          <p:nvPr>
            <p:ph idx="1"/>
          </p:nvPr>
        </p:nvSpPr>
        <p:spPr>
          <a:xfrm>
            <a:off x="628650" y="1471749"/>
            <a:ext cx="7863494" cy="4588391"/>
          </a:xfrm>
        </p:spPr>
        <p:txBody>
          <a:bodyPr>
            <a:normAutofit/>
          </a:bodyPr>
          <a:lstStyle/>
          <a:p>
            <a:pPr algn="just"/>
            <a:r>
              <a:rPr lang="cs-CZ" sz="1600" dirty="0"/>
              <a:t>k 1. 10. 2020 bylo v IROP vyhlášeno </a:t>
            </a:r>
            <a:r>
              <a:rPr lang="cs-CZ" sz="1600" b="1" dirty="0"/>
              <a:t>95 výzev </a:t>
            </a:r>
            <a:r>
              <a:rPr lang="cs-CZ" sz="1600" dirty="0"/>
              <a:t>pro individuální projekty, </a:t>
            </a:r>
            <a:br>
              <a:rPr lang="cs-CZ" sz="1600" dirty="0"/>
            </a:br>
            <a:r>
              <a:rPr lang="cs-CZ" sz="1600" b="1" dirty="0"/>
              <a:t>350 podvýzev ITI a IPRÚ a 1 724 podvýzev MAS</a:t>
            </a:r>
          </a:p>
          <a:p>
            <a:pPr algn="just"/>
            <a:r>
              <a:rPr lang="cs-CZ" sz="1600" dirty="0" smtClean="0"/>
              <a:t>do </a:t>
            </a:r>
            <a:r>
              <a:rPr lang="cs-CZ" sz="1600" dirty="0"/>
              <a:t>výzev se přihlásilo celkem </a:t>
            </a:r>
            <a:r>
              <a:rPr lang="cs-CZ" sz="1600" b="1" dirty="0"/>
              <a:t>15 239 projektů, </a:t>
            </a:r>
            <a:r>
              <a:rPr lang="cs-CZ" sz="1600" dirty="0"/>
              <a:t>z nichž </a:t>
            </a:r>
            <a:r>
              <a:rPr lang="cs-CZ" sz="1600" b="1" dirty="0"/>
              <a:t>11 115 </a:t>
            </a:r>
            <a:r>
              <a:rPr lang="cs-CZ" sz="1600" dirty="0"/>
              <a:t>v objemu </a:t>
            </a:r>
            <a:br>
              <a:rPr lang="cs-CZ" sz="1600" dirty="0"/>
            </a:br>
            <a:r>
              <a:rPr lang="cs-CZ" sz="1600" b="1" dirty="0"/>
              <a:t>124 mld. Kč </a:t>
            </a:r>
            <a:r>
              <a:rPr lang="cs-CZ" sz="1600" dirty="0"/>
              <a:t>se nyní nachází ve stavu hodnocení, probíhá u nich realizace či jsou dokončené</a:t>
            </a:r>
          </a:p>
          <a:p>
            <a:pPr algn="just"/>
            <a:r>
              <a:rPr lang="cs-CZ" sz="1600" dirty="0" smtClean="0"/>
              <a:t>z </a:t>
            </a:r>
            <a:r>
              <a:rPr lang="cs-CZ" sz="1600" dirty="0"/>
              <a:t>toho byl </a:t>
            </a:r>
            <a:r>
              <a:rPr lang="cs-CZ" sz="1600" b="1" dirty="0"/>
              <a:t>9 815 projektům </a:t>
            </a:r>
            <a:r>
              <a:rPr lang="cs-CZ" sz="1600" dirty="0"/>
              <a:t>v celkovém objemu </a:t>
            </a:r>
            <a:r>
              <a:rPr lang="cs-CZ" sz="1600" b="1" dirty="0"/>
              <a:t>118 mld. Kč vydán právní akt</a:t>
            </a:r>
            <a:r>
              <a:rPr lang="cs-CZ" sz="1600" dirty="0"/>
              <a:t> </a:t>
            </a:r>
            <a:r>
              <a:rPr lang="cs-CZ" sz="1600" dirty="0" smtClean="0"/>
              <a:t/>
            </a:r>
            <a:br>
              <a:rPr lang="cs-CZ" sz="1600" dirty="0" smtClean="0"/>
            </a:br>
            <a:r>
              <a:rPr lang="cs-CZ" sz="1600" dirty="0" smtClean="0"/>
              <a:t>o </a:t>
            </a:r>
            <a:r>
              <a:rPr lang="cs-CZ" sz="1600" dirty="0"/>
              <a:t>poskytnutí podpory </a:t>
            </a:r>
          </a:p>
          <a:p>
            <a:pPr algn="just"/>
            <a:r>
              <a:rPr lang="cs-CZ" sz="1600" dirty="0" smtClean="0"/>
              <a:t>příjemcům </a:t>
            </a:r>
            <a:r>
              <a:rPr lang="cs-CZ" sz="1600" dirty="0"/>
              <a:t>již byly proplaceny prostředky v objemu </a:t>
            </a:r>
            <a:r>
              <a:rPr lang="cs-CZ" sz="1600" b="1" dirty="0"/>
              <a:t>59,6 mld. Kč</a:t>
            </a:r>
          </a:p>
          <a:p>
            <a:pPr algn="just"/>
            <a:r>
              <a:rPr lang="cs-CZ" sz="1600" b="1" dirty="0" smtClean="0"/>
              <a:t>52,1 </a:t>
            </a:r>
            <a:r>
              <a:rPr lang="cs-CZ" sz="1600" b="1" dirty="0"/>
              <a:t>mld. Kč </a:t>
            </a:r>
            <a:r>
              <a:rPr lang="cs-CZ" sz="1600" dirty="0"/>
              <a:t>bylo </a:t>
            </a:r>
            <a:r>
              <a:rPr lang="cs-CZ" sz="1600" dirty="0" smtClean="0"/>
              <a:t>certifikováno</a:t>
            </a:r>
          </a:p>
          <a:p>
            <a:pPr algn="just"/>
            <a:r>
              <a:rPr lang="cs-CZ" sz="1600" dirty="0" smtClean="0"/>
              <a:t>Pravidlo N+3 pro rok 2020, ale i 2021 </a:t>
            </a:r>
            <a:r>
              <a:rPr lang="cs-CZ" sz="1600" b="1" dirty="0" smtClean="0"/>
              <a:t>je splněno</a:t>
            </a:r>
            <a:endParaRPr lang="cs-CZ" sz="1600" b="1" dirty="0"/>
          </a:p>
          <a:p>
            <a:pPr algn="just"/>
            <a:endParaRPr lang="cs-CZ" dirty="0"/>
          </a:p>
          <a:p>
            <a:endParaRPr lang="cs-CZ" dirty="0"/>
          </a:p>
        </p:txBody>
      </p:sp>
    </p:spTree>
    <p:extLst>
      <p:ext uri="{BB962C8B-B14F-4D97-AF65-F5344CB8AC3E}">
        <p14:creationId xmlns:p14="http://schemas.microsoft.com/office/powerpoint/2010/main" val="3918275930"/>
      </p:ext>
    </p:extLst>
  </p:cSld>
  <p:clrMapOvr>
    <a:masterClrMapping/>
  </p:clrMapOvr>
  <p:transition spd="slow">
    <p:push/>
  </p:transition>
</p:sld>
</file>

<file path=ppt/theme/theme1.xml><?xml version="1.0" encoding="utf-8"?>
<a:theme xmlns:a="http://schemas.openxmlformats.org/drawingml/2006/main" name="Motiv Office">
  <a:themeElements>
    <a:clrScheme name="Motiv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Motiv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iv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ROP_prezentace_PERSPEKTIVNI" id="{F3307CD0-5C48-104A-BD43-3D06B10B504B}" vid="{69F0C89E-A6F4-E247-A3C6-DEFDEE63ED69}"/>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IROP_prezentace_PERSPEKTIVNI</Template>
  <TotalTime>1253</TotalTime>
  <Words>7595</Words>
  <Application>Microsoft Office PowerPoint</Application>
  <PresentationFormat>Předvádění na obrazovce (4:3)</PresentationFormat>
  <Paragraphs>1042</Paragraphs>
  <Slides>81</Slides>
  <Notes>10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81</vt:i4>
      </vt:variant>
    </vt:vector>
  </HeadingPairs>
  <TitlesOfParts>
    <vt:vector size="86" baseType="lpstr">
      <vt:lpstr>Arial</vt:lpstr>
      <vt:lpstr>Calibri</vt:lpstr>
      <vt:lpstr>Times New Roman</vt:lpstr>
      <vt:lpstr>Wingdings</vt:lpstr>
      <vt:lpstr>Motiv Office</vt:lpstr>
      <vt:lpstr>14. Videokonferenční jednání Monitorovacího výboru IROP </vt:lpstr>
      <vt:lpstr>Základní pravidla videokonference</vt:lpstr>
      <vt:lpstr>1. Úvodní slovo předsedy MV IROP</vt:lpstr>
      <vt:lpstr>Jak bude MoV IROP probíhat</vt:lpstr>
      <vt:lpstr>2. Úvodní slovo zástupce Evropské komise </vt:lpstr>
      <vt:lpstr> 3. Projednání programu 14. zasedání MV IROP</vt:lpstr>
      <vt:lpstr>Program</vt:lpstr>
      <vt:lpstr> 4. Informace o stavu realizace programu</vt:lpstr>
      <vt:lpstr>Stav programu</vt:lpstr>
      <vt:lpstr>Vyhlášené a uzavřené výzvy</vt:lpstr>
      <vt:lpstr>Prezentace aplikace PowerPoint</vt:lpstr>
      <vt:lpstr>Stav administrace projektů</vt:lpstr>
      <vt:lpstr>Stav čerpání prostředků IROP </vt:lpstr>
      <vt:lpstr>Stav plnění pravidla N+3</vt:lpstr>
      <vt:lpstr>Predikce a plnění souhrnných žádostí  o platbu v roce 2020</vt:lpstr>
      <vt:lpstr>Délka administrace žádostí o platbu </vt:lpstr>
      <vt:lpstr>Roční vyhodnocení Strategického realizačního plánu IROP 2020 (od 1. 10. 2019 do 30. 9. 2020)</vt:lpstr>
      <vt:lpstr>Strategický realizační plán IROP 2021</vt:lpstr>
      <vt:lpstr>Stav administrace integrovaných nástrojů</vt:lpstr>
      <vt:lpstr>Stav administrace integrovaných nástrojů</vt:lpstr>
      <vt:lpstr>Semafor k vyhodnocování závazků IN  v roce 2020</vt:lpstr>
      <vt:lpstr>Prezentace aplikace PowerPoint</vt:lpstr>
      <vt:lpstr>Prezentace aplikace PowerPoint</vt:lpstr>
      <vt:lpstr>Prezentace aplikace PowerPoint</vt:lpstr>
      <vt:lpstr>Stav realizace Finančního nástroje IROP</vt:lpstr>
      <vt:lpstr>5. Návrh změn Programového dokumentu IROP 2.0 v souvislosti s React-EU</vt:lpstr>
      <vt:lpstr>5. Návrh změn Programového dokumentu IROP 2.0 v souvislosti s React-EU</vt:lpstr>
      <vt:lpstr>5. Návrh změn Programového dokumentu IROP 2.0 v souvislosti s React-EU</vt:lpstr>
      <vt:lpstr>5. Návrh změn Programového dokumentu IROP 2.0 v souvislosti s React-EU</vt:lpstr>
      <vt:lpstr>5. Návrh změn Programového dokumentu IROP 2.0 v souvislosti s React-EU</vt:lpstr>
      <vt:lpstr>5. Návrh změn Programového dokumentu IROP 2.0 v souvislosti s React-EU</vt:lpstr>
      <vt:lpstr>Vypořádání připomínek k návrhu revize PD IROP</vt:lpstr>
      <vt:lpstr>Vypořádání vybraných připomínek (neakceptováno nebo vysvětleno)</vt:lpstr>
      <vt:lpstr>Vypořádání vybraných připomínek (neakceptováno nebo vysvětleno)</vt:lpstr>
      <vt:lpstr>Vypořádání vybraných připomínek (neakceptováno nebo vysvětleno)</vt:lpstr>
      <vt:lpstr>Vypořádání vybraných připomínek (neakceptováno nebo vysvětleno)</vt:lpstr>
      <vt:lpstr>Vypořádání vybraných připomínek (neakceptováno nebo vysvětleno)</vt:lpstr>
      <vt:lpstr>Vypořádání vybraných připomínek (neakceptováno nebo vysvětleno)</vt:lpstr>
      <vt:lpstr>Vypořádání vybraných připomínek (neakceptováno nebo vysvětleno)</vt:lpstr>
      <vt:lpstr>5. Návrh změn Programového dokumentu IROP 2.0 v souvislosti s React-EU</vt:lpstr>
      <vt:lpstr>6. Specifická kritéria přijatelnosti pro SC 6.1 React-EU</vt:lpstr>
      <vt:lpstr>7. Specifická kritéria přijatelnosti pro SC 7.1 TP React-EU</vt:lpstr>
      <vt:lpstr>7. Specifická kritéria přijatelnosti pro SC 7.1 TP React-EU</vt:lpstr>
      <vt:lpstr> 8. Roční komunikační plán IROP 2021 </vt:lpstr>
      <vt:lpstr>8. Roční komunikační plán IROP 2021     </vt:lpstr>
      <vt:lpstr>8. Roční komunikační plán IROP 2021     </vt:lpstr>
      <vt:lpstr>8. Roční komunikační plán IROP 2021     </vt:lpstr>
      <vt:lpstr>8. Roční komunikační plán IROP 2021     </vt:lpstr>
      <vt:lpstr>8. Roční komunikační plán IROP 2021    </vt:lpstr>
      <vt:lpstr>9. Zpráva o plnění Evaluačního plánu IROP</vt:lpstr>
      <vt:lpstr>Sumarizace plnění EP IROP v roce 2020</vt:lpstr>
      <vt:lpstr>Dokončená evaluace</vt:lpstr>
      <vt:lpstr>Evaluace PO2: Zjištění a doporučení</vt:lpstr>
      <vt:lpstr>Evaluace PO2: Zjištění a doporučení</vt:lpstr>
      <vt:lpstr>Evaluace PO2: Zjištění a doporučení</vt:lpstr>
      <vt:lpstr>Evaluace PO2: Zjištění a doporučení</vt:lpstr>
      <vt:lpstr>Evaluace PO2: Zjištění a dobrá praxe</vt:lpstr>
      <vt:lpstr>Evaluace PO2: Zjištění a dobrá praxe</vt:lpstr>
      <vt:lpstr>Evaluace PO2: Zjištění a dobrá praxe</vt:lpstr>
      <vt:lpstr>Evaluace PO2: Zjištění a dobrá praxe</vt:lpstr>
      <vt:lpstr>Evaluace PO2: Zjištění a dobrá praxe</vt:lpstr>
      <vt:lpstr>Evaluace v realizaci</vt:lpstr>
      <vt:lpstr>Evaluace v realizaci</vt:lpstr>
      <vt:lpstr>Plánované evaluační aktivity na rok 2021</vt:lpstr>
      <vt:lpstr>10. Aktualizace Evaluačního plánu IROP</vt:lpstr>
      <vt:lpstr>Změny EP IROP: </vt:lpstr>
      <vt:lpstr>Změny harmonogramu EP IROP</vt:lpstr>
      <vt:lpstr>11. Změny kritérií pro integrované projekty ITI</vt:lpstr>
      <vt:lpstr>Změny kritérií ZS ITI ostravské aglomerace</vt:lpstr>
      <vt:lpstr>a) Změna Specifických kritérií přijatelnosti (doplnění jednoho nového kritéria)</vt:lpstr>
      <vt:lpstr>a) Změna Specifických kritérií přijatelnosti (doplnění jednoho nového kritéria)</vt:lpstr>
      <vt:lpstr>b) Nová sada Kritérií věcného hodnocení</vt:lpstr>
      <vt:lpstr>b) Nová sada Kritérií věcného hodnocení</vt:lpstr>
      <vt:lpstr>b) Nová sada Kritérií věcného hodnocení</vt:lpstr>
      <vt:lpstr>12. Různé – aktuální informace k IROP 2021 - 2027</vt:lpstr>
      <vt:lpstr>Prezentace aplikace PowerPoint</vt:lpstr>
      <vt:lpstr>Harmonogram přípravy IROP  </vt:lpstr>
      <vt:lpstr>Roadshow k IROP 2021- 2027</vt:lpstr>
      <vt:lpstr>13. Závěry z jednání Monitorovacího výboru IROP</vt:lpstr>
      <vt:lpstr>13. Závěry z jednání Monitorovacího výboru IROP</vt:lpstr>
      <vt:lpstr>Děkujeme za pozornost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M S</dc:creator>
  <cp:lastModifiedBy>Mazal Rostislav</cp:lastModifiedBy>
  <cp:revision>139</cp:revision>
  <dcterms:created xsi:type="dcterms:W3CDTF">2018-01-10T11:40:26Z</dcterms:created>
  <dcterms:modified xsi:type="dcterms:W3CDTF">2020-10-23T07:24:13Z</dcterms:modified>
</cp:coreProperties>
</file>