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75" r:id="rId2"/>
    <p:sldId id="389" r:id="rId3"/>
    <p:sldId id="395" r:id="rId4"/>
    <p:sldId id="376" r:id="rId5"/>
    <p:sldId id="378" r:id="rId6"/>
    <p:sldId id="379" r:id="rId7"/>
    <p:sldId id="386" r:id="rId8"/>
    <p:sldId id="387" r:id="rId9"/>
    <p:sldId id="380" r:id="rId10"/>
    <p:sldId id="381" r:id="rId11"/>
    <p:sldId id="382" r:id="rId12"/>
    <p:sldId id="383" r:id="rId13"/>
    <p:sldId id="384" r:id="rId14"/>
    <p:sldId id="385" r:id="rId15"/>
    <p:sldId id="371" r:id="rId16"/>
    <p:sldId id="372" r:id="rId17"/>
    <p:sldId id="3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Doležalová" initials="JD" lastIdx="2" clrIdx="0">
    <p:extLst>
      <p:ext uri="{19B8F6BF-5375-455C-9EA6-DF929625EA0E}">
        <p15:presenceInfo xmlns:p15="http://schemas.microsoft.com/office/powerpoint/2012/main" userId="56243cc47551e9e3" providerId="Windows Live"/>
      </p:ext>
    </p:extLst>
  </p:cmAuthor>
  <p:cmAuthor id="2" name="Sodomková Michaela" initials="SM" lastIdx="4" clrIdx="1">
    <p:extLst>
      <p:ext uri="{19B8F6BF-5375-455C-9EA6-DF929625EA0E}">
        <p15:presenceInfo xmlns:p15="http://schemas.microsoft.com/office/powerpoint/2012/main" userId="S-1-5-21-1453678106-484518242-318601546-15286" providerId="AD"/>
      </p:ext>
    </p:extLst>
  </p:cmAuthor>
  <p:cmAuthor id="3" name="Juřicová Martina" initials="JM" lastIdx="3" clrIdx="2">
    <p:extLst>
      <p:ext uri="{19B8F6BF-5375-455C-9EA6-DF929625EA0E}">
        <p15:presenceInfo xmlns:p15="http://schemas.microsoft.com/office/powerpoint/2012/main" userId="S-1-5-21-1453678106-484518242-318601546-13383" providerId="AD"/>
      </p:ext>
    </p:extLst>
  </p:cmAuthor>
  <p:cmAuthor id="4" name="Heřmánek Jan" initials="HJ" lastIdx="8" clrIdx="3">
    <p:extLst>
      <p:ext uri="{19B8F6BF-5375-455C-9EA6-DF929625EA0E}">
        <p15:presenceInfo xmlns:p15="http://schemas.microsoft.com/office/powerpoint/2012/main" userId="S::jan.hermanek@mmr.cz::c4ff97e4-940e-49dd-a681-a795e298f4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74BA"/>
    <a:srgbClr val="1D70B8"/>
    <a:srgbClr val="009999"/>
    <a:srgbClr val="FF0066"/>
    <a:srgbClr val="5F5F5F"/>
    <a:srgbClr val="800080"/>
    <a:srgbClr val="EBF5FF"/>
    <a:srgbClr val="F30DEE"/>
    <a:srgbClr val="EE7681"/>
    <a:srgbClr val="FFA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Styl s motivem 2 – zvýraznění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70"/>
  </p:normalViewPr>
  <p:slideViewPr>
    <p:cSldViewPr snapToGrid="0">
      <p:cViewPr varScale="1">
        <p:scale>
          <a:sx n="131" d="100"/>
          <a:sy n="131" d="100"/>
        </p:scale>
        <p:origin x="912" y="-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1D0AC-43AB-41D4-86E8-17FEADBDF08C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AEC34-F7C9-4DC8-A740-BE07CA305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1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9180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18AEC34-F7C9-4DC8-A740-BE07CA305709}" type="slidenum">
              <a: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cs-CZ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2909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095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2800"/>
              <a:buFont typeface="Arial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8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b="0"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30" name="Google Shape;3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9100" y="5973175"/>
            <a:ext cx="4525800" cy="1131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7395684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Obrázek s titulkem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86" name="Google Shape;86;p1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cs-CZ"/>
              <a:t>Kliknutím na ikonu přidáte obrázek.</a:t>
            </a:r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4C4C4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709877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Nadpis a svislý 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4" name="Google Shape;94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6675955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Svislý nadpis a 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0" name="Google Shape;100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101" name="Google Shape;101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401645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Úvodní snímek">
  <p:cSld name="1_Úvodní sníme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ctrTitle"/>
          </p:nvPr>
        </p:nvSpPr>
        <p:spPr>
          <a:xfrm>
            <a:off x="685800" y="2696902"/>
            <a:ext cx="7772400" cy="1461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5000"/>
              <a:buFont typeface="Arial"/>
              <a:buNone/>
              <a:defRPr sz="5000">
                <a:solidFill>
                  <a:srgbClr val="1D71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1"/>
          </p:nvPr>
        </p:nvSpPr>
        <p:spPr>
          <a:xfrm>
            <a:off x="1143000" y="4317356"/>
            <a:ext cx="6858000" cy="940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4C4C4C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37" name="Google Shape;3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9100" y="5973175"/>
            <a:ext cx="4525800" cy="1131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585124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Úvodní snímek">
  <p:cSld name="2_Úvodní sníme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ctrTitle"/>
          </p:nvPr>
        </p:nvSpPr>
        <p:spPr>
          <a:xfrm>
            <a:off x="685799" y="695469"/>
            <a:ext cx="7772400" cy="1461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5000"/>
              <a:buFont typeface="Arial"/>
              <a:buNone/>
              <a:defRPr sz="5000" b="1">
                <a:solidFill>
                  <a:srgbClr val="1D71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1142998" y="2317521"/>
            <a:ext cx="6858000" cy="1548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4C4C4C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34918" y="6056642"/>
            <a:ext cx="3874162" cy="871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5948" y="3591538"/>
            <a:ext cx="2392102" cy="2392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069732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Záhlaví části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4C4C4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412311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Dva obsah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343096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Porovnání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4C4C4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4C4C4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1pPr>
            <a:lvl2pPr marL="914400" lvl="1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3pPr>
            <a:lvl4pPr marL="1828800" lvl="3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4pPr>
            <a:lvl5pPr marL="228600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4C4C4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5" name="Google Shape;65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66" name="Google Shape;66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956297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Jenom nadpi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368136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Prázdný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921706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sah s titulkem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>
                <a:solidFill>
                  <a:srgbClr val="4C4C4C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>
                <a:solidFill>
                  <a:srgbClr val="4C4C4C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>
                <a:solidFill>
                  <a:srgbClr val="4C4C4C"/>
                </a:solidFill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rgbClr val="4C4C4C"/>
                </a:solidFill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>
                <a:solidFill>
                  <a:srgbClr val="4C4C4C"/>
                </a:solidFill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4C4C4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D09803C-109F-484A-83D6-FFACFBED6390}" type="datetimeFigureOut">
              <a:rPr lang="cs-CZ" smtClean="0"/>
              <a:t>11.10.2021</a:t>
            </a:fld>
            <a:endParaRPr lang="cs-CZ"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4C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465059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4">
            <a:alphaModFix/>
          </a:blip>
          <a:srcRect l="1013" b="6089"/>
          <a:stretch/>
        </p:blipFill>
        <p:spPr>
          <a:xfrm>
            <a:off x="0" y="1"/>
            <a:ext cx="9143999" cy="6132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D7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71B8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CD09803C-109F-484A-83D6-FFACFBED6390}" type="datetimeFigureOut">
              <a:rPr lang="cs-CZ" smtClean="0"/>
              <a:pPr/>
              <a:t>11.10.2021</a:t>
            </a:fld>
            <a:endParaRPr lang="cs-CZ"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A1EF0B5-C7E7-4D35-8DA3-8FBF269A83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3999" cy="613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304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push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056955"/>
            <a:ext cx="7772400" cy="1461244"/>
          </a:xfrm>
        </p:spPr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IROP 2021 – 2027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Klára Dostálová</a:t>
            </a:r>
            <a:r>
              <a:rPr lang="cs-CZ" sz="2800" kern="1200" dirty="0" smtClean="0">
                <a:solidFill>
                  <a:srgbClr val="5F5F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73629" y="5170797"/>
            <a:ext cx="6858000" cy="94044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0" y="1"/>
            <a:ext cx="3350622" cy="335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39510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a Sociálnější a inkluzivnější </a:t>
            </a:r>
            <a:br>
              <a:rPr lang="cs-CZ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</a:t>
            </a: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612866" y="1416323"/>
            <a:ext cx="7886700" cy="4351338"/>
          </a:xfrm>
        </p:spPr>
        <p:txBody>
          <a:bodyPr/>
          <a:lstStyle/>
          <a:p>
            <a:pPr marL="133350" indent="0">
              <a:lnSpc>
                <a:spcPct val="150000"/>
              </a:lnSpc>
              <a:buClr>
                <a:srgbClr val="1D70B8"/>
              </a:buClr>
              <a:buNone/>
            </a:pP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infrastruktura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Infrastruktura pro sociální služby podle zákona č. 108/2006 Sb.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 err="1">
                <a:solidFill>
                  <a:schemeClr val="tx2">
                    <a:lumMod val="50000"/>
                  </a:schemeClr>
                </a:solidFill>
              </a:rPr>
              <a:t>Deinstitucionalizace</a:t>
            </a: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 sociálních služeb za účelem sociálního začleňování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Sociální bydlení – pořízení a adaptace bytů, bytových domů a nebytových prostor pro potřeby sociálního bydlení </a:t>
            </a:r>
          </a:p>
          <a:p>
            <a:pPr marL="13335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903" y="3760520"/>
            <a:ext cx="4167447" cy="234418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CE2766C-E155-43E0-88B5-D4350F146C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" r="10948" b="-1"/>
          <a:stretch/>
        </p:blipFill>
        <p:spPr>
          <a:xfrm>
            <a:off x="743275" y="3760521"/>
            <a:ext cx="3125579" cy="234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32313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a Sociálnější a inkluzivnější Česko</a:t>
            </a: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628650" y="1477282"/>
            <a:ext cx="7886700" cy="4351338"/>
          </a:xfrm>
        </p:spPr>
        <p:txBody>
          <a:bodyPr/>
          <a:lstStyle/>
          <a:p>
            <a:pPr marL="133350" indent="0">
              <a:lnSpc>
                <a:spcPct val="150000"/>
              </a:lnSpc>
              <a:buClr>
                <a:srgbClr val="1D70B8"/>
              </a:buClr>
              <a:buNone/>
            </a:pP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Infrastruktura ve zdravotnictví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Primární péče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Integrovaná péče, integrace zdravotních a sociálních služeb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Podpora ochrany veřejného zdraví</a:t>
            </a:r>
          </a:p>
          <a:p>
            <a:pPr marL="133350" indent="0">
              <a:buNone/>
            </a:pPr>
            <a:endParaRPr lang="cs-CZ" dirty="0"/>
          </a:p>
        </p:txBody>
      </p:sp>
      <p:pic>
        <p:nvPicPr>
          <p:cNvPr id="6" name="Obrázek 5"/>
          <p:cNvPicPr/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2" b="-2"/>
          <a:stretch/>
        </p:blipFill>
        <p:spPr>
          <a:xfrm>
            <a:off x="374468" y="3580827"/>
            <a:ext cx="4341557" cy="2506464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053" y="3581147"/>
            <a:ext cx="3765328" cy="251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27576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a Sociálnější a inkluzivnější Česko</a:t>
            </a: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541564" y="1442448"/>
            <a:ext cx="7886700" cy="4351338"/>
          </a:xfrm>
        </p:spPr>
        <p:txBody>
          <a:bodyPr/>
          <a:lstStyle/>
          <a:p>
            <a:pPr marL="133350" indent="0">
              <a:lnSpc>
                <a:spcPct val="150000"/>
              </a:lnSpc>
              <a:buClr>
                <a:srgbClr val="1D70B8"/>
              </a:buClr>
              <a:buNone/>
            </a:pPr>
            <a:r>
              <a:rPr lang="cs-CZ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Kulturní dědictví a cestovní ruch</a:t>
            </a:r>
          </a:p>
          <a:p>
            <a:pPr marL="1200150" indent="-285750"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Revitalizace a vybavení pro činnost památek přispívající           k ochraně kulturního dědictví</a:t>
            </a:r>
          </a:p>
          <a:p>
            <a:pPr marL="1257300" indent="-342900"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Revitalizace, odborná infrastruktura a vybavení pro činnost muzeí a knihoven</a:t>
            </a:r>
          </a:p>
          <a:p>
            <a:pPr marL="1257300" indent="-342900"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</a:rPr>
              <a:t>Veřejná infrastruktura udržitelného cestovního ruchu</a:t>
            </a:r>
          </a:p>
          <a:p>
            <a:pPr marL="13335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4" y="3892732"/>
            <a:ext cx="4059655" cy="228423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153" y="3893332"/>
            <a:ext cx="3414817" cy="22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98382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a Česko bližší občanům</a:t>
            </a: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550273" y="1294403"/>
            <a:ext cx="7886700" cy="4351338"/>
          </a:xfrm>
        </p:spPr>
        <p:txBody>
          <a:bodyPr/>
          <a:lstStyle/>
          <a:p>
            <a:pPr marL="133350" indent="0">
              <a:buClr>
                <a:srgbClr val="1D70B8"/>
              </a:buClr>
              <a:buNone/>
            </a:pP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Komunitně vedený místní rozvoj</a:t>
            </a:r>
          </a:p>
          <a:p>
            <a:pPr marL="1257300" lvl="1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Infrastruktura pro bezpečnou nemotorovou dopravu</a:t>
            </a:r>
          </a:p>
          <a:p>
            <a:pPr marL="1257300" lvl="1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Infrastruktura pro cyklistickou dopravu </a:t>
            </a:r>
          </a:p>
          <a:p>
            <a:pPr marL="1257300" lvl="1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Revitalizace veřejných prostranství </a:t>
            </a:r>
          </a:p>
          <a:p>
            <a:pPr marL="1257300" lvl="1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Podpora jednotek sboru dobrovolných hasičů kategorie II, III, V (požární zbrojnice a technika, zdroje požární vody)</a:t>
            </a:r>
          </a:p>
          <a:p>
            <a:pPr marL="1257300" lvl="1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Rekonstrukce infrastruktury </a:t>
            </a:r>
          </a:p>
          <a:p>
            <a:pPr marL="590550" lvl="1" indent="0">
              <a:lnSpc>
                <a:spcPct val="100000"/>
              </a:lnSpc>
              <a:buClr>
                <a:srgbClr val="1D70B8"/>
              </a:buClr>
              <a:buNone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	     mateřských škol a zařízení péče </a:t>
            </a:r>
          </a:p>
          <a:p>
            <a:pPr marL="590550" lvl="1" indent="0">
              <a:lnSpc>
                <a:spcPct val="100000"/>
              </a:lnSpc>
              <a:buClr>
                <a:srgbClr val="1D70B8"/>
              </a:buClr>
              <a:buNone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	     o děti typu dětské skupiny (jesle)</a:t>
            </a:r>
          </a:p>
          <a:p>
            <a:pPr marL="1257300" lvl="1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Infrastruktura základních škol </a:t>
            </a:r>
          </a:p>
          <a:p>
            <a:pPr marL="590550" lvl="2" indent="0">
              <a:lnSpc>
                <a:spcPct val="100000"/>
              </a:lnSpc>
              <a:buClr>
                <a:srgbClr val="1D70B8"/>
              </a:buClr>
              <a:buNone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	     ve vazbě na odborné učebny </a:t>
            </a:r>
          </a:p>
          <a:p>
            <a:pPr marL="590550" lvl="1" indent="0">
              <a:lnSpc>
                <a:spcPct val="100000"/>
              </a:lnSpc>
              <a:buClr>
                <a:srgbClr val="1D70B8"/>
              </a:buClr>
              <a:buNone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	     a rekonstrukce učeben </a:t>
            </a:r>
          </a:p>
          <a:p>
            <a:pPr marL="590550" lvl="1" indent="0">
              <a:lnSpc>
                <a:spcPct val="100000"/>
              </a:lnSpc>
              <a:buClr>
                <a:srgbClr val="1D70B8"/>
              </a:buClr>
              <a:buNone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	     neúplných škol </a:t>
            </a:r>
          </a:p>
        </p:txBody>
      </p:sp>
      <p:pic>
        <p:nvPicPr>
          <p:cNvPr id="6" name="Obrázek 5" descr="Obsah obrázku osoba, interiér, dítě, stůl&#10;&#10;Popis byl vytvořen automaticky">
            <a:extLst>
              <a:ext uri="{FF2B5EF4-FFF2-40B4-BE49-F238E27FC236}">
                <a16:creationId xmlns:a16="http://schemas.microsoft.com/office/drawing/2014/main" id="{CD1FDEE4-CA61-4136-AFED-664426259E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00" r="-1" b="-1"/>
          <a:stretch/>
        </p:blipFill>
        <p:spPr>
          <a:xfrm>
            <a:off x="5188724" y="3470072"/>
            <a:ext cx="3487463" cy="26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29609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a Česko bližší občanům</a:t>
            </a: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628650" y="1294402"/>
            <a:ext cx="7886700" cy="4351338"/>
          </a:xfrm>
        </p:spPr>
        <p:txBody>
          <a:bodyPr/>
          <a:lstStyle/>
          <a:p>
            <a:pPr marL="133350" indent="0">
              <a:lnSpc>
                <a:spcPct val="150000"/>
              </a:lnSpc>
              <a:buClr>
                <a:srgbClr val="1D70B8"/>
              </a:buClr>
              <a:buNone/>
            </a:pP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Komunitně vedený místní rozvoj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Infrastruktura pro sociální služby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Revitalizace kulturních památek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Revitalizace a vybavení městských a obecních muzeí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Rekonstrukce a vybavení obecních profesionálních knihoven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Veřejná infrastruktura udržitelného cestovního ruchu</a:t>
            </a:r>
          </a:p>
          <a:p>
            <a:pPr marL="13335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09" y="3737117"/>
            <a:ext cx="3574791" cy="238319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984" y="3727636"/>
            <a:ext cx="3589013" cy="239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81953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08"/>
            <a:ext cx="7886700" cy="85407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u="sng" dirty="0"/>
              <a:t>Návrh</a:t>
            </a:r>
            <a:r>
              <a:rPr lang="cs-CZ" sz="3200" dirty="0"/>
              <a:t> </a:t>
            </a:r>
            <a:r>
              <a:rPr lang="pl-PL" sz="3200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finanční podpory v jednotlivých oblastech IROP 2021 - 2027</a:t>
            </a:r>
            <a:endParaRPr lang="cs-CZ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881522"/>
              </p:ext>
            </p:extLst>
          </p:nvPr>
        </p:nvGraphicFramePr>
        <p:xfrm>
          <a:off x="2467655" y="1317790"/>
          <a:ext cx="3708620" cy="4446691"/>
        </p:xfrm>
        <a:graphic>
          <a:graphicData uri="http://schemas.openxmlformats.org/drawingml/2006/table">
            <a:tbl>
              <a:tblPr firstRow="1" lastRow="1" bandRow="1">
                <a:tableStyleId>{BDBED569-4797-4DF1-A0F4-6AAB3CD982D8}</a:tableStyleId>
              </a:tblPr>
              <a:tblGrid>
                <a:gridCol w="1859669">
                  <a:extLst>
                    <a:ext uri="{9D8B030D-6E8A-4147-A177-3AD203B41FA5}">
                      <a16:colId xmlns:a16="http://schemas.microsoft.com/office/drawing/2014/main" val="3530945834"/>
                    </a:ext>
                  </a:extLst>
                </a:gridCol>
                <a:gridCol w="1848951">
                  <a:extLst>
                    <a:ext uri="{9D8B030D-6E8A-4147-A177-3AD203B41FA5}">
                      <a16:colId xmlns:a16="http://schemas.microsoft.com/office/drawing/2014/main" val="362767184"/>
                    </a:ext>
                  </a:extLst>
                </a:gridCol>
              </a:tblGrid>
              <a:tr h="5475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Oblast podpory IROP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Finanční prostředky</a:t>
                      </a:r>
                      <a:r>
                        <a:rPr lang="cs-CZ" sz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 EFRR* v IROP </a:t>
                      </a: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(Kč)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207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169198"/>
                  </a:ext>
                </a:extLst>
              </a:tr>
              <a:tr h="335978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dirty="0">
                          <a:effectLst/>
                        </a:rPr>
                        <a:t>eGovernment</a:t>
                      </a:r>
                      <a:endParaRPr lang="cs-CZ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cap="none" dirty="0" smtClean="0">
                          <a:effectLst/>
                          <a:sym typeface="Arial"/>
                        </a:rPr>
                        <a:t>10 547 801 659 </a:t>
                      </a:r>
                      <a:endParaRPr lang="cs-CZ" sz="1200" b="1" i="0" u="none" strike="noStrike" kern="1200" cap="non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8338471"/>
                  </a:ext>
                </a:extLst>
              </a:tr>
              <a:tr h="370685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dirty="0">
                          <a:effectLst/>
                        </a:rPr>
                        <a:t>Městská mobilita</a:t>
                      </a:r>
                      <a:endParaRPr lang="cs-CZ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dirty="0">
                          <a:effectLst/>
                        </a:rPr>
                        <a:t>21 618 659 010 </a:t>
                      </a:r>
                      <a:endParaRPr lang="cs-CZ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4690925"/>
                  </a:ext>
                </a:extLst>
              </a:tr>
              <a:tr h="443893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dirty="0">
                          <a:effectLst/>
                        </a:rPr>
                        <a:t>Veřejná prostranství</a:t>
                      </a:r>
                      <a:endParaRPr lang="cs-CZ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dirty="0">
                          <a:effectLst/>
                        </a:rPr>
                        <a:t>14 640 615 392 </a:t>
                      </a:r>
                      <a:endParaRPr lang="cs-CZ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9158548"/>
                  </a:ext>
                </a:extLst>
              </a:tr>
              <a:tr h="27479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dirty="0">
                          <a:effectLst/>
                        </a:rPr>
                        <a:t>IZS</a:t>
                      </a:r>
                      <a:endParaRPr lang="cs-CZ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dirty="0">
                          <a:effectLst/>
                        </a:rPr>
                        <a:t>9 401 359 240 </a:t>
                      </a:r>
                      <a:endParaRPr lang="cs-CZ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058942"/>
                  </a:ext>
                </a:extLst>
              </a:tr>
              <a:tr h="28788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dirty="0">
                          <a:effectLst/>
                        </a:rPr>
                        <a:t>Silnice</a:t>
                      </a:r>
                      <a:endParaRPr lang="cs-CZ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dirty="0">
                          <a:effectLst/>
                        </a:rPr>
                        <a:t>10 877 534 746 </a:t>
                      </a:r>
                      <a:endParaRPr lang="cs-CZ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2573311"/>
                  </a:ext>
                </a:extLst>
              </a:tr>
              <a:tr h="27479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dirty="0">
                          <a:effectLst/>
                        </a:rPr>
                        <a:t>Vzdělávání </a:t>
                      </a:r>
                      <a:endParaRPr lang="cs-CZ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dirty="0">
                          <a:effectLst/>
                        </a:rPr>
                        <a:t>15 047 921 902 </a:t>
                      </a:r>
                      <a:endParaRPr lang="cs-CZ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7210007"/>
                  </a:ext>
                </a:extLst>
              </a:tr>
              <a:tr h="443893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dirty="0">
                          <a:effectLst/>
                        </a:rPr>
                        <a:t>Sociální infrastruktura</a:t>
                      </a:r>
                      <a:endParaRPr lang="cs-CZ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dirty="0">
                          <a:effectLst/>
                        </a:rPr>
                        <a:t>9 679 604 844 </a:t>
                      </a:r>
                      <a:endParaRPr lang="cs-CZ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0294826"/>
                  </a:ext>
                </a:extLst>
              </a:tr>
              <a:tr h="27479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dirty="0">
                          <a:effectLst/>
                        </a:rPr>
                        <a:t>Zdravotnictví</a:t>
                      </a:r>
                      <a:endParaRPr lang="cs-CZ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dirty="0" smtClean="0">
                          <a:effectLst/>
                        </a:rPr>
                        <a:t>12 869 055 285 </a:t>
                      </a:r>
                      <a:endParaRPr lang="cs-CZ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2353687"/>
                  </a:ext>
                </a:extLst>
              </a:tr>
              <a:tr h="27479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cap="none" dirty="0">
                          <a:effectLst/>
                          <a:sym typeface="Arial"/>
                        </a:rPr>
                        <a:t>Kultura a cestovní ruch</a:t>
                      </a:r>
                      <a:endParaRPr lang="cs-CZ" sz="1200" b="1" i="0" u="none" strike="noStrike" kern="1200" cap="non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200" u="none" strike="noStrike" kern="1200" cap="none" dirty="0">
                          <a:effectLst/>
                          <a:sym typeface="Arial"/>
                        </a:rPr>
                        <a:t>9 449 982 490 </a:t>
                      </a:r>
                      <a:endParaRPr lang="cs-CZ" sz="1200" b="1" i="0" u="none" strike="noStrike" kern="1200" cap="non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2533572"/>
                  </a:ext>
                </a:extLst>
              </a:tr>
              <a:tr h="219195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dirty="0">
                          <a:effectLst/>
                        </a:rPr>
                        <a:t>Komunitně vedený místní rozvoj</a:t>
                      </a:r>
                      <a:endParaRPr lang="cs-CZ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dirty="0">
                          <a:effectLst/>
                        </a:rPr>
                        <a:t>8 523 834 930 </a:t>
                      </a:r>
                      <a:endParaRPr lang="cs-CZ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7584815"/>
                  </a:ext>
                </a:extLst>
              </a:tr>
              <a:tr h="219195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dirty="0">
                          <a:effectLst/>
                        </a:rPr>
                        <a:t>Technická pomoc</a:t>
                      </a:r>
                      <a:endParaRPr lang="cs-CZ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u="none" strike="noStrike" kern="1200" dirty="0">
                          <a:effectLst/>
                        </a:rPr>
                        <a:t> 2 218 910 408 </a:t>
                      </a:r>
                      <a:endParaRPr lang="cs-CZ" sz="1200" b="1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3833698"/>
                  </a:ext>
                </a:extLst>
              </a:tr>
              <a:tr h="219195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200" u="none" strike="noStrike" cap="none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124 875 279 906 </a:t>
                      </a:r>
                      <a:endParaRPr lang="cs-CZ" sz="1200" b="1" i="0" u="none" strike="noStrike" cap="non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rgbClr val="207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055980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768096" y="5683910"/>
            <a:ext cx="78857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			        *Evropský fond pro regionální rozvoj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030326990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4412" y="163030"/>
            <a:ext cx="7863494" cy="1460498"/>
          </a:xfrm>
        </p:spPr>
        <p:txBody>
          <a:bodyPr/>
          <a:lstStyle/>
          <a:p>
            <a:pPr algn="ctr"/>
            <a:r>
              <a:rPr lang="cs-CZ" dirty="0"/>
              <a:t>Celkový přehled alokací do úrovně aktivit- část 1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668381"/>
              </p:ext>
            </p:extLst>
          </p:nvPr>
        </p:nvGraphicFramePr>
        <p:xfrm>
          <a:off x="1241846" y="1623528"/>
          <a:ext cx="6988626" cy="401026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94674">
                  <a:extLst>
                    <a:ext uri="{9D8B030D-6E8A-4147-A177-3AD203B41FA5}">
                      <a16:colId xmlns:a16="http://schemas.microsoft.com/office/drawing/2014/main" val="3608462242"/>
                    </a:ext>
                  </a:extLst>
                </a:gridCol>
                <a:gridCol w="1754752">
                  <a:extLst>
                    <a:ext uri="{9D8B030D-6E8A-4147-A177-3AD203B41FA5}">
                      <a16:colId xmlns:a16="http://schemas.microsoft.com/office/drawing/2014/main" val="1314811847"/>
                    </a:ext>
                  </a:extLst>
                </a:gridCol>
                <a:gridCol w="731934">
                  <a:extLst>
                    <a:ext uri="{9D8B030D-6E8A-4147-A177-3AD203B41FA5}">
                      <a16:colId xmlns:a16="http://schemas.microsoft.com/office/drawing/2014/main" val="3844393734"/>
                    </a:ext>
                  </a:extLst>
                </a:gridCol>
                <a:gridCol w="1719960">
                  <a:extLst>
                    <a:ext uri="{9D8B030D-6E8A-4147-A177-3AD203B41FA5}">
                      <a16:colId xmlns:a16="http://schemas.microsoft.com/office/drawing/2014/main" val="216909138"/>
                    </a:ext>
                  </a:extLst>
                </a:gridCol>
                <a:gridCol w="1787306">
                  <a:extLst>
                    <a:ext uri="{9D8B030D-6E8A-4147-A177-3AD203B41FA5}">
                      <a16:colId xmlns:a16="http://schemas.microsoft.com/office/drawing/2014/main" val="2324686148"/>
                    </a:ext>
                  </a:extLst>
                </a:gridCol>
              </a:tblGrid>
              <a:tr h="54503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Specifický</a:t>
                      </a:r>
                      <a:r>
                        <a:rPr lang="cs-CZ" sz="14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cíl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Aktivita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 ze SC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Celkem alokace EFRR v Kč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Z toho ITI (cca) </a:t>
                      </a:r>
                      <a:br>
                        <a:rPr lang="cs-CZ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cs-CZ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EFRR v Kč</a:t>
                      </a:r>
                      <a:endParaRPr lang="cs-CZ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207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201088"/>
                  </a:ext>
                </a:extLst>
              </a:tr>
              <a:tr h="2294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SC 1.1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</a:t>
                      </a:r>
                      <a:r>
                        <a:rPr lang="cs-CZ" sz="1400" u="none" strike="noStrike" dirty="0" err="1">
                          <a:effectLst/>
                        </a:rPr>
                        <a:t>eGovernment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50,0%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      6 592 376 037 Kč 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     129 946 829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81646061"/>
                  </a:ext>
                </a:extLst>
              </a:tr>
              <a:tr h="2294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SC 1.1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eHealth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20,0%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      2 636 950 415 Kč 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             51 978 732 Kč 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34691250"/>
                  </a:ext>
                </a:extLst>
              </a:tr>
              <a:tr h="2294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SC 1.1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</a:t>
                      </a:r>
                      <a:r>
                        <a:rPr lang="cs-CZ" sz="1400" u="none" strike="noStrike" dirty="0" err="1">
                          <a:effectLst/>
                        </a:rPr>
                        <a:t>kyberbezpečnost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30,0%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      3 955 425 622 Kč 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       77 968 097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29616981"/>
                  </a:ext>
                </a:extLst>
              </a:tr>
              <a:tr h="2294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SC 2.1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kolejová vozidla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6,1%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1 319 644 126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           392 959 211 Kč 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6535976"/>
                  </a:ext>
                </a:extLst>
              </a:tr>
              <a:tr h="2294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SC 2.1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ostatní vozidla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28,5%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6 163 284 115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        2 648 794 821 Kč 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15134476"/>
                  </a:ext>
                </a:extLst>
              </a:tr>
              <a:tr h="2294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SC 2.1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cyklostezky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23,2%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5 016 237 249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  1 534 530 291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29229721"/>
                  </a:ext>
                </a:extLst>
              </a:tr>
              <a:tr h="2294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SC 2.1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dobíjecí stanice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6,4%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1 388 200 158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           613 998 767 Kč 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5753629"/>
                  </a:ext>
                </a:extLst>
              </a:tr>
              <a:tr h="2294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SC 2.1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telematika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6,8%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1 474 266 208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     806 598 274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78252274"/>
                  </a:ext>
                </a:extLst>
              </a:tr>
              <a:tr h="2294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SC 2.1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terminály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15,2%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      3 278 915 231 Kč 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  1 508 304 085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42356793"/>
                  </a:ext>
                </a:extLst>
              </a:tr>
              <a:tr h="2294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SC 2.1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bezpečnost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13,8%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2 978 111 923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     941 464 776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04064510"/>
                  </a:ext>
                </a:extLst>
              </a:tr>
              <a:tr h="2294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SC 2.2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veřejná</a:t>
                      </a:r>
                      <a:r>
                        <a:rPr lang="cs-CZ" sz="1400" u="none" strike="noStrike" baseline="0" dirty="0">
                          <a:effectLst/>
                        </a:rPr>
                        <a:t> prostranství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100,0%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14 640 615 392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  4 736 312 182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37092763"/>
                  </a:ext>
                </a:extLst>
              </a:tr>
              <a:tr h="2294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SC 2.3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PČR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48,0%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4 512 652 435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                     -  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87253628"/>
                  </a:ext>
                </a:extLst>
              </a:tr>
              <a:tr h="2294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SC 2.3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ZZS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20,0%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1 880 271 848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                     -  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23099469"/>
                  </a:ext>
                </a:extLst>
              </a:tr>
              <a:tr h="2294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SC 2.3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hasiči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32,0%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3 008 434 957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                     -  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07259847"/>
                  </a:ext>
                </a:extLst>
              </a:tr>
              <a:tr h="25243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cap="none" dirty="0">
                          <a:effectLst/>
                          <a:sym typeface="Arial"/>
                        </a:rPr>
                        <a:t>SC 3.1</a:t>
                      </a:r>
                      <a:endParaRPr lang="cs-CZ" sz="1400" b="0" i="0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silnice II. třídy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100,0%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    10 877 534 746 Kč </a:t>
                      </a:r>
                      <a:endParaRPr lang="cs-CZ" sz="14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                           -   Kč </a:t>
                      </a:r>
                      <a:endParaRPr lang="cs-CZ" sz="14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59916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938565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947" y="46104"/>
            <a:ext cx="7863494" cy="1460498"/>
          </a:xfrm>
        </p:spPr>
        <p:txBody>
          <a:bodyPr/>
          <a:lstStyle/>
          <a:p>
            <a:pPr algn="ctr"/>
            <a:r>
              <a:rPr lang="cs-CZ" dirty="0"/>
              <a:t>Celkový přehled alokací do úrovně aktivit</a:t>
            </a:r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362305"/>
              </p:ext>
            </p:extLst>
          </p:nvPr>
        </p:nvGraphicFramePr>
        <p:xfrm>
          <a:off x="1297598" y="1041361"/>
          <a:ext cx="6768191" cy="50773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63301">
                  <a:extLst>
                    <a:ext uri="{9D8B030D-6E8A-4147-A177-3AD203B41FA5}">
                      <a16:colId xmlns:a16="http://schemas.microsoft.com/office/drawing/2014/main" val="1745203872"/>
                    </a:ext>
                  </a:extLst>
                </a:gridCol>
                <a:gridCol w="1444951">
                  <a:extLst>
                    <a:ext uri="{9D8B030D-6E8A-4147-A177-3AD203B41FA5}">
                      <a16:colId xmlns:a16="http://schemas.microsoft.com/office/drawing/2014/main" val="315145231"/>
                    </a:ext>
                  </a:extLst>
                </a:gridCol>
                <a:gridCol w="963301">
                  <a:extLst>
                    <a:ext uri="{9D8B030D-6E8A-4147-A177-3AD203B41FA5}">
                      <a16:colId xmlns:a16="http://schemas.microsoft.com/office/drawing/2014/main" val="1357617864"/>
                    </a:ext>
                  </a:extLst>
                </a:gridCol>
                <a:gridCol w="1665707">
                  <a:extLst>
                    <a:ext uri="{9D8B030D-6E8A-4147-A177-3AD203B41FA5}">
                      <a16:colId xmlns:a16="http://schemas.microsoft.com/office/drawing/2014/main" val="3538054375"/>
                    </a:ext>
                  </a:extLst>
                </a:gridCol>
                <a:gridCol w="1730931">
                  <a:extLst>
                    <a:ext uri="{9D8B030D-6E8A-4147-A177-3AD203B41FA5}">
                      <a16:colId xmlns:a16="http://schemas.microsoft.com/office/drawing/2014/main" val="2328831914"/>
                    </a:ext>
                  </a:extLst>
                </a:gridCol>
              </a:tblGrid>
              <a:tr h="356983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SC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aktivita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 ze SC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Celkem alokace EFRR v Kč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Z toho ITI (cca) EFRR Kč</a:t>
                      </a:r>
                      <a:endParaRPr lang="cs-CZ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207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717840"/>
                  </a:ext>
                </a:extLst>
              </a:tr>
              <a:tr h="2103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SC 4.1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 MŠ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25,0%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     3 761 980 476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        1 901 382 001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07494166"/>
                  </a:ext>
                </a:extLst>
              </a:tr>
              <a:tr h="2103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SC 4.1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ZŠ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43,0%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      6 470 606 418 Kč 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        3 701 925 263 Kč 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88874654"/>
                  </a:ext>
                </a:extLst>
              </a:tr>
              <a:tr h="2103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SC 4.1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SŠ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22,0%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      3 310 542 818 Kč 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                           -  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98567982"/>
                  </a:ext>
                </a:extLst>
              </a:tr>
              <a:tr h="21509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SC 4.1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neformální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5,0%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         752 396 095 Kč 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           374 246 867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91786649"/>
                  </a:ext>
                </a:extLst>
              </a:tr>
              <a:tr h="2270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SC 4.1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speciální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5,0%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         752 396 095 Kč 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                           -   Kč 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6086296"/>
                  </a:ext>
                </a:extLst>
              </a:tr>
              <a:tr h="2270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SC 4.2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 sociální bydlení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30,0%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      2 903 881 453 Kč 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           669 180 974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63544238"/>
                  </a:ext>
                </a:extLst>
              </a:tr>
              <a:tr h="2103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SC 4.2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 sociální služby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70,0%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     6 775 723 391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        1 708 763 410 Kč 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83419017"/>
                  </a:ext>
                </a:extLst>
              </a:tr>
              <a:tr h="2103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SC 4.3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urgentní příjmy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38,0%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      3 888 199 851 Kč 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                           -  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26110724"/>
                  </a:ext>
                </a:extLst>
              </a:tr>
              <a:tr h="2103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SC 4.3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integrovaná péče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23,5%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     2 404 544 644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                           -   Kč 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9193026"/>
                  </a:ext>
                </a:extLst>
              </a:tr>
              <a:tr h="2103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SC 4.3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psychiatrie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9,0%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        920 889 438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                           -   Kč 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61738155"/>
                  </a:ext>
                </a:extLst>
              </a:tr>
              <a:tr h="2103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SC 4.3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 paliativa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6,0%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        613 926 292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                           -  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61466806"/>
                  </a:ext>
                </a:extLst>
              </a:tr>
              <a:tr h="2103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SC 4.3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hygiena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23,5%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     2 404 544 644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                           -  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87442263"/>
                  </a:ext>
                </a:extLst>
              </a:tr>
              <a:tr h="2103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SC 4.4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památky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40,0%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     3 779 992 996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        2 097 904 485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786823"/>
                  </a:ext>
                </a:extLst>
              </a:tr>
              <a:tr h="2103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SC 4.4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knihovny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20,0%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     1 889 996 498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           697 702 242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80551667"/>
                  </a:ext>
                </a:extLst>
              </a:tr>
              <a:tr h="2103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SC 4.4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muzea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25,0%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     2 362 495 623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           872 127 803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44269726"/>
                  </a:ext>
                </a:extLst>
              </a:tr>
              <a:tr h="2103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SC 4.4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cestovní ruch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15,0%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     1 417 497 374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           523 276 682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0308458"/>
                  </a:ext>
                </a:extLst>
              </a:tr>
              <a:tr h="2103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SC 5.1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CLLD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100,0%</a:t>
                      </a:r>
                      <a:endParaRPr lang="cs-CZ" sz="1200" b="0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     8 523 834 930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                           -  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43292438"/>
                  </a:ext>
                </a:extLst>
              </a:tr>
              <a:tr h="2103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SC 6.1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technická</a:t>
                      </a:r>
                      <a:r>
                        <a:rPr lang="cs-CZ" sz="1200" u="none" strike="noStrike" baseline="0" dirty="0">
                          <a:effectLst/>
                        </a:rPr>
                        <a:t> pomoc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100,0%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     2 218 910 408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                           -   Kč </a:t>
                      </a:r>
                      <a:endParaRPr lang="cs-CZ" sz="1200" b="0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92641428"/>
                  </a:ext>
                </a:extLst>
              </a:tr>
              <a:tr h="256659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u="none" strike="noStrike" cap="none" dirty="0">
                          <a:effectLst/>
                          <a:sym typeface="Arial"/>
                        </a:rPr>
                        <a:t>Celkem</a:t>
                      </a:r>
                      <a:endParaRPr lang="cs-CZ" sz="1200" b="1" i="0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cs-CZ" sz="1200" b="1" i="0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u="none" strike="noStrike" cap="none" dirty="0">
                          <a:effectLst/>
                          <a:sym typeface="Arial"/>
                        </a:rPr>
                        <a:t>100,0%</a:t>
                      </a:r>
                      <a:endParaRPr lang="cs-CZ" sz="1200" b="1" i="0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u="none" strike="noStrike" cap="none" dirty="0">
                          <a:effectLst/>
                          <a:sym typeface="Arial"/>
                        </a:rPr>
                        <a:t>124 875 279 906 Kč</a:t>
                      </a:r>
                      <a:endParaRPr lang="cs-CZ" sz="1200" b="1" i="0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u="none" strike="noStrike" cap="none" dirty="0">
                          <a:effectLst/>
                          <a:sym typeface="Arial"/>
                        </a:rPr>
                        <a:t>      25 989 365 791 Kč</a:t>
                      </a:r>
                      <a:endParaRPr lang="cs-CZ" sz="1200" b="1" i="0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9340775"/>
                  </a:ext>
                </a:extLst>
              </a:tr>
              <a:tr h="210319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u="none" strike="noStrike" cap="none" dirty="0">
                          <a:effectLst/>
                          <a:sym typeface="Arial"/>
                        </a:rPr>
                        <a:t>Z toho VRR</a:t>
                      </a:r>
                      <a:endParaRPr lang="cs-CZ" sz="1200" b="1" i="1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cs-CZ" sz="1200" b="1" i="0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u="none" strike="noStrike" cap="none" dirty="0">
                          <a:effectLst/>
                          <a:sym typeface="Arial"/>
                        </a:rPr>
                        <a:t>3,69%</a:t>
                      </a:r>
                      <a:endParaRPr lang="cs-CZ" sz="1200" b="1" i="1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u="none" strike="noStrike" cap="none" dirty="0">
                          <a:effectLst/>
                          <a:sym typeface="Arial"/>
                        </a:rPr>
                        <a:t>4 604 709 772 Kč</a:t>
                      </a:r>
                      <a:endParaRPr lang="cs-CZ" sz="1200" b="1" i="1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u="none" strike="noStrike" dirty="0">
                          <a:effectLst/>
                        </a:rPr>
                        <a:t>                           -   Kč </a:t>
                      </a:r>
                      <a:endParaRPr lang="cs-CZ" sz="1200" b="1" i="1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888901"/>
                  </a:ext>
                </a:extLst>
              </a:tr>
              <a:tr h="210319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u="none" strike="noStrike" cap="none" dirty="0">
                          <a:effectLst/>
                          <a:sym typeface="Arial"/>
                        </a:rPr>
                        <a:t>Z toho PR</a:t>
                      </a:r>
                      <a:endParaRPr lang="cs-CZ" sz="1200" b="1" i="1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cs-CZ" sz="1200" b="1" i="0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u="none" strike="noStrike" cap="none" dirty="0">
                          <a:effectLst/>
                          <a:sym typeface="Arial"/>
                        </a:rPr>
                        <a:t>41,03%</a:t>
                      </a:r>
                      <a:endParaRPr lang="cs-CZ" sz="1200" b="1" i="1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u="none" strike="noStrike" cap="none" dirty="0">
                          <a:effectLst/>
                          <a:sym typeface="Arial"/>
                        </a:rPr>
                        <a:t>51 234 808 924 Kč</a:t>
                      </a:r>
                      <a:endParaRPr lang="cs-CZ" sz="1200" b="1" i="1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u="none" strike="noStrike" cap="none" dirty="0">
                          <a:effectLst/>
                          <a:sym typeface="Arial"/>
                        </a:rPr>
                        <a:t>      11 071 371 734 Kč</a:t>
                      </a:r>
                      <a:endParaRPr lang="cs-CZ" sz="1200" b="1" i="1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6290218"/>
                  </a:ext>
                </a:extLst>
              </a:tr>
              <a:tr h="210319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u="none" strike="noStrike" cap="none" dirty="0">
                          <a:effectLst/>
                          <a:sym typeface="Arial"/>
                        </a:rPr>
                        <a:t>Z toho MRR</a:t>
                      </a:r>
                      <a:endParaRPr lang="cs-CZ" sz="1200" b="1" i="1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cs-CZ" sz="1200" b="1" i="0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u="none" strike="noStrike" cap="none" dirty="0">
                          <a:effectLst/>
                          <a:sym typeface="Arial"/>
                        </a:rPr>
                        <a:t>55,28%</a:t>
                      </a:r>
                      <a:endParaRPr lang="cs-CZ" sz="1200" b="1" i="1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u="none" strike="noStrike" cap="none" dirty="0">
                          <a:effectLst/>
                          <a:sym typeface="Arial"/>
                        </a:rPr>
                        <a:t>69 035 761 210 Kč</a:t>
                      </a:r>
                      <a:endParaRPr lang="cs-CZ" sz="1200" b="1" i="1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cs-CZ" sz="1200" u="none" strike="noStrike" cap="none" dirty="0">
                          <a:effectLst/>
                          <a:sym typeface="Arial"/>
                        </a:rPr>
                        <a:t>      14 917 994 057 Kč</a:t>
                      </a:r>
                      <a:endParaRPr lang="cs-CZ" sz="1200" b="1" i="1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7848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333069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502647" y="463513"/>
            <a:ext cx="81387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Změny v IROP ve srovnání s obdobím 2014 - 2020</a:t>
            </a:r>
            <a:endParaRPr lang="cs-CZ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622328" y="1295294"/>
            <a:ext cx="7899344" cy="684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1D70B8"/>
              </a:buClr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Nová témata v IROP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Regenerace veřejných prostranství obcí a měst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Veřejná infrastruktura pro cestovní ruch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Jiné dílčí aktivity např. ve zdravotnictví 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Širší možnosti pro CLLD</a:t>
            </a:r>
          </a:p>
          <a:p>
            <a:pPr marL="1200150" lvl="2" indent="-28575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1D70B8"/>
              </a:buClr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v IROP nebude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Zateplování bytových domů (MŽP – Nová Zelená úsporám)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Územní plánování (národní dotace + OPŽP)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Komunitní centra (Společná zemědělská politika)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podnikání (OPZ+)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Režijní a animační výdaje MAS (OPTP)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endParaRPr lang="cs-CZ" sz="17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cs-CZ" sz="2000" dirty="0"/>
          </a:p>
          <a:p>
            <a:pPr lvl="2"/>
            <a:endParaRPr lang="cs-CZ" sz="2000" dirty="0"/>
          </a:p>
          <a:p>
            <a:pPr lvl="1"/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8631494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Finanční zdroje EU pro období 2021–2027 (2030)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01" y="1519035"/>
            <a:ext cx="7910590" cy="4487444"/>
          </a:xfrm>
        </p:spPr>
      </p:pic>
      <p:sp>
        <p:nvSpPr>
          <p:cNvPr id="3" name="Vývojový diagram: spojnice 2"/>
          <p:cNvSpPr/>
          <p:nvPr/>
        </p:nvSpPr>
        <p:spPr>
          <a:xfrm>
            <a:off x="2944678" y="1952786"/>
            <a:ext cx="588935" cy="286718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00" dirty="0"/>
              <a:t>IROP</a:t>
            </a:r>
            <a:endParaRPr lang="cs-CZ" sz="600" dirty="0"/>
          </a:p>
        </p:txBody>
      </p:sp>
    </p:spTree>
    <p:extLst>
      <p:ext uri="{BB962C8B-B14F-4D97-AF65-F5344CB8AC3E}">
        <p14:creationId xmlns:p14="http://schemas.microsoft.com/office/powerpoint/2010/main" val="1086113634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cs-CZ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a Konkurenceschopnější </a:t>
            </a:r>
            <a:br>
              <a:rPr lang="cs-CZ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inteligentnější Česko</a:t>
            </a: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pPr marL="0" lvl="1" indent="0">
              <a:lnSpc>
                <a:spcPct val="150000"/>
              </a:lnSpc>
              <a:spcBef>
                <a:spcPts val="0"/>
              </a:spcBef>
              <a:buClr>
                <a:srgbClr val="1D70B8"/>
              </a:buClr>
              <a:buSzTx/>
              <a:buNone/>
              <a:defRPr/>
            </a:pPr>
            <a:r>
              <a:rPr lang="cs-CZ" sz="2000" b="1" dirty="0" err="1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eGovernment</a:t>
            </a:r>
            <a:r>
              <a:rPr lang="cs-CZ" sz="20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kybernetická bezpečnost</a:t>
            </a:r>
          </a:p>
          <a:p>
            <a:pPr marL="1257300" lvl="2" indent="-342900">
              <a:lnSpc>
                <a:spcPct val="150000"/>
              </a:lnSpc>
              <a:spcBef>
                <a:spcPts val="0"/>
              </a:spcBef>
              <a:buClr>
                <a:srgbClr val="1D70B8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solidFill>
                  <a:srgbClr val="E7E6E6">
                    <a:lumMod val="50000"/>
                  </a:srgbClr>
                </a:solidFill>
              </a:rPr>
              <a:t>Elektronizace vybraných služeb veřejné správy</a:t>
            </a:r>
          </a:p>
          <a:p>
            <a:pPr marL="1257300" lvl="2" indent="-342900">
              <a:lnSpc>
                <a:spcPct val="150000"/>
              </a:lnSpc>
              <a:spcBef>
                <a:spcPts val="0"/>
              </a:spcBef>
              <a:buClr>
                <a:srgbClr val="1D70B8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solidFill>
                  <a:srgbClr val="E7E6E6">
                    <a:lumMod val="50000"/>
                  </a:srgbClr>
                </a:solidFill>
              </a:rPr>
              <a:t>Metropolitní, krajské a další neveřejné sítě veřejné správy</a:t>
            </a:r>
            <a:endParaRPr lang="cs-CZ" sz="1800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150000"/>
              </a:lnSpc>
              <a:spcBef>
                <a:spcPts val="0"/>
              </a:spcBef>
              <a:buClr>
                <a:srgbClr val="1D70B8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solidFill>
                  <a:srgbClr val="E7E6E6">
                    <a:lumMod val="50000"/>
                  </a:srgbClr>
                </a:solidFill>
              </a:rPr>
              <a:t>Rozšíření propojeného datového fondu</a:t>
            </a:r>
          </a:p>
          <a:p>
            <a:pPr marL="1257300" lvl="2" indent="-342900">
              <a:lnSpc>
                <a:spcPct val="150000"/>
              </a:lnSpc>
              <a:spcBef>
                <a:spcPts val="0"/>
              </a:spcBef>
              <a:buClr>
                <a:srgbClr val="1D70B8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solidFill>
                  <a:srgbClr val="E7E6E6">
                    <a:lumMod val="50000"/>
                  </a:srgbClr>
                </a:solidFill>
              </a:rPr>
              <a:t>Automatizace zpracování </a:t>
            </a:r>
          </a:p>
          <a:p>
            <a:pPr marL="914400" lvl="2" indent="0">
              <a:lnSpc>
                <a:spcPct val="150000"/>
              </a:lnSpc>
              <a:spcBef>
                <a:spcPts val="0"/>
              </a:spcBef>
              <a:buClr>
                <a:srgbClr val="1D70B8"/>
              </a:buClr>
              <a:buSzTx/>
              <a:buNone/>
              <a:defRPr/>
            </a:pPr>
            <a:r>
              <a:rPr lang="cs-CZ" sz="1800" dirty="0">
                <a:solidFill>
                  <a:srgbClr val="E7E6E6">
                    <a:lumMod val="50000"/>
                  </a:srgbClr>
                </a:solidFill>
              </a:rPr>
              <a:t>     digitálních dat</a:t>
            </a:r>
          </a:p>
          <a:p>
            <a:pPr marL="1257300" lvl="2" indent="-342900">
              <a:lnSpc>
                <a:spcPct val="150000"/>
              </a:lnSpc>
              <a:spcBef>
                <a:spcPts val="0"/>
              </a:spcBef>
              <a:buClr>
                <a:srgbClr val="1D70B8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solidFill>
                  <a:srgbClr val="E7E6E6">
                    <a:lumMod val="50000"/>
                  </a:srgbClr>
                </a:solidFill>
              </a:rPr>
              <a:t>Elektronická identita</a:t>
            </a:r>
          </a:p>
          <a:p>
            <a:pPr marL="1257300" lvl="2" indent="-342900">
              <a:lnSpc>
                <a:spcPct val="150000"/>
              </a:lnSpc>
              <a:spcBef>
                <a:spcPts val="0"/>
              </a:spcBef>
              <a:buClr>
                <a:srgbClr val="1D70B8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cs-CZ" sz="1800" dirty="0" err="1">
                <a:solidFill>
                  <a:srgbClr val="E7E6E6">
                    <a:lumMod val="50000"/>
                  </a:srgbClr>
                </a:solidFill>
              </a:rPr>
              <a:t>eGovernment</a:t>
            </a:r>
            <a:r>
              <a:rPr lang="cs-CZ" sz="1800" dirty="0">
                <a:solidFill>
                  <a:srgbClr val="E7E6E6">
                    <a:lumMod val="50000"/>
                  </a:srgbClr>
                </a:solidFill>
              </a:rPr>
              <a:t> </a:t>
            </a:r>
            <a:r>
              <a:rPr lang="cs-CZ" sz="1800" dirty="0" err="1">
                <a:solidFill>
                  <a:srgbClr val="E7E6E6">
                    <a:lumMod val="50000"/>
                  </a:srgbClr>
                </a:solidFill>
              </a:rPr>
              <a:t>cloud</a:t>
            </a:r>
            <a:endParaRPr lang="cs-CZ" sz="1800" dirty="0">
              <a:solidFill>
                <a:srgbClr val="E7E6E6">
                  <a:lumMod val="50000"/>
                </a:srgbClr>
              </a:solidFill>
            </a:endParaRPr>
          </a:p>
          <a:p>
            <a:pPr marL="1257300" lvl="2" indent="-342900">
              <a:lnSpc>
                <a:spcPct val="150000"/>
              </a:lnSpc>
              <a:spcBef>
                <a:spcPts val="0"/>
              </a:spcBef>
              <a:buClr>
                <a:srgbClr val="1D70B8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800" dirty="0">
                <a:solidFill>
                  <a:srgbClr val="E7E6E6">
                    <a:lumMod val="50000"/>
                  </a:srgbClr>
                </a:solidFill>
              </a:rPr>
              <a:t>ortály obcí a krajů</a:t>
            </a:r>
          </a:p>
          <a:p>
            <a:pPr marL="1257300" lvl="2" indent="-342900">
              <a:lnSpc>
                <a:spcPct val="150000"/>
              </a:lnSpc>
              <a:spcBef>
                <a:spcPts val="0"/>
              </a:spcBef>
              <a:buClr>
                <a:srgbClr val="1D70B8"/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solidFill>
                  <a:srgbClr val="E7E6E6">
                    <a:lumMod val="50000"/>
                  </a:srgbClr>
                </a:solidFill>
              </a:rPr>
              <a:t>Kybernetická bezpečnost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86" y="3387703"/>
            <a:ext cx="4114049" cy="274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14151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a Zelenější, nízkouhlíkové a odolné Česko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628650" y="1285693"/>
            <a:ext cx="7886700" cy="4351338"/>
          </a:xfrm>
        </p:spPr>
        <p:txBody>
          <a:bodyPr/>
          <a:lstStyle/>
          <a:p>
            <a:pPr marL="133350" indent="0">
              <a:lnSpc>
                <a:spcPct val="150000"/>
              </a:lnSpc>
              <a:buClr>
                <a:srgbClr val="1D70B8"/>
              </a:buClr>
              <a:buNone/>
            </a:pP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Čistá a aktivní mobilita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 err="1">
                <a:solidFill>
                  <a:schemeClr val="tx2">
                    <a:lumMod val="50000"/>
                  </a:schemeClr>
                </a:solidFill>
              </a:rPr>
              <a:t>Nízkoemisní</a:t>
            </a: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 a bezemisní vozidla pro veřejnou dopravu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Plnící a dobíjecí stanice pro veřejnou dopravu 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Telematika pro veřejnou dopravu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Multimodální osobní doprava ve městech a obcích (terminály)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Infrastruktura pro bezpečnou nemotorovou dopravu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Infrastruktura pro cyklistickou dopravu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1" y="4242113"/>
            <a:ext cx="2571699" cy="17144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911" y="4242113"/>
            <a:ext cx="2641606" cy="17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88244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a Zelenější, nízkouhlíkové a odolné Česko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628650" y="1425031"/>
            <a:ext cx="7886700" cy="4351338"/>
          </a:xfrm>
        </p:spPr>
        <p:txBody>
          <a:bodyPr/>
          <a:lstStyle/>
          <a:p>
            <a:pPr marL="133350" indent="0">
              <a:lnSpc>
                <a:spcPct val="150000"/>
              </a:lnSpc>
              <a:buClr>
                <a:srgbClr val="1D70B8"/>
              </a:buClr>
              <a:buNone/>
            </a:pP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Revitalizace měst a obcí</a:t>
            </a:r>
          </a:p>
          <a:p>
            <a:pPr marL="342900" indent="-342900">
              <a:lnSpc>
                <a:spcPct val="15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chemeClr val="tx2">
                    <a:lumMod val="50000"/>
                  </a:schemeClr>
                </a:solidFill>
              </a:rPr>
              <a:t>Revitalizace veřejných prostranství s budováním zelené infrastruktury měst a obcí, např. parky, náměstí, návsi, městské třídy, uliční prostory</a:t>
            </a: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 - ucelené (komplexní) projekty veřejných prostranství zaměřené na zelenou </a:t>
            </a:r>
            <a:br>
              <a:rPr lang="cs-CZ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infrastrukturu, veřejnou a technickou </a:t>
            </a:r>
            <a:br>
              <a:rPr lang="cs-CZ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infrastrukturu a související opatření </a:t>
            </a:r>
            <a:br>
              <a:rPr lang="cs-CZ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v řešeném území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2" r="7317" b="-1"/>
          <a:stretch/>
        </p:blipFill>
        <p:spPr>
          <a:xfrm>
            <a:off x="4990888" y="3374744"/>
            <a:ext cx="3916200" cy="293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26631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520064" y="576724"/>
            <a:ext cx="8138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1D70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IROP a Zelenější, nízkouhlíkové a odolné Česko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0" y="1863056"/>
            <a:ext cx="811274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1D70B8"/>
              </a:buClr>
            </a:pP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Prevence rizik, zvýšení odolnosti a ochrana obyvatelstva</a:t>
            </a:r>
          </a:p>
          <a:p>
            <a:pPr marL="1714500" lvl="3" indent="-342900"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Vybavení a posílení kapacit základních složek IZS </a:t>
            </a:r>
          </a:p>
          <a:p>
            <a:pPr marL="1714500" lvl="3" indent="-342900"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Výcviková a vzdělávací střediska</a:t>
            </a:r>
          </a:p>
          <a:p>
            <a:pPr marL="1714500" lvl="3" indent="-342900"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Jednotný systém varování a vyrozumění obyvatelstva </a:t>
            </a:r>
          </a:p>
          <a:p>
            <a:pPr marL="1714500" lvl="3" indent="-342900"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Strategicky významné ICT systémy základních složek IZS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" y="3857278"/>
            <a:ext cx="4111592" cy="23134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445" y="3857276"/>
            <a:ext cx="3470186" cy="231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5275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502647" y="463513"/>
            <a:ext cx="8138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a Propojenější Česko</a:t>
            </a:r>
            <a:endParaRPr lang="cs-CZ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0912" y="1504921"/>
            <a:ext cx="812207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1D70B8"/>
              </a:buClr>
            </a:pPr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Silnice II. třídy</a:t>
            </a:r>
          </a:p>
          <a:p>
            <a:pPr marL="1714500" lvl="3" indent="-342900"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Výstavba obchvatů obcí a silničních přeložek</a:t>
            </a:r>
          </a:p>
          <a:p>
            <a:pPr marL="1714500" lvl="3" indent="-342900"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Rekonstrukce a modernizace silnic II. třídy</a:t>
            </a:r>
          </a:p>
          <a:p>
            <a:pPr marL="1714500" lvl="3" indent="-342900"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Technické zhodnocení a výstavba mostů na vybraných úsecích silnic II. třídy</a:t>
            </a:r>
          </a:p>
          <a:p>
            <a:pPr marL="1257300" lvl="2" indent="-342900">
              <a:lnSpc>
                <a:spcPct val="15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endParaRPr lang="cs-CZ" sz="18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27" y="3590913"/>
            <a:ext cx="3831432" cy="255428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2" y="3590913"/>
            <a:ext cx="3805590" cy="253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52584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a Sociálnější a inkluzivnější Česko</a:t>
            </a: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628650" y="1445623"/>
            <a:ext cx="7886700" cy="4565877"/>
          </a:xfrm>
        </p:spPr>
        <p:txBody>
          <a:bodyPr/>
          <a:lstStyle/>
          <a:p>
            <a:pPr marL="133350" indent="0">
              <a:lnSpc>
                <a:spcPct val="150000"/>
              </a:lnSpc>
              <a:buClr>
                <a:srgbClr val="1D70B8"/>
              </a:buClr>
              <a:buNone/>
            </a:pP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Vzdělávací infrastruktura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Mateřské školy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školy - </a:t>
            </a: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odborné učebny, školní družiny a školní kluby…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Střední a vyšší odborné školy, konzervatoře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Zájmové a neformální vzdělávání a celoživotní učení</a:t>
            </a:r>
          </a:p>
          <a:p>
            <a:pPr marL="1257300" lvl="2" indent="-342900">
              <a:lnSpc>
                <a:spcPct val="100000"/>
              </a:lnSpc>
              <a:buClr>
                <a:srgbClr val="1D70B8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2">
                    <a:lumMod val="50000"/>
                  </a:schemeClr>
                </a:solidFill>
              </a:rPr>
              <a:t>Školská poradenská zařízení, speciální školy a střediska výchovné péče</a:t>
            </a:r>
            <a:endParaRPr lang="cs-CZ" sz="2000" dirty="0"/>
          </a:p>
          <a:p>
            <a:pPr marL="13335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58" y="4342549"/>
            <a:ext cx="2720843" cy="181389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732" y="4336769"/>
            <a:ext cx="2729514" cy="18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27910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Motiv1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1" id="{EC69BA5B-1698-428E-A18F-7AF7B46584E1}" vid="{47076DAF-E50A-417E-BD01-38E54166226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tiv 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14397</TotalTime>
  <Words>1367</Words>
  <Application>Microsoft Office PowerPoint</Application>
  <PresentationFormat>Předvádění na obrazovce (4:3)</PresentationFormat>
  <Paragraphs>321</Paragraphs>
  <Slides>17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Motiv1</vt:lpstr>
      <vt:lpstr>  IROP 2021 – 2027  Klára Dostálová  </vt:lpstr>
      <vt:lpstr>Prezentace aplikace PowerPoint</vt:lpstr>
      <vt:lpstr>Finanční zdroje EU pro období 2021–2027 (2030)</vt:lpstr>
      <vt:lpstr>IROP a Konkurenceschopnější  a inteligentnější Česko</vt:lpstr>
      <vt:lpstr>IROP a Zelenější, nízkouhlíkové a odolné Česko </vt:lpstr>
      <vt:lpstr>IROP a Zelenější, nízkouhlíkové a odolné Česko </vt:lpstr>
      <vt:lpstr>Prezentace aplikace PowerPoint</vt:lpstr>
      <vt:lpstr>Prezentace aplikace PowerPoint</vt:lpstr>
      <vt:lpstr>IROP a Sociálnější a inkluzivnější Česko</vt:lpstr>
      <vt:lpstr>IROP a Sociálnější a inkluzivnější  Česko</vt:lpstr>
      <vt:lpstr>IROP a Sociálnější a inkluzivnější Česko</vt:lpstr>
      <vt:lpstr>IROP a Sociálnější a inkluzivnější Česko</vt:lpstr>
      <vt:lpstr>IROP a Česko bližší občanům</vt:lpstr>
      <vt:lpstr>IROP a Česko bližší občanům</vt:lpstr>
      <vt:lpstr>Návrh finanční podpory v jednotlivých oblastech IROP 2021 - 2027</vt:lpstr>
      <vt:lpstr>Celkový přehled alokací do úrovně aktivit- část 1</vt:lpstr>
      <vt:lpstr>Celkový přehled alokací do úrovně aktivit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 S</dc:creator>
  <cp:lastModifiedBy>Pačes Petr</cp:lastModifiedBy>
  <cp:revision>353</cp:revision>
  <dcterms:created xsi:type="dcterms:W3CDTF">2018-01-10T11:40:26Z</dcterms:created>
  <dcterms:modified xsi:type="dcterms:W3CDTF">2021-10-11T07:13:49Z</dcterms:modified>
</cp:coreProperties>
</file>