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375" r:id="rId2"/>
    <p:sldId id="389" r:id="rId3"/>
    <p:sldId id="395" r:id="rId4"/>
    <p:sldId id="376" r:id="rId5"/>
    <p:sldId id="378" r:id="rId6"/>
    <p:sldId id="379" r:id="rId7"/>
    <p:sldId id="386" r:id="rId8"/>
    <p:sldId id="387" r:id="rId9"/>
    <p:sldId id="380" r:id="rId10"/>
    <p:sldId id="381" r:id="rId11"/>
    <p:sldId id="382" r:id="rId12"/>
    <p:sldId id="383" r:id="rId13"/>
    <p:sldId id="384" r:id="rId14"/>
    <p:sldId id="385" r:id="rId15"/>
    <p:sldId id="371" r:id="rId16"/>
    <p:sldId id="372" r:id="rId17"/>
    <p:sldId id="373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Doležalová" initials="JD" lastIdx="2" clrIdx="0">
    <p:extLst>
      <p:ext uri="{19B8F6BF-5375-455C-9EA6-DF929625EA0E}">
        <p15:presenceInfo xmlns:p15="http://schemas.microsoft.com/office/powerpoint/2012/main" userId="56243cc47551e9e3" providerId="Windows Live"/>
      </p:ext>
    </p:extLst>
  </p:cmAuthor>
  <p:cmAuthor id="2" name="Sodomková Michaela" initials="SM" lastIdx="4" clrIdx="1">
    <p:extLst>
      <p:ext uri="{19B8F6BF-5375-455C-9EA6-DF929625EA0E}">
        <p15:presenceInfo xmlns:p15="http://schemas.microsoft.com/office/powerpoint/2012/main" userId="S-1-5-21-1453678106-484518242-318601546-15286" providerId="AD"/>
      </p:ext>
    </p:extLst>
  </p:cmAuthor>
  <p:cmAuthor id="3" name="Juřicová Martina" initials="JM" lastIdx="3" clrIdx="2">
    <p:extLst>
      <p:ext uri="{19B8F6BF-5375-455C-9EA6-DF929625EA0E}">
        <p15:presenceInfo xmlns:p15="http://schemas.microsoft.com/office/powerpoint/2012/main" userId="S-1-5-21-1453678106-484518242-318601546-13383" providerId="AD"/>
      </p:ext>
    </p:extLst>
  </p:cmAuthor>
  <p:cmAuthor id="4" name="Heřmánek Jan" initials="HJ" lastIdx="8" clrIdx="3">
    <p:extLst>
      <p:ext uri="{19B8F6BF-5375-455C-9EA6-DF929625EA0E}">
        <p15:presenceInfo xmlns:p15="http://schemas.microsoft.com/office/powerpoint/2012/main" userId="S::jan.hermanek@mmr.cz::c4ff97e4-940e-49dd-a681-a795e298f41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74BA"/>
    <a:srgbClr val="1D70B8"/>
    <a:srgbClr val="009999"/>
    <a:srgbClr val="FF0066"/>
    <a:srgbClr val="5F5F5F"/>
    <a:srgbClr val="800080"/>
    <a:srgbClr val="EBF5FF"/>
    <a:srgbClr val="F30DEE"/>
    <a:srgbClr val="EE7681"/>
    <a:srgbClr val="FFA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Styl s motivem 1 – zvýraznění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Styl s motivem 1 – zvýraznění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Styl s motivem 2 – zvýraznění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25E5076-3810-47DD-B79F-674D7AD40C01}" styleName="Tmavý styl 1 – zvýraznění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Tmavý styl 2 – zvýraznění 1/zvýraznění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46F890A9-2807-4EBB-B81D-B2AA78EC7F39}" styleName="Tmavý styl 2 – zvýraznění 5/zvýraznění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B301B821-A1FF-4177-AEE7-76D212191A09}" styleName="Střední styl 1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Světlý styl 2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DBED569-4797-4DF1-A0F4-6AAB3CD982D8}" styleName="Světlý styl 3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Střední styl 3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ětlý styl 1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FD0F851-EC5A-4D38-B0AD-8093EC10F338}" styleName="Světlý styl 1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Styl Světlá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FD4443E-F989-4FC4-A0C8-D5A2AF1F390B}" styleName="Tmavý styl 1 – zvýraznění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Střední styl 2 – zvýraznění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8B1032C-EA38-4F05-BA0D-38AFFFC7BED3}" styleName="Světlý styl 3 – zvýraznění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70"/>
  </p:normalViewPr>
  <p:slideViewPr>
    <p:cSldViewPr snapToGrid="0">
      <p:cViewPr varScale="1">
        <p:scale>
          <a:sx n="131" d="100"/>
          <a:sy n="131" d="100"/>
        </p:scale>
        <p:origin x="912" y="-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9180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18AEC34-F7C9-4DC8-A740-BE07CA305709}" type="slidenum">
              <a:rPr kumimoji="0" lang="cs-CZ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15</a:t>
            </a:fld>
            <a:endParaRPr kumimoji="0" lang="cs-CZ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2909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cs-CZ" sz="12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lang="cs-CZ" sz="1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3095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11.10.2021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7395684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11.10.2021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4585124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11.10.2021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31069732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11.10.2021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53412311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7343096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095629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34368136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0921706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3465059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11.10.2021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870987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67595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11.10.2021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3401645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11.10.2021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3040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4056955"/>
            <a:ext cx="7772400" cy="1461244"/>
          </a:xfrm>
        </p:spPr>
        <p:txBody>
          <a:bodyPr/>
          <a:lstStyle/>
          <a:p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/>
              <a:t>IROP 2021 – 2027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Klára Dostálová</a:t>
            </a:r>
            <a:r>
              <a:rPr lang="cs-CZ" sz="2800" kern="1200" dirty="0" smtClean="0">
                <a:solidFill>
                  <a:srgbClr val="5F5F5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273629" y="5170797"/>
            <a:ext cx="6858000" cy="940443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60" y="1"/>
            <a:ext cx="3350622" cy="3350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439510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Komunitní centra (Společná zemědělská politika)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27863149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Finanční zdroje EU pro období 2021–2027 (2030)</a:t>
            </a:r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301" y="1519035"/>
            <a:ext cx="7910590" cy="4487444"/>
          </a:xfrm>
        </p:spPr>
      </p:pic>
      <p:sp>
        <p:nvSpPr>
          <p:cNvPr id="3" name="Vývojový diagram: spojnice 2"/>
          <p:cNvSpPr/>
          <p:nvPr/>
        </p:nvSpPr>
        <p:spPr>
          <a:xfrm>
            <a:off x="2944678" y="1952786"/>
            <a:ext cx="588935" cy="286718"/>
          </a:xfrm>
          <a:prstGeom prst="flowChartConnector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700" dirty="0"/>
              <a:t>IROP</a:t>
            </a:r>
            <a:endParaRPr lang="cs-CZ" sz="600" dirty="0"/>
          </a:p>
        </p:txBody>
      </p:sp>
    </p:spTree>
    <p:extLst>
      <p:ext uri="{BB962C8B-B14F-4D97-AF65-F5344CB8AC3E}">
        <p14:creationId xmlns:p14="http://schemas.microsoft.com/office/powerpoint/2010/main" val="1086113634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defRPr/>
            </a:pPr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Konkurenceschopnější </a:t>
            </a:r>
            <a:b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inteligentnější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690689"/>
            <a:ext cx="7886700" cy="4351338"/>
          </a:xfrm>
        </p:spPr>
        <p:txBody>
          <a:bodyPr/>
          <a:lstStyle/>
          <a:p>
            <a:pPr marL="0" lvl="1" indent="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None/>
              <a:defRPr/>
            </a:pPr>
            <a:r>
              <a:rPr lang="cs-CZ" sz="2000" b="1" dirty="0" err="1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eGovernment</a:t>
            </a:r>
            <a:r>
              <a:rPr lang="cs-CZ" sz="2000" b="1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kybernetická bezpečnost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Elektronizace vybraných služeb veřejné správy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Metropolitní, krajské a další neveřejné sítě veřejné správy</a:t>
            </a:r>
            <a:endParaRPr lang="cs-CZ" sz="18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Rozšíření propojeného datového fondu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Automatizace zpracování </a:t>
            </a:r>
          </a:p>
          <a:p>
            <a:pPr marL="914400" lvl="2" indent="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None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     digitálních dat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Elektronická identita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 err="1">
                <a:solidFill>
                  <a:srgbClr val="E7E6E6">
                    <a:lumMod val="50000"/>
                  </a:srgbClr>
                </a:solidFill>
              </a:rPr>
              <a:t>eGovernment</a:t>
            </a: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 </a:t>
            </a:r>
            <a:r>
              <a:rPr lang="cs-CZ" sz="1800" dirty="0" err="1">
                <a:solidFill>
                  <a:srgbClr val="E7E6E6">
                    <a:lumMod val="50000"/>
                  </a:srgbClr>
                </a:solidFill>
              </a:rPr>
              <a:t>cloud</a:t>
            </a:r>
            <a:endParaRPr lang="cs-CZ" sz="1800" dirty="0">
              <a:solidFill>
                <a:srgbClr val="E7E6E6">
                  <a:lumMod val="50000"/>
                </a:srgbClr>
              </a:solidFill>
            </a:endParaRP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ortály obcí a krajů</a:t>
            </a:r>
          </a:p>
          <a:p>
            <a:pPr marL="1257300" lvl="2" indent="-342900">
              <a:lnSpc>
                <a:spcPct val="150000"/>
              </a:lnSpc>
              <a:spcBef>
                <a:spcPts val="0"/>
              </a:spcBef>
              <a:buClr>
                <a:srgbClr val="1D70B8"/>
              </a:buClr>
              <a:buSzTx/>
              <a:buFont typeface="Wingdings" panose="05000000000000000000" pitchFamily="2" charset="2"/>
              <a:buChar char="ü"/>
              <a:defRPr/>
            </a:pPr>
            <a:r>
              <a:rPr lang="cs-CZ" sz="1800" dirty="0">
                <a:solidFill>
                  <a:srgbClr val="E7E6E6">
                    <a:lumMod val="50000"/>
                  </a:srgbClr>
                </a:solidFill>
              </a:rPr>
              <a:t>Kybernetická bezpečnost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6886" y="3387703"/>
            <a:ext cx="4114049" cy="274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114151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Zelenější, nízkouhlíkové a odolné Česko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285693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Čistá a aktivní mobilita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 err="1">
                <a:solidFill>
                  <a:schemeClr val="tx2">
                    <a:lumMod val="50000"/>
                  </a:schemeClr>
                </a:solidFill>
              </a:rPr>
              <a:t>Nízkoemisní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 a bezemisní vozidla pro veřejnou dopravu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(terminály)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1" y="4242113"/>
            <a:ext cx="2571699" cy="171446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911" y="4242113"/>
            <a:ext cx="2641606" cy="1701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38824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Zelenější, nízkouhlíkové a odolné Česko</a:t>
            </a:r>
            <a: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cs-CZ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425031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Revitalizace měst a obcí</a:t>
            </a:r>
          </a:p>
          <a:p>
            <a:pPr marL="342900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s budováním zelené infrastruktury měst a obcí, např. parky, náměstí, návsi, městské třídy, uliční prostory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 - ucelené (komplexní) projekty veřejných prostranství zaměřené na zelenou </a:t>
            </a:r>
            <a:br>
              <a:rPr lang="cs-CZ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infrastrukturu, veřejnou a technickou </a:t>
            </a:r>
            <a:br>
              <a:rPr lang="cs-CZ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infrastrukturu a související opatření </a:t>
            </a:r>
            <a:br>
              <a:rPr lang="cs-CZ" sz="1800" dirty="0">
                <a:solidFill>
                  <a:schemeClr val="tx2">
                    <a:lumMod val="50000"/>
                  </a:schemeClr>
                </a:solidFill>
              </a:rPr>
            </a:b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v řešeném území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4990888" y="3374744"/>
            <a:ext cx="3916200" cy="293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26631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20064" y="576724"/>
            <a:ext cx="81387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>
                <a:solidFill>
                  <a:srgbClr val="1D70B8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IROP a Zelenější, nízkouhlíkové a odolné Česko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0" y="1863056"/>
            <a:ext cx="811274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>
                <a:srgbClr val="1D70B8"/>
              </a:buClr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Prevence rizik, zvýšení odolnosti a ochrana obyvatelstva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Vybavení a posílení kapacit základních složek IZS 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Výcviková a vzdělávací střediska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Jednotný systém varování a vyrozumění obyvatelstva 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Strategicky významné ICT systémy základních složek IZS</a:t>
            </a:r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228" y="3857278"/>
            <a:ext cx="4111592" cy="231345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1445" y="3857276"/>
            <a:ext cx="3470186" cy="2313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2652750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Propojenější Česko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0912" y="1504921"/>
            <a:ext cx="8122073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1714500" lvl="3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5327" y="3590913"/>
            <a:ext cx="3831432" cy="255428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12" y="3590913"/>
            <a:ext cx="3805590" cy="2537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52584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445623"/>
            <a:ext cx="7886700" cy="4565877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Vzdělávací infrastruktura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Mateřské školy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Základní školy - 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odborné učebny, školní družiny a školní kluby…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Zájmové a neformální vzdělávání a celoživotní učení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</a:t>
            </a:r>
            <a:endParaRPr lang="cs-CZ" sz="2000" dirty="0"/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58" y="4342549"/>
            <a:ext cx="2720843" cy="181389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732" y="4336769"/>
            <a:ext cx="2729514" cy="1819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42791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</a:t>
            </a:r>
            <a:b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12866" y="1416323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infrastruktura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č. 108/2006 Sb.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 err="1">
                <a:solidFill>
                  <a:schemeClr val="tx2">
                    <a:lumMod val="50000"/>
                  </a:schemeClr>
                </a:solidFill>
              </a:rPr>
              <a:t>Deinstitucionalizace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 sociálních služeb za účelem sociálního začleňování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903" y="3760520"/>
            <a:ext cx="4167447" cy="234418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5CE2766C-E155-43E0-88B5-D4350F146CE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743275" y="3760521"/>
            <a:ext cx="3125579" cy="234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632313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477282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ve zdravotnictví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Primární péče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Podpora ochrany veřejného zdraví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374468" y="3580827"/>
            <a:ext cx="4341557" cy="2506464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5053" y="3581147"/>
            <a:ext cx="3765328" cy="251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027576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Sociálnější a inkluzivnější Česko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541564" y="1442448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Kulturní dědictví a cestovní ruch</a:t>
            </a:r>
          </a:p>
          <a:p>
            <a:pPr marL="1200150" indent="-28575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pro činnost památek přispívající           k ochraně kulturního dědictví</a:t>
            </a:r>
          </a:p>
          <a:p>
            <a:pPr marL="1257300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Revitalizace, odborná infrastruktura a vybavení pro činnost muzeí a knihoven</a:t>
            </a:r>
          </a:p>
          <a:p>
            <a:pPr marL="1257300" indent="-342900"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24" y="3892732"/>
            <a:ext cx="4059655" cy="228423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153" y="3893332"/>
            <a:ext cx="3414817" cy="2276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198382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Česko bližší občanům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550273" y="1294403"/>
            <a:ext cx="7886700" cy="4351338"/>
          </a:xfrm>
        </p:spPr>
        <p:txBody>
          <a:bodyPr/>
          <a:lstStyle/>
          <a:p>
            <a:pPr marL="133350" indent="0"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Komunitně vedený místní rozvoj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bezpečnou nemotorovou dopravu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Revitalizace veřejných prostranství 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zbrojnice a technika, zdroje požární vody)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Rekonstrukce infrastruktury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mateřských škol a zařízení péče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o děti typu dětské skupiny (jesle)</a:t>
            </a:r>
          </a:p>
          <a:p>
            <a:pPr marL="1257300" lvl="1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základních škol </a:t>
            </a:r>
          </a:p>
          <a:p>
            <a:pPr marL="590550" lvl="2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ve vazbě na odborné učebny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a rekonstrukce učeben </a:t>
            </a:r>
          </a:p>
          <a:p>
            <a:pPr marL="590550" lvl="1" indent="0">
              <a:lnSpc>
                <a:spcPct val="100000"/>
              </a:lnSpc>
              <a:buClr>
                <a:srgbClr val="1D70B8"/>
              </a:buClr>
              <a:buNone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	     neúplných škol </a:t>
            </a:r>
          </a:p>
        </p:txBody>
      </p:sp>
      <p:pic>
        <p:nvPicPr>
          <p:cNvPr id="6" name="Obrázek 5" descr="Obsah obrázku osoba, interiér, dítě, stůl&#10;&#10;Popis byl vytvořen automaticky">
            <a:extLst>
              <a:ext uri="{FF2B5EF4-FFF2-40B4-BE49-F238E27FC236}">
                <a16:creationId xmlns:a16="http://schemas.microsoft.com/office/drawing/2014/main" id="{CD1FDEE4-CA61-4136-AFED-664426259E5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5188724" y="3470072"/>
            <a:ext cx="3487463" cy="261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829609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a Česko bližší občanům</a:t>
            </a:r>
            <a:endParaRPr lang="cs-CZ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Zástupný symbol pro text 4"/>
          <p:cNvSpPr>
            <a:spLocks noGrp="1"/>
          </p:cNvSpPr>
          <p:nvPr>
            <p:ph type="body" idx="1"/>
          </p:nvPr>
        </p:nvSpPr>
        <p:spPr>
          <a:xfrm>
            <a:off x="628650" y="1294402"/>
            <a:ext cx="7886700" cy="4351338"/>
          </a:xfrm>
        </p:spPr>
        <p:txBody>
          <a:bodyPr/>
          <a:lstStyle/>
          <a:p>
            <a:pPr marL="133350" indent="0">
              <a:lnSpc>
                <a:spcPct val="150000"/>
              </a:lnSpc>
              <a:buClr>
                <a:srgbClr val="1D70B8"/>
              </a:buClr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Komunitně vedený místní rozvoj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1257300" lvl="2" indent="-342900">
              <a:lnSpc>
                <a:spcPct val="10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13335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909" y="3737117"/>
            <a:ext cx="3574791" cy="238319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984" y="3727636"/>
            <a:ext cx="3589013" cy="239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781953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</a:t>
            </a:r>
            <a:r>
              <a:rPr lang="pl-PL" sz="32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finanční podpory v jednotlivých oblastech IROP 2021 - 2027</a:t>
            </a:r>
            <a:endParaRPr lang="cs-CZ" sz="3200" dirty="0">
              <a:solidFill>
                <a:srgbClr val="FF0000"/>
              </a:solidFill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7881522"/>
              </p:ext>
            </p:extLst>
          </p:nvPr>
        </p:nvGraphicFramePr>
        <p:xfrm>
          <a:off x="2467655" y="1317790"/>
          <a:ext cx="3708620" cy="4446691"/>
        </p:xfrm>
        <a:graphic>
          <a:graphicData uri="http://schemas.openxmlformats.org/drawingml/2006/table">
            <a:tbl>
              <a:tblPr firstRow="1" lastRow="1" bandRow="1">
                <a:tableStyleId>{BDBED569-4797-4DF1-A0F4-6AAB3CD982D8}</a:tableStyleId>
              </a:tblPr>
              <a:tblGrid>
                <a:gridCol w="1859669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1848951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547586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Oblast podpory IROP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Finanční prostředky</a:t>
                      </a:r>
                      <a:r>
                        <a:rPr lang="cs-CZ" sz="1200" baseline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z EFRR* v IROP </a:t>
                      </a:r>
                      <a:r>
                        <a:rPr lang="cs-CZ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(Kč)</a:t>
                      </a:r>
                      <a:endParaRPr lang="cs-CZ" sz="14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pl-PL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eGovernment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cap="none" dirty="0" smtClean="0">
                          <a:effectLst/>
                          <a:sym typeface="Arial"/>
                        </a:rPr>
                        <a:t>10 547 801 659 </a:t>
                      </a:r>
                      <a:endParaRPr lang="cs-CZ" sz="1200" b="1" i="0" u="none" strike="noStrike" kern="1200" cap="non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37068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Městská mobilita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21 618 659 010 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443893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Veřejná prostranství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14 640 615 392 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IZS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9 401 359 240 </a:t>
                      </a:r>
                      <a:endParaRPr lang="cs-CZ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Silnice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10 877 534 746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Vzdělávání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15 047 921 902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Sociální infrastruktura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9 679 604 844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Zdravotnictví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 smtClean="0">
                          <a:effectLst/>
                        </a:rPr>
                        <a:t>12 869 055 285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cap="none" dirty="0">
                          <a:effectLst/>
                          <a:sym typeface="Arial"/>
                        </a:rPr>
                        <a:t>Kultura a cestovní ruch</a:t>
                      </a:r>
                      <a:endParaRPr lang="cs-CZ" sz="1200" b="1" i="0" u="none" strike="noStrike" kern="1200" cap="non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u="none" strike="noStrike" kern="1200" cap="none" dirty="0">
                          <a:effectLst/>
                          <a:sym typeface="Arial"/>
                        </a:rPr>
                        <a:t>9 449 982 490 </a:t>
                      </a:r>
                      <a:endParaRPr lang="cs-CZ" sz="1200" b="1" i="0" u="none" strike="noStrike" kern="1200" cap="non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Komunitně vedený místní rozvoj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8 523 834 930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Technická pomoc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u="none" strike="noStrike" kern="1200" dirty="0">
                          <a:effectLst/>
                        </a:rPr>
                        <a:t> 2 218 910 408 </a:t>
                      </a: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63833698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Celkem</a:t>
                      </a:r>
                    </a:p>
                  </a:txBody>
                  <a:tcPr marL="9525" marR="9525" marT="9525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u="none" strike="noStrike" cap="none" dirty="0">
                          <a:solidFill>
                            <a:schemeClr val="bg1"/>
                          </a:solidFill>
                          <a:effectLst/>
                          <a:sym typeface="Arial"/>
                        </a:rPr>
                        <a:t>124 875 279 906 </a:t>
                      </a:r>
                      <a:endParaRPr lang="cs-CZ" sz="1200" b="1" i="0" u="none" strike="noStrike" cap="non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9525" marR="9525" marT="9525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3055980"/>
                  </a:ext>
                </a:extLst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768096" y="5683910"/>
            <a:ext cx="78857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			        *Evropský fond pro regionální rozvoj</a:t>
            </a:r>
            <a:endParaRPr lang="cs-CZ" sz="800" dirty="0"/>
          </a:p>
        </p:txBody>
      </p:sp>
    </p:spTree>
    <p:extLst>
      <p:ext uri="{BB962C8B-B14F-4D97-AF65-F5344CB8AC3E}">
        <p14:creationId xmlns:p14="http://schemas.microsoft.com/office/powerpoint/2010/main" val="1030326990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4412" y="163030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aktivit- část 1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668381"/>
              </p:ext>
            </p:extLst>
          </p:nvPr>
        </p:nvGraphicFramePr>
        <p:xfrm>
          <a:off x="1241846" y="1623528"/>
          <a:ext cx="6988626" cy="4010269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94674">
                  <a:extLst>
                    <a:ext uri="{9D8B030D-6E8A-4147-A177-3AD203B41FA5}">
                      <a16:colId xmlns:a16="http://schemas.microsoft.com/office/drawing/2014/main" val="3608462242"/>
                    </a:ext>
                  </a:extLst>
                </a:gridCol>
                <a:gridCol w="1754752">
                  <a:extLst>
                    <a:ext uri="{9D8B030D-6E8A-4147-A177-3AD203B41FA5}">
                      <a16:colId xmlns:a16="http://schemas.microsoft.com/office/drawing/2014/main" val="1314811847"/>
                    </a:ext>
                  </a:extLst>
                </a:gridCol>
                <a:gridCol w="731934">
                  <a:extLst>
                    <a:ext uri="{9D8B030D-6E8A-4147-A177-3AD203B41FA5}">
                      <a16:colId xmlns:a16="http://schemas.microsoft.com/office/drawing/2014/main" val="3844393734"/>
                    </a:ext>
                  </a:extLst>
                </a:gridCol>
                <a:gridCol w="1719960">
                  <a:extLst>
                    <a:ext uri="{9D8B030D-6E8A-4147-A177-3AD203B41FA5}">
                      <a16:colId xmlns:a16="http://schemas.microsoft.com/office/drawing/2014/main" val="216909138"/>
                    </a:ext>
                  </a:extLst>
                </a:gridCol>
                <a:gridCol w="1787306">
                  <a:extLst>
                    <a:ext uri="{9D8B030D-6E8A-4147-A177-3AD203B41FA5}">
                      <a16:colId xmlns:a16="http://schemas.microsoft.com/office/drawing/2014/main" val="2324686148"/>
                    </a:ext>
                  </a:extLst>
                </a:gridCol>
              </a:tblGrid>
              <a:tr h="545030"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Specifický</a:t>
                      </a:r>
                      <a:r>
                        <a:rPr lang="cs-CZ" sz="1400" u="none" strike="noStrike" baseline="0" dirty="0">
                          <a:solidFill>
                            <a:schemeClr val="bg1"/>
                          </a:solidFill>
                          <a:effectLst/>
                        </a:rPr>
                        <a:t> cíl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Aktivita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% ze SC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Celkem alokace EFRR v Kč</a:t>
                      </a:r>
                      <a:endParaRPr lang="cs-CZ" sz="14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Z toho ITI (cca) </a:t>
                      </a:r>
                      <a:b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</a:br>
                      <a:r>
                        <a:rPr lang="cs-CZ" sz="1400" u="none" strike="noStrike" dirty="0">
                          <a:solidFill>
                            <a:schemeClr val="bg1"/>
                          </a:solidFill>
                          <a:effectLst/>
                        </a:rPr>
                        <a:t>EFRR v Kč</a:t>
                      </a:r>
                      <a:endParaRPr lang="cs-CZ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20108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1.1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</a:t>
                      </a:r>
                      <a:r>
                        <a:rPr lang="cs-CZ" sz="1400" u="none" strike="noStrike" dirty="0" err="1">
                          <a:effectLst/>
                        </a:rPr>
                        <a:t>eGovernment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50,0%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6 592 376 037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129 946 829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78164606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1.1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eHealth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2 636 950 415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     51 978 732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3469125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1.1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</a:t>
                      </a:r>
                      <a:r>
                        <a:rPr lang="cs-CZ" sz="1400" u="none" strike="noStrike" dirty="0" err="1">
                          <a:effectLst/>
                        </a:rPr>
                        <a:t>kyberbezpečnost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30,0%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3 955 425 622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77 968 097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961698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kolejová vozidla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6,1%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1 319 644 126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   392 959 211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65359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ostatní vozidla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28,5%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6 163 284 115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2 648 794 821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15134476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cyklostezky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23,2%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5 016 237 249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1 534 530 291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29229721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dobíjecí stanice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6,4%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1 388 200 158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     613 998 767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575362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2.1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telematika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6,8%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1 474 266 208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806 598 274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78252274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terminály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15,2%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  3 278 915 231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1 508 304 085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4235679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2.1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bezpečnost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13,8%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2 978 111 923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941 464 776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04064510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2.2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veřejná</a:t>
                      </a:r>
                      <a:r>
                        <a:rPr lang="cs-CZ" sz="1400" u="none" strike="noStrike" baseline="0" dirty="0">
                          <a:effectLst/>
                        </a:rPr>
                        <a:t> prostranství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100,0%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14 640 615 392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4 736 312 182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37092763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>
                          <a:effectLst/>
                        </a:rPr>
                        <a:t>SC 2.3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PČR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48,0%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4 512 652 435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87253628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2.3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ZZS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1 880 271 848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23099469"/>
                  </a:ext>
                </a:extLst>
              </a:tr>
              <a:tr h="22948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dirty="0">
                          <a:effectLst/>
                        </a:rPr>
                        <a:t>SC 2.3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hasiči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32,0%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3 008 434 957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307259847"/>
                  </a:ext>
                </a:extLst>
              </a:tr>
              <a:tr h="25243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400" u="none" strike="noStrike" cap="none" dirty="0">
                          <a:effectLst/>
                          <a:sym typeface="Arial"/>
                        </a:rPr>
                        <a:t>SC 3.1</a:t>
                      </a:r>
                      <a:endParaRPr lang="cs-CZ" sz="1400" b="0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silnice II. třídy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100,0%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    10 877 534 746 Kč </a:t>
                      </a:r>
                      <a:endParaRPr lang="cs-CZ" sz="14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                           -   Kč </a:t>
                      </a:r>
                      <a:endParaRPr lang="cs-CZ" sz="14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599161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5938565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49947" y="46104"/>
            <a:ext cx="7863494" cy="1460498"/>
          </a:xfrm>
        </p:spPr>
        <p:txBody>
          <a:bodyPr/>
          <a:lstStyle/>
          <a:p>
            <a:pPr algn="ctr"/>
            <a:r>
              <a:rPr lang="cs-CZ" dirty="0"/>
              <a:t>Celkový přehled alokací do úrovně aktivit</a:t>
            </a: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6362305"/>
              </p:ext>
            </p:extLst>
          </p:nvPr>
        </p:nvGraphicFramePr>
        <p:xfrm>
          <a:off x="1297598" y="1041361"/>
          <a:ext cx="6768191" cy="5077360"/>
        </p:xfrm>
        <a:graphic>
          <a:graphicData uri="http://schemas.openxmlformats.org/drawingml/2006/table">
            <a:tbl>
              <a:tblPr firstRow="1" bandRow="1">
                <a:tableStyleId>{BDBED569-4797-4DF1-A0F4-6AAB3CD982D8}</a:tableStyleId>
              </a:tblPr>
              <a:tblGrid>
                <a:gridCol w="963301">
                  <a:extLst>
                    <a:ext uri="{9D8B030D-6E8A-4147-A177-3AD203B41FA5}">
                      <a16:colId xmlns:a16="http://schemas.microsoft.com/office/drawing/2014/main" val="1745203872"/>
                    </a:ext>
                  </a:extLst>
                </a:gridCol>
                <a:gridCol w="1444951">
                  <a:extLst>
                    <a:ext uri="{9D8B030D-6E8A-4147-A177-3AD203B41FA5}">
                      <a16:colId xmlns:a16="http://schemas.microsoft.com/office/drawing/2014/main" val="315145231"/>
                    </a:ext>
                  </a:extLst>
                </a:gridCol>
                <a:gridCol w="963301">
                  <a:extLst>
                    <a:ext uri="{9D8B030D-6E8A-4147-A177-3AD203B41FA5}">
                      <a16:colId xmlns:a16="http://schemas.microsoft.com/office/drawing/2014/main" val="1357617864"/>
                    </a:ext>
                  </a:extLst>
                </a:gridCol>
                <a:gridCol w="1665707">
                  <a:extLst>
                    <a:ext uri="{9D8B030D-6E8A-4147-A177-3AD203B41FA5}">
                      <a16:colId xmlns:a16="http://schemas.microsoft.com/office/drawing/2014/main" val="3538054375"/>
                    </a:ext>
                  </a:extLst>
                </a:gridCol>
                <a:gridCol w="1730931">
                  <a:extLst>
                    <a:ext uri="{9D8B030D-6E8A-4147-A177-3AD203B41FA5}">
                      <a16:colId xmlns:a16="http://schemas.microsoft.com/office/drawing/2014/main" val="2328831914"/>
                    </a:ext>
                  </a:extLst>
                </a:gridCol>
              </a:tblGrid>
              <a:tr h="356983"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SC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aktivita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% ze SC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Celkem alokace EFRR v Kč</a:t>
                      </a:r>
                      <a:endParaRPr lang="cs-CZ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solidFill>
                            <a:schemeClr val="bg1"/>
                          </a:solidFill>
                          <a:effectLst/>
                        </a:rPr>
                        <a:t>Z toho ITI (cca) EFRR Kč</a:t>
                      </a:r>
                      <a:endParaRPr lang="cs-CZ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5717840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SC 4.1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MŠ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3 761 980 476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1 901 382 001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0749416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SC 4.1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ZŠ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43,0%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6 470 606 418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3 701 925 263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8887465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SŠ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22,0%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3 310 542 818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98567982"/>
                  </a:ext>
                </a:extLst>
              </a:tr>
              <a:tr h="21509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neformální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   752 396 095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374 246 867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491786649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speciální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5,0%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   752 396 095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                   -  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936086296"/>
                  </a:ext>
                </a:extLst>
              </a:tr>
              <a:tr h="22705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4.2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sociální bydlení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30,0%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2 903 881 453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669 180 974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635442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4.2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sociální služby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70,0%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6 775 723 391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1 708 763 410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58341901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urgentní příjmy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38,0%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     3 888 199 851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26110724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integrovaná péče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23,5%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2 404 544 644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                   -  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591930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psychiatrie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9,0%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   920 889 438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>
                          <a:effectLst/>
                        </a:rPr>
                        <a:t>                           -   Kč 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6173815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>
                          <a:effectLst/>
                        </a:rPr>
                        <a:t> paliativa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6,0%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   613 926 292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6146680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4.3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hygiena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23,5%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2 404 544 644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8744226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památky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40,0%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3 779 992 996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2 097 904 485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786823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knihovny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20,0%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1 889 996 498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697 702 242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80551667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muzea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25,0%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2 362 495 623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872 127 803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44269726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4.4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cestovní ruch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15,0%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1 417 497 374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523 276 682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6030845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>
                          <a:effectLst/>
                        </a:rPr>
                        <a:t>SC 5.1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CLLD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>
                          <a:effectLst/>
                        </a:rPr>
                        <a:t>100,0%</a:t>
                      </a:r>
                      <a:endParaRPr lang="cs-CZ" sz="1200" b="0" i="0" u="none" strike="noStrike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8 523 834 930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14329243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200" u="none" strike="noStrike" dirty="0">
                          <a:effectLst/>
                        </a:rPr>
                        <a:t>SC 6.1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technická</a:t>
                      </a:r>
                      <a:r>
                        <a:rPr lang="cs-CZ" sz="1200" u="none" strike="noStrike" baseline="0" dirty="0">
                          <a:effectLst/>
                        </a:rPr>
                        <a:t> pomoc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200" u="none" strike="noStrike" dirty="0">
                          <a:effectLst/>
                        </a:rPr>
                        <a:t>100,0%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200" u="none" strike="noStrike" dirty="0">
                          <a:effectLst/>
                        </a:rPr>
                        <a:t>      2 218 910 408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0" i="0" u="none" strike="noStrik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92641428"/>
                  </a:ext>
                </a:extLst>
              </a:tr>
              <a:tr h="25665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Celkem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100,0%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124 875 279 906 Kč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      25 989 365 791 Kč</a:t>
                      </a: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89340775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Z toho VRR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3,69%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4 604 709 772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dirty="0">
                          <a:effectLst/>
                        </a:rPr>
                        <a:t>                           -   Kč 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71888901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Z toho PR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41,03%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51 234 808 924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      11 071 371 734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086290218"/>
                  </a:ext>
                </a:extLst>
              </a:tr>
              <a:tr h="210319"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Z toho MRR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endParaRPr lang="cs-CZ" sz="1200" b="1" i="0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55,28%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69 035 761 210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R="0" algn="ctr" rtl="0" fontAlgn="b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200" u="none" strike="noStrike" cap="none" dirty="0">
                          <a:effectLst/>
                          <a:sym typeface="Arial"/>
                        </a:rPr>
                        <a:t>      14 917 994 057 Kč</a:t>
                      </a:r>
                      <a:endParaRPr lang="cs-CZ" sz="1200" b="1" i="1" u="none" strike="noStrike" cap="none" dirty="0">
                        <a:solidFill>
                          <a:schemeClr val="bg2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Arial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17848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0333069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otiv Office">
    <a:dk1>
      <a:srgbClr val="000000"/>
    </a:dk1>
    <a:lt1>
      <a:srgbClr val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14397</TotalTime>
  <Words>1367</Words>
  <Application>Microsoft Office PowerPoint</Application>
  <PresentationFormat>Předvádění na obrazovce (4:3)</PresentationFormat>
  <Paragraphs>321</Paragraphs>
  <Slides>17</Slides>
  <Notes>3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17</vt:i4>
      </vt:variant>
    </vt:vector>
  </HeadingPairs>
  <TitlesOfParts>
    <vt:vector size="22" baseType="lpstr">
      <vt:lpstr>Arial</vt:lpstr>
      <vt:lpstr>Calibri</vt:lpstr>
      <vt:lpstr>Times New Roman</vt:lpstr>
      <vt:lpstr>Wingdings</vt:lpstr>
      <vt:lpstr>Motiv1</vt:lpstr>
      <vt:lpstr>  IROP 2021 – 2027  Klára Dostálová  </vt:lpstr>
      <vt:lpstr>Prezentace aplikace PowerPoint</vt:lpstr>
      <vt:lpstr>Finanční zdroje EU pro období 2021–2027 (2030)</vt:lpstr>
      <vt:lpstr>IROP a Konkurenceschopnější  a inteligentnější Česko</vt:lpstr>
      <vt:lpstr>IROP a Zelenější, nízkouhlíkové a odolné Česko </vt:lpstr>
      <vt:lpstr>IROP a Zelenější, nízkouhlíkové a odolné Česko </vt:lpstr>
      <vt:lpstr>Prezentace aplikace PowerPoint</vt:lpstr>
      <vt:lpstr>Prezentace aplikace PowerPoint</vt:lpstr>
      <vt:lpstr>IROP a Sociálnější a inkluzivnější Česko</vt:lpstr>
      <vt:lpstr>IROP a Sociálnější a inkluzivnější  Česko</vt:lpstr>
      <vt:lpstr>IROP a Sociálnější a inkluzivnější Česko</vt:lpstr>
      <vt:lpstr>IROP a Sociálnější a inkluzivnější Česko</vt:lpstr>
      <vt:lpstr>IROP a Česko bližší občanům</vt:lpstr>
      <vt:lpstr>IROP a Česko bližší občanům</vt:lpstr>
      <vt:lpstr>Návrh finanční podpory v jednotlivých oblastech IROP 2021 - 2027</vt:lpstr>
      <vt:lpstr>Celkový přehled alokací do úrovně aktivit- část 1</vt:lpstr>
      <vt:lpstr>Celkový přehled alokací do úrovně aktivit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 S</dc:creator>
  <cp:lastModifiedBy>Pačes Petr</cp:lastModifiedBy>
  <cp:revision>353</cp:revision>
  <dcterms:created xsi:type="dcterms:W3CDTF">2018-01-10T11:40:26Z</dcterms:created>
  <dcterms:modified xsi:type="dcterms:W3CDTF">2021-10-11T07:13:49Z</dcterms:modified>
</cp:coreProperties>
</file>